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7" r:id="rId2"/>
    <p:sldId id="262" r:id="rId3"/>
    <p:sldId id="263" r:id="rId4"/>
    <p:sldId id="406" r:id="rId5"/>
    <p:sldId id="366" r:id="rId6"/>
    <p:sldId id="488" r:id="rId7"/>
    <p:sldId id="270" r:id="rId8"/>
    <p:sldId id="407" r:id="rId9"/>
    <p:sldId id="269" r:id="rId10"/>
    <p:sldId id="408" r:id="rId11"/>
    <p:sldId id="409" r:id="rId12"/>
    <p:sldId id="410" r:id="rId13"/>
    <p:sldId id="411" r:id="rId14"/>
    <p:sldId id="278" r:id="rId15"/>
    <p:sldId id="412" r:id="rId16"/>
    <p:sldId id="413" r:id="rId17"/>
    <p:sldId id="375" r:id="rId18"/>
    <p:sldId id="376" r:id="rId19"/>
    <p:sldId id="398" r:id="rId20"/>
    <p:sldId id="399" r:id="rId21"/>
    <p:sldId id="377" r:id="rId22"/>
    <p:sldId id="405" r:id="rId23"/>
    <p:sldId id="378" r:id="rId24"/>
    <p:sldId id="397" r:id="rId25"/>
    <p:sldId id="379" r:id="rId26"/>
    <p:sldId id="382" r:id="rId27"/>
    <p:sldId id="40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53" r:id="rId36"/>
    <p:sldId id="400" r:id="rId37"/>
    <p:sldId id="401" r:id="rId38"/>
    <p:sldId id="357" r:id="rId39"/>
    <p:sldId id="356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70" r:id="rId48"/>
    <p:sldId id="371" r:id="rId49"/>
    <p:sldId id="431" r:id="rId50"/>
    <p:sldId id="395" r:id="rId51"/>
    <p:sldId id="396" r:id="rId52"/>
    <p:sldId id="421" r:id="rId53"/>
    <p:sldId id="429" r:id="rId54"/>
    <p:sldId id="424" r:id="rId55"/>
    <p:sldId id="432" r:id="rId56"/>
    <p:sldId id="433" r:id="rId57"/>
    <p:sldId id="475" r:id="rId58"/>
    <p:sldId id="434" r:id="rId59"/>
    <p:sldId id="435" r:id="rId60"/>
    <p:sldId id="436" r:id="rId61"/>
    <p:sldId id="437" r:id="rId62"/>
    <p:sldId id="438" r:id="rId63"/>
    <p:sldId id="439" r:id="rId64"/>
    <p:sldId id="440" r:id="rId65"/>
    <p:sldId id="441" r:id="rId66"/>
    <p:sldId id="442" r:id="rId67"/>
    <p:sldId id="447" r:id="rId68"/>
    <p:sldId id="449" r:id="rId69"/>
    <p:sldId id="451" r:id="rId70"/>
    <p:sldId id="463" r:id="rId71"/>
    <p:sldId id="465" r:id="rId72"/>
    <p:sldId id="464" r:id="rId73"/>
    <p:sldId id="460" r:id="rId74"/>
    <p:sldId id="487" r:id="rId75"/>
    <p:sldId id="461" r:id="rId76"/>
    <p:sldId id="486" r:id="rId77"/>
  </p:sldIdLst>
  <p:sldSz cx="12192000" cy="6858000"/>
  <p:notesSz cx="6742113" cy="9875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pure" initials="r" lastIdx="1" clrIdx="0">
    <p:extLst>
      <p:ext uri="{19B8F6BF-5375-455C-9EA6-DF929625EA0E}">
        <p15:presenceInfo xmlns:p15="http://schemas.microsoft.com/office/powerpoint/2012/main" userId="repu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F7753B"/>
    <a:srgbClr val="FF5050"/>
    <a:srgbClr val="CCECFF"/>
    <a:srgbClr val="99CCFF"/>
    <a:srgbClr val="FFFFCC"/>
    <a:srgbClr val="FFCC66"/>
    <a:srgbClr val="DED1E1"/>
    <a:srgbClr val="F98FEC"/>
    <a:srgbClr val="3AA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85333" autoAdjust="0"/>
  </p:normalViewPr>
  <p:slideViewPr>
    <p:cSldViewPr snapToGrid="0">
      <p:cViewPr varScale="1">
        <p:scale>
          <a:sx n="94" d="100"/>
          <a:sy n="94" d="100"/>
        </p:scale>
        <p:origin x="133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ah Lee" userId="2a5a5144aecf1979" providerId="LiveId" clId="{08E1AF4D-B56A-45FB-8A45-F927072C7C9E}"/>
    <pc:docChg chg="modSld">
      <pc:chgData name="Noah Lee" userId="2a5a5144aecf1979" providerId="LiveId" clId="{08E1AF4D-B56A-45FB-8A45-F927072C7C9E}" dt="2024-11-07T10:41:51.118" v="287" actId="20577"/>
      <pc:docMkLst>
        <pc:docMk/>
      </pc:docMkLst>
      <pc:sldChg chg="modSp mod">
        <pc:chgData name="Noah Lee" userId="2a5a5144aecf1979" providerId="LiveId" clId="{08E1AF4D-B56A-45FB-8A45-F927072C7C9E}" dt="2024-11-07T10:41:51.118" v="287" actId="20577"/>
        <pc:sldMkLst>
          <pc:docMk/>
          <pc:sldMk cId="2358827812" sldId="441"/>
        </pc:sldMkLst>
        <pc:graphicFrameChg chg="mod modGraphic">
          <ac:chgData name="Noah Lee" userId="2a5a5144aecf1979" providerId="LiveId" clId="{08E1AF4D-B56A-45FB-8A45-F927072C7C9E}" dt="2024-11-07T10:41:51.118" v="287" actId="20577"/>
          <ac:graphicFrameMkLst>
            <pc:docMk/>
            <pc:sldMk cId="2358827812" sldId="441"/>
            <ac:graphicFrameMk id="9" creationId="{EE672C9C-2796-4CD4-B138-FB14ECB9EFA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9525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1C49F-7FAA-4283-BE48-F481E14A48D5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5075"/>
            <a:ext cx="5922963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688" y="4752975"/>
            <a:ext cx="5392737" cy="3887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538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9525" y="9380538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76C7F-D51C-42A1-9B55-DA69197EA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85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574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20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26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16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최근 측정날</a:t>
            </a:r>
            <a:r>
              <a:rPr lang="ko-KR" altLang="en-US" baseline="0" dirty="0"/>
              <a:t>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측정 기준</a:t>
            </a:r>
            <a:r>
              <a:rPr lang="en-US" altLang="ko-KR" baseline="0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매주 월요일 자동 업데이트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건강검진데이터</a:t>
            </a:r>
            <a:r>
              <a:rPr lang="en-US" altLang="ko-KR" dirty="0"/>
              <a:t>, </a:t>
            </a:r>
            <a:r>
              <a:rPr lang="ko-KR" altLang="en-US" dirty="0" err="1"/>
              <a:t>웨어러블</a:t>
            </a:r>
            <a:r>
              <a:rPr lang="ko-KR" altLang="en-US" dirty="0"/>
              <a:t> 데이터</a:t>
            </a:r>
            <a:r>
              <a:rPr lang="en-US" altLang="ko-KR" dirty="0"/>
              <a:t>, </a:t>
            </a:r>
            <a:r>
              <a:rPr lang="ko-KR" altLang="en-US" dirty="0"/>
              <a:t>문진데이터</a:t>
            </a:r>
            <a:r>
              <a:rPr lang="en-US" altLang="ko-KR" dirty="0"/>
              <a:t>, </a:t>
            </a:r>
            <a:r>
              <a:rPr lang="ko-KR" altLang="en-US" dirty="0"/>
              <a:t>수동입력 데이터</a:t>
            </a:r>
            <a:endParaRPr lang="en-US" altLang="ko-KR" dirty="0"/>
          </a:p>
          <a:p>
            <a:r>
              <a:rPr lang="ko-KR" altLang="en-US" dirty="0"/>
              <a:t>일주일 평균치로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30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93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958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33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601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54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DBF0-2BDC-465E-4541-6CECC3418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B6B31B-B358-B637-AA94-CFDDEBA84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253063-ADAA-C627-70EA-E8B8E559F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플로우차트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13E182-B469-1968-7AED-A41663F5A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202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건강검진 데이터 목록 및 텍스트 정리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286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11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4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632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252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플로우</a:t>
            </a:r>
            <a:r>
              <a:rPr lang="ko-KR" altLang="en-US" dirty="0"/>
              <a:t> 차트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81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플로우차트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74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38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3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약관 추가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9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</a:t>
            </a:r>
            <a:r>
              <a:rPr lang="ko-KR" altLang="en-US" dirty="0" err="1"/>
              <a:t>마이페이지</a:t>
            </a:r>
            <a:r>
              <a:rPr lang="ko-KR" altLang="en-US" dirty="0"/>
              <a:t> 내용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baseline="0" dirty="0"/>
              <a:t> </a:t>
            </a:r>
            <a:r>
              <a:rPr lang="ko-KR" altLang="en-US" baseline="0" dirty="0"/>
              <a:t>버전 정보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6C7F-D51C-42A1-9B55-DA69197EAF6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35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58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6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3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1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2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6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6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9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8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4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AB17B-C80A-4299-8EFC-BE7E0DF532AC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0191C-4E41-4954-A1B1-2B6666E7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PWM****@naver.co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tsecret.kr/Default.aspx?pa=rdic" TargetMode="External"/><Relationship Id="rId2" Type="http://schemas.openxmlformats.org/officeDocument/2006/relationships/hyperlink" Target="http://www.ssajaeweb.com/calc/day_kca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4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repurehealthcare/e3ea35cc0ed34e96bb168073d141b78b?pvs=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9326" y="1359956"/>
            <a:ext cx="6291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/>
              <a:t>퓨어윗미</a:t>
            </a:r>
            <a:r>
              <a:rPr lang="ko-KR" altLang="en-US" sz="4800" b="1" dirty="0"/>
              <a:t> 앱</a:t>
            </a:r>
            <a:endParaRPr lang="en-US" altLang="ko-KR" sz="4800" b="1" dirty="0"/>
          </a:p>
          <a:p>
            <a:r>
              <a:rPr lang="ko-KR" altLang="en-US" sz="4800" b="1" dirty="0"/>
              <a:t>화면기획서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31513" y="5959504"/>
            <a:ext cx="3715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소속</a:t>
            </a:r>
            <a:r>
              <a:rPr lang="en-US" altLang="ko-KR" sz="1600" dirty="0"/>
              <a:t>/</a:t>
            </a:r>
            <a:r>
              <a:rPr lang="ko-KR" altLang="en-US" sz="1600" dirty="0"/>
              <a:t>담당자 </a:t>
            </a:r>
            <a:r>
              <a:rPr lang="en-US" altLang="ko-KR" sz="1600" dirty="0"/>
              <a:t>: </a:t>
            </a:r>
            <a:r>
              <a:rPr lang="ko-KR" altLang="en-US" sz="1600" dirty="0"/>
              <a:t>기획팀 </a:t>
            </a:r>
            <a:r>
              <a:rPr lang="ko-KR" altLang="en-US" sz="1600" dirty="0" err="1"/>
              <a:t>김성영사원</a:t>
            </a:r>
            <a:endParaRPr lang="en-US" altLang="ko-KR" sz="1600" dirty="0"/>
          </a:p>
        </p:txBody>
      </p:sp>
      <p:pic>
        <p:nvPicPr>
          <p:cNvPr id="7" name="그림 6" descr="그래픽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1D14140-09D6-3321-92F5-5B90E7A90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6" y="743508"/>
            <a:ext cx="1287973" cy="33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4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351202" y="1274266"/>
            <a:ext cx="2292937" cy="50274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33059" tIns="33059" rIns="33059" bIns="33059" rtlCol="0" anchor="t">
            <a:noAutofit/>
          </a:bodyPr>
          <a:lstStyle/>
          <a:p>
            <a:pPr>
              <a:spcAft>
                <a:spcPts val="367"/>
              </a:spcAft>
            </a:pPr>
            <a:endParaRPr lang="ko-KR" altLang="en-US" sz="7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2023-03-29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/>
                        <a:t>기초정보입력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PWM-01-06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2024-04-08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507313"/>
              </p:ext>
            </p:extLst>
          </p:nvPr>
        </p:nvGraphicFramePr>
        <p:xfrm>
          <a:off x="8807624" y="451435"/>
          <a:ext cx="3384376" cy="3851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기초정보입력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Step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½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경고창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경고창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계속하기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페이지 유지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정보입력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성별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몸무게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생년월일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허리둘레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텍스트 필드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숫자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오류값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없음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기초정보입력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Step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2/2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 동일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정보입력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 전부 버튼임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중복불가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 전부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 버튼 활성화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22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확인버튼 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기초정보입력이 완료되고 홈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메인으로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083092" y="1467850"/>
            <a:ext cx="844009" cy="2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기초정보입력</a:t>
            </a:r>
          </a:p>
        </p:txBody>
      </p:sp>
      <p:sp>
        <p:nvSpPr>
          <p:cNvPr id="46" name="AutoShape 61"/>
          <p:cNvSpPr>
            <a:spLocks noChangeArrowheads="1"/>
          </p:cNvSpPr>
          <p:nvPr/>
        </p:nvSpPr>
        <p:spPr bwMode="auto">
          <a:xfrm>
            <a:off x="866856" y="1998618"/>
            <a:ext cx="1195721" cy="6286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17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AutoShape 62"/>
          <p:cNvSpPr>
            <a:spLocks noChangeArrowheads="1"/>
          </p:cNvSpPr>
          <p:nvPr/>
        </p:nvSpPr>
        <p:spPr bwMode="auto">
          <a:xfrm>
            <a:off x="870031" y="2001794"/>
            <a:ext cx="643744" cy="60153"/>
          </a:xfrm>
          <a:prstGeom prst="roundRect">
            <a:avLst>
              <a:gd name="adj" fmla="val 50000"/>
            </a:avLst>
          </a:prstGeom>
          <a:solidFill>
            <a:srgbClr val="CC0000"/>
          </a:solidFill>
          <a:ln w="317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99080" y="2093594"/>
            <a:ext cx="844009" cy="2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Step 1/2</a:t>
            </a:r>
            <a:endParaRPr lang="ko-KR" altLang="en-US" sz="800" dirty="0"/>
          </a:p>
        </p:txBody>
      </p:sp>
      <p:sp>
        <p:nvSpPr>
          <p:cNvPr id="101" name="직사각형 100"/>
          <p:cNvSpPr/>
          <p:nvPr/>
        </p:nvSpPr>
        <p:spPr>
          <a:xfrm>
            <a:off x="351203" y="1141907"/>
            <a:ext cx="209090" cy="1415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4" name="직사각형 13"/>
          <p:cNvSpPr/>
          <p:nvPr/>
        </p:nvSpPr>
        <p:spPr>
          <a:xfrm>
            <a:off x="665285" y="4812195"/>
            <a:ext cx="1591037" cy="475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1796574" y="4423648"/>
            <a:ext cx="569606" cy="2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cm</a:t>
            </a:r>
            <a:endParaRPr lang="ko-KR" alt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465596" y="2413939"/>
            <a:ext cx="85360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/>
              <a:t>Q. </a:t>
            </a:r>
            <a:r>
              <a:rPr lang="ko-KR" altLang="en-US" sz="400" dirty="0"/>
              <a:t>성별을 알려주세요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752662" y="2598111"/>
            <a:ext cx="645755" cy="18086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남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1499455" y="2598111"/>
            <a:ext cx="645755" cy="1808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65596" y="2826553"/>
            <a:ext cx="85360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/>
              <a:t>Q. </a:t>
            </a:r>
            <a:r>
              <a:rPr lang="ko-KR" altLang="en-US" sz="400" dirty="0"/>
              <a:t>키를 입력하세요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75572" y="3045713"/>
            <a:ext cx="1469638" cy="180868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</a:rPr>
              <a:t>키를 입력해주세요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675572" y="3478153"/>
            <a:ext cx="1469638" cy="180868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</a:rPr>
              <a:t>몸무게를 입력해주세요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31401" y="3273306"/>
            <a:ext cx="85360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/>
              <a:t>Q. </a:t>
            </a:r>
            <a:r>
              <a:rPr lang="ko-KR" altLang="en-US" sz="400" dirty="0"/>
              <a:t>몸무게를 입력하세요</a:t>
            </a:r>
            <a:r>
              <a:rPr lang="en-US" altLang="ko-KR" sz="400" dirty="0"/>
              <a:t>.</a:t>
            </a:r>
            <a:endParaRPr lang="ko-KR" altLang="en-US" sz="400" dirty="0"/>
          </a:p>
        </p:txBody>
      </p:sp>
      <p:sp>
        <p:nvSpPr>
          <p:cNvPr id="96" name="TextBox 95"/>
          <p:cNvSpPr txBox="1"/>
          <p:nvPr/>
        </p:nvSpPr>
        <p:spPr>
          <a:xfrm>
            <a:off x="543154" y="3731643"/>
            <a:ext cx="85360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/>
              <a:t>Q. </a:t>
            </a:r>
            <a:r>
              <a:rPr lang="ko-KR" altLang="en-US" sz="400" dirty="0"/>
              <a:t>생년월일을 입력하세요</a:t>
            </a:r>
            <a:r>
              <a:rPr lang="en-US" altLang="ko-KR" sz="400" dirty="0"/>
              <a:t>.</a:t>
            </a:r>
            <a:endParaRPr lang="ko-KR" alt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1884877" y="3060503"/>
            <a:ext cx="5696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cm</a:t>
            </a:r>
            <a:endParaRPr lang="ko-KR" altLang="en-US" sz="600" dirty="0"/>
          </a:p>
        </p:txBody>
      </p:sp>
      <p:sp>
        <p:nvSpPr>
          <p:cNvPr id="97" name="TextBox 96"/>
          <p:cNvSpPr txBox="1"/>
          <p:nvPr/>
        </p:nvSpPr>
        <p:spPr>
          <a:xfrm>
            <a:off x="1884877" y="3474355"/>
            <a:ext cx="5696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kg</a:t>
            </a:r>
            <a:endParaRPr lang="ko-KR" altLang="en-US" sz="600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675572" y="3941485"/>
            <a:ext cx="1469638" cy="180868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</a:rPr>
              <a:t>생년월일 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</a:rPr>
              <a:t>자리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43154" y="4194975"/>
            <a:ext cx="106029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/>
              <a:t>Q. </a:t>
            </a:r>
            <a:r>
              <a:rPr lang="ko-KR" altLang="en-US" sz="400" dirty="0"/>
              <a:t>당신의 허리둘레는 얼마인가요</a:t>
            </a:r>
            <a:r>
              <a:rPr lang="en-US" altLang="ko-KR" sz="400" dirty="0"/>
              <a:t>?</a:t>
            </a:r>
            <a:endParaRPr lang="ko-KR" altLang="en-US" sz="400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75572" y="4400297"/>
            <a:ext cx="1469638" cy="180868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</a:rPr>
              <a:t>허리둘레를 입력해주세요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884877" y="4401019"/>
            <a:ext cx="5696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cm</a:t>
            </a:r>
            <a:endParaRPr lang="ko-KR" altLang="en-US" sz="6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892398" y="5540303"/>
            <a:ext cx="1170179" cy="23979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420993" y="1274266"/>
            <a:ext cx="2292937" cy="50274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33059" tIns="33059" rIns="33059" bIns="33059" rtlCol="0" anchor="t">
            <a:noAutofit/>
          </a:bodyPr>
          <a:lstStyle/>
          <a:p>
            <a:pPr>
              <a:spcAft>
                <a:spcPts val="367"/>
              </a:spcAft>
            </a:pPr>
            <a:endParaRPr lang="ko-KR" altLang="en-US" sz="7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126" y="4657748"/>
            <a:ext cx="1583000" cy="1254337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3951450" y="1987610"/>
            <a:ext cx="1195722" cy="73872"/>
            <a:chOff x="1532239" y="3842022"/>
            <a:chExt cx="1311495" cy="77659"/>
          </a:xfrm>
        </p:grpSpPr>
        <p:sp>
          <p:nvSpPr>
            <p:cNvPr id="60" name="AutoShape 61"/>
            <p:cNvSpPr>
              <a:spLocks noChangeArrowheads="1"/>
            </p:cNvSpPr>
            <p:nvPr/>
          </p:nvSpPr>
          <p:spPr bwMode="auto">
            <a:xfrm>
              <a:off x="1532240" y="3842023"/>
              <a:ext cx="1311494" cy="6608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31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AutoShape 62"/>
            <p:cNvSpPr>
              <a:spLocks noChangeArrowheads="1"/>
            </p:cNvSpPr>
            <p:nvPr/>
          </p:nvSpPr>
          <p:spPr bwMode="auto">
            <a:xfrm>
              <a:off x="1532239" y="3842022"/>
              <a:ext cx="1311494" cy="77659"/>
            </a:xfrm>
            <a:prstGeom prst="roundRect">
              <a:avLst>
                <a:gd name="adj" fmla="val 50000"/>
              </a:avLst>
            </a:prstGeom>
            <a:solidFill>
              <a:srgbClr val="CC0000"/>
            </a:solidFill>
            <a:ln w="3175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/>
          <a:srcRect t="49432" b="29243"/>
          <a:stretch/>
        </p:blipFill>
        <p:spPr>
          <a:xfrm>
            <a:off x="3771956" y="2349867"/>
            <a:ext cx="1588753" cy="7554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21502" b="55103"/>
          <a:stretch/>
        </p:blipFill>
        <p:spPr>
          <a:xfrm>
            <a:off x="3771956" y="3196007"/>
            <a:ext cx="1554710" cy="70857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rcRect b="79764"/>
          <a:stretch/>
        </p:blipFill>
        <p:spPr>
          <a:xfrm>
            <a:off x="3806239" y="3904328"/>
            <a:ext cx="1612952" cy="727825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4144327" y="1473719"/>
            <a:ext cx="844009" cy="2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기초정보입력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092774" y="2050475"/>
            <a:ext cx="844009" cy="2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Step 2/2</a:t>
            </a:r>
            <a:endParaRPr lang="ko-KR" altLang="en-US" sz="800" dirty="0"/>
          </a:p>
        </p:txBody>
      </p:sp>
      <p:sp>
        <p:nvSpPr>
          <p:cNvPr id="113" name="직사각형 112"/>
          <p:cNvSpPr/>
          <p:nvPr/>
        </p:nvSpPr>
        <p:spPr>
          <a:xfrm>
            <a:off x="3430337" y="1132742"/>
            <a:ext cx="209090" cy="1415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17" name="직사각형 116"/>
          <p:cNvSpPr/>
          <p:nvPr/>
        </p:nvSpPr>
        <p:spPr>
          <a:xfrm>
            <a:off x="3771956" y="5436763"/>
            <a:ext cx="1591037" cy="475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3982338" y="5554526"/>
            <a:ext cx="1265793" cy="23979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28898" y="1518432"/>
            <a:ext cx="317946" cy="1653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30" name="직사각형 129"/>
          <p:cNvSpPr/>
          <p:nvPr/>
        </p:nvSpPr>
        <p:spPr>
          <a:xfrm>
            <a:off x="28898" y="2402485"/>
            <a:ext cx="317946" cy="1653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31" name="직사각형 130"/>
          <p:cNvSpPr/>
          <p:nvPr/>
        </p:nvSpPr>
        <p:spPr>
          <a:xfrm>
            <a:off x="30904" y="5536386"/>
            <a:ext cx="317946" cy="1653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32" name="직사각형 131"/>
          <p:cNvSpPr/>
          <p:nvPr/>
        </p:nvSpPr>
        <p:spPr>
          <a:xfrm>
            <a:off x="3100695" y="1518432"/>
            <a:ext cx="317946" cy="1653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133" name="직사각형 132"/>
          <p:cNvSpPr/>
          <p:nvPr/>
        </p:nvSpPr>
        <p:spPr>
          <a:xfrm>
            <a:off x="3100695" y="2362592"/>
            <a:ext cx="317946" cy="1653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134" name="직사각형 133"/>
          <p:cNvSpPr/>
          <p:nvPr/>
        </p:nvSpPr>
        <p:spPr>
          <a:xfrm>
            <a:off x="3100695" y="5581394"/>
            <a:ext cx="317946" cy="1653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DAD3C079-1010-AF55-E11F-5F1EE9B11A2F}"/>
              </a:ext>
            </a:extLst>
          </p:cNvPr>
          <p:cNvSpPr/>
          <p:nvPr/>
        </p:nvSpPr>
        <p:spPr>
          <a:xfrm>
            <a:off x="6643124" y="4535388"/>
            <a:ext cx="4128954" cy="1969495"/>
          </a:xfrm>
          <a:prstGeom prst="wedgeRectCallout">
            <a:avLst>
              <a:gd name="adj1" fmla="val -49510"/>
              <a:gd name="adj2" fmla="val -18248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정보 동의 항목 체크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기초정보 입력 후 회원 등록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</a:p>
          <a:p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/api/user/register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64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Web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2023-03-29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PWM-01-07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2024-04-08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757628"/>
              </p:ext>
            </p:extLst>
          </p:nvPr>
        </p:nvGraphicFramePr>
        <p:xfrm>
          <a:off x="8807624" y="451435"/>
          <a:ext cx="3384376" cy="6088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페이지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입력필드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호출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입력필드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버튼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계정정보 일치 시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하기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홈으로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계정정보 불일치 시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불일치 사유에 맞는 경고문구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찾기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PWM-01-08)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(PWM-01-09)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이메일로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회원가입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약관동의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PWM-01-04)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카카오로그인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카카오로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사용자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메인으로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카카오로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회원가입하지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않은 자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카카오톡으로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(PWM-01-03)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19508" y="1267666"/>
            <a:ext cx="2398055" cy="503058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9508" y="1267666"/>
            <a:ext cx="2398055" cy="36629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로그인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484" y="1948480"/>
            <a:ext cx="5272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아이디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87831" y="2163924"/>
            <a:ext cx="2074423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이메일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주소를 입력해주세요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2669" y="1215569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0" name="직사각형 19"/>
          <p:cNvSpPr/>
          <p:nvPr/>
        </p:nvSpPr>
        <p:spPr>
          <a:xfrm>
            <a:off x="-10485" y="2000464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21" name="직사각형 20"/>
          <p:cNvSpPr/>
          <p:nvPr/>
        </p:nvSpPr>
        <p:spPr>
          <a:xfrm>
            <a:off x="-3887" y="2685471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22" name="직사각형 21"/>
          <p:cNvSpPr/>
          <p:nvPr/>
        </p:nvSpPr>
        <p:spPr>
          <a:xfrm>
            <a:off x="1266" y="3445957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26" name="직사각형 25"/>
          <p:cNvSpPr/>
          <p:nvPr/>
        </p:nvSpPr>
        <p:spPr>
          <a:xfrm>
            <a:off x="578596" y="3756376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27" name="TextBox 26"/>
          <p:cNvSpPr txBox="1"/>
          <p:nvPr/>
        </p:nvSpPr>
        <p:spPr>
          <a:xfrm>
            <a:off x="414484" y="2636704"/>
            <a:ext cx="6178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비밀번호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87831" y="2845105"/>
            <a:ext cx="2051297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비밀번호를 입력해주세요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84541" y="3404659"/>
            <a:ext cx="1761461" cy="235978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 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4187" y="3916678"/>
            <a:ext cx="7361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아이디 찾기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166" y="3909828"/>
            <a:ext cx="8515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비밀번호 찾기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8325" y="4724565"/>
            <a:ext cx="1761461" cy="235978"/>
          </a:xfrm>
          <a:prstGeom prst="roundRect">
            <a:avLst>
              <a:gd name="adj" fmla="val 10367"/>
            </a:avLst>
          </a:prstGeom>
          <a:solidFill>
            <a:srgbClr val="FFFF00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카카오톡으로</a:t>
            </a:r>
            <a:r>
              <a:rPr lang="ko-KR" altLang="en-US" sz="700" dirty="0">
                <a:solidFill>
                  <a:schemeClr val="tx1"/>
                </a:solidFill>
              </a:rPr>
              <a:t> 간편로그인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4833" y="4146333"/>
            <a:ext cx="23815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241969" y="3752374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51" name="직사각형 50"/>
          <p:cNvSpPr/>
          <p:nvPr/>
        </p:nvSpPr>
        <p:spPr>
          <a:xfrm>
            <a:off x="0" y="4644748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1-7</a:t>
            </a:r>
            <a:endParaRPr lang="ko-KR" altLang="en-US" sz="600" dirty="0"/>
          </a:p>
        </p:txBody>
      </p:sp>
      <p:sp>
        <p:nvSpPr>
          <p:cNvPr id="25" name="TextBox 24"/>
          <p:cNvSpPr txBox="1"/>
          <p:nvPr/>
        </p:nvSpPr>
        <p:spPr>
          <a:xfrm>
            <a:off x="1619814" y="3909287"/>
            <a:ext cx="8515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회원가입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186" y="3752374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17951" y="4420535"/>
            <a:ext cx="1728051" cy="185674"/>
          </a:xfrm>
          <a:prstGeom prst="wedgeRoundRectCallout">
            <a:avLst>
              <a:gd name="adj1" fmla="val -33621"/>
              <a:gd name="adj2" fmla="val 66604"/>
              <a:gd name="adj3" fmla="val 16667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/>
                </a:solidFill>
              </a:rPr>
              <a:t>카카오톡으로</a:t>
            </a:r>
            <a:r>
              <a:rPr lang="ko-KR" altLang="en-US" sz="600" dirty="0">
                <a:solidFill>
                  <a:schemeClr val="tx1"/>
                </a:solidFill>
              </a:rPr>
              <a:t> 로그인한 적이 있어요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6585" y="1825365"/>
            <a:ext cx="11496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rgbClr val="FF0000"/>
                </a:solidFill>
              </a:rPr>
              <a:t>없는 아이디 입니다</a:t>
            </a:r>
            <a:r>
              <a:rPr lang="en-US" altLang="ko-KR" sz="500" dirty="0">
                <a:solidFill>
                  <a:srgbClr val="FF0000"/>
                </a:solidFill>
              </a:rPr>
              <a:t>..</a:t>
            </a:r>
            <a:endParaRPr lang="ko-KR" altLang="en-US" sz="5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1870" y="1956455"/>
            <a:ext cx="12628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FF0000"/>
                </a:solidFill>
              </a:rPr>
              <a:t>.</a:t>
            </a:r>
            <a:r>
              <a:rPr lang="ko-KR" altLang="en-US" sz="500" dirty="0" err="1">
                <a:solidFill>
                  <a:srgbClr val="FF0000"/>
                </a:solidFill>
              </a:rPr>
              <a:t>이메일</a:t>
            </a:r>
            <a:r>
              <a:rPr lang="ko-KR" altLang="en-US" sz="500" dirty="0">
                <a:solidFill>
                  <a:srgbClr val="FF0000"/>
                </a:solidFill>
              </a:rPr>
              <a:t> 형식이 올바르지 않습니다</a:t>
            </a:r>
            <a:r>
              <a:rPr lang="en-US" altLang="ko-KR" sz="500" dirty="0">
                <a:solidFill>
                  <a:srgbClr val="FF0000"/>
                </a:solidFill>
              </a:rPr>
              <a:t>..</a:t>
            </a:r>
            <a:endParaRPr lang="ko-KR" altLang="en-US" sz="5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3425" y="2646746"/>
            <a:ext cx="12436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FF0000"/>
                </a:solidFill>
              </a:rPr>
              <a:t>.</a:t>
            </a:r>
            <a:r>
              <a:rPr lang="ko-KR" altLang="en-US" sz="500" dirty="0">
                <a:solidFill>
                  <a:srgbClr val="FF0000"/>
                </a:solidFill>
              </a:rPr>
              <a:t>비밀번호가 맞지 않습니다</a:t>
            </a:r>
            <a:r>
              <a:rPr lang="en-US" altLang="ko-KR" sz="500" dirty="0">
                <a:solidFill>
                  <a:srgbClr val="FF0000"/>
                </a:solidFill>
              </a:rPr>
              <a:t>.</a:t>
            </a:r>
            <a:r>
              <a:rPr lang="ko-KR" altLang="en-US" sz="500" dirty="0">
                <a:solidFill>
                  <a:srgbClr val="FF0000"/>
                </a:solidFill>
              </a:rPr>
              <a:t> </a:t>
            </a:r>
            <a:r>
              <a:rPr lang="en-US" altLang="ko-KR" sz="500" dirty="0">
                <a:solidFill>
                  <a:srgbClr val="FF0000"/>
                </a:solidFill>
              </a:rPr>
              <a:t>.</a:t>
            </a:r>
            <a:endParaRPr lang="ko-KR" altLang="en-US" sz="500" dirty="0">
              <a:solidFill>
                <a:srgbClr val="FF0000"/>
              </a:solidFill>
            </a:endParaRP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125D9984-F2B2-81E7-F896-A7F2AFCAF787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38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Web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2023-03-29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PWM-01-08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2024-04-08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892030"/>
              </p:ext>
            </p:extLst>
          </p:nvPr>
        </p:nvGraphicFramePr>
        <p:xfrm>
          <a:off x="8807624" y="458863"/>
          <a:ext cx="3384376" cy="6175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찾기 페이지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닫기버튼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로그인 페이지 기획서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PWM-01-04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35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휴대폰번호 입력 필드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숫자 키보드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505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휴대폰 실명인증 버튼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실명인증 완료 시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화면 표시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-1-1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경고문구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-1-1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유효성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경고문구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가입내역이 없을 경우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4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1758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찾기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결과창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8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회원이름 표시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폰트 다르게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아이디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첫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글자 표시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뒷글자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메일 주소 모두 표시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폰트와 색상 다르게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519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가입일 표시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yyyy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-mm-</a:t>
                      </a:r>
                      <a:r>
                        <a:rPr lang="en-US" altLang="ko-KR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dd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조회내역이 없을 경우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36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35457" y="777839"/>
            <a:ext cx="2698838" cy="42801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5457" y="777839"/>
            <a:ext cx="2698838" cy="36629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아이디 찾기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86324" y="1535998"/>
            <a:ext cx="1522562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휴대폰번호를 입력하세요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618" y="725742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94691" y="1545159"/>
            <a:ext cx="719259" cy="258329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실명인증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86324" y="1870089"/>
            <a:ext cx="23815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6324" y="1236926"/>
            <a:ext cx="2632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회원 정보에 등록한 휴대폰 번호를 입력해주세요</a:t>
            </a:r>
            <a:endParaRPr lang="en-US" altLang="ko-KR" sz="800" dirty="0"/>
          </a:p>
        </p:txBody>
      </p:sp>
      <p:sp>
        <p:nvSpPr>
          <p:cNvPr id="25" name="직사각형 24"/>
          <p:cNvSpPr/>
          <p:nvPr/>
        </p:nvSpPr>
        <p:spPr>
          <a:xfrm>
            <a:off x="300519" y="1458699"/>
            <a:ext cx="321777" cy="1031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26" name="직사각형 25"/>
          <p:cNvSpPr/>
          <p:nvPr/>
        </p:nvSpPr>
        <p:spPr>
          <a:xfrm>
            <a:off x="2268984" y="1458699"/>
            <a:ext cx="350648" cy="1031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27" name="TextBox 26"/>
          <p:cNvSpPr txBox="1"/>
          <p:nvPr/>
        </p:nvSpPr>
        <p:spPr>
          <a:xfrm>
            <a:off x="601362" y="85326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X</a:t>
            </a:r>
            <a:endParaRPr lang="ko-KR" altLang="en-US" sz="800" dirty="0"/>
          </a:p>
        </p:txBody>
      </p:sp>
      <p:sp>
        <p:nvSpPr>
          <p:cNvPr id="28" name="직사각형 27"/>
          <p:cNvSpPr/>
          <p:nvPr/>
        </p:nvSpPr>
        <p:spPr>
          <a:xfrm>
            <a:off x="3483010" y="777839"/>
            <a:ext cx="2698838" cy="42801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483010" y="777839"/>
            <a:ext cx="2698838" cy="36629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아이디 찾기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396171" y="725742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37" name="TextBox 36"/>
          <p:cNvSpPr txBox="1"/>
          <p:nvPr/>
        </p:nvSpPr>
        <p:spPr>
          <a:xfrm>
            <a:off x="3548915" y="85326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X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3575729" y="1722495"/>
            <a:ext cx="2503796" cy="166325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님이 가입하신 아이디는 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PWM****@naver.com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b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가입일 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YYYY-MM-DD)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61511" y="3546391"/>
            <a:ext cx="1056830" cy="32587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ko-KR" altLang="en-US" sz="7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909538" y="3549922"/>
            <a:ext cx="1056830" cy="32587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232255" y="2626925"/>
            <a:ext cx="2503796" cy="166325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입력하신 정보로 가입하신 내역을 찾을 수 없습니다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실명인증을 완료하신 본인 명의의 휴대폰으로만 아이디 조회가 가능합니다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카카오톡으로</a:t>
            </a:r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가입하신 경우에는 해당 서비스에서 </a:t>
            </a:r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계정찾기를</a:t>
            </a:r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이용해주세요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333463" y="2425509"/>
            <a:ext cx="321777" cy="996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52" name="직사각형 51"/>
          <p:cNvSpPr/>
          <p:nvPr/>
        </p:nvSpPr>
        <p:spPr>
          <a:xfrm>
            <a:off x="5787884" y="3766700"/>
            <a:ext cx="321777" cy="996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53" name="직사각형 52"/>
          <p:cNvSpPr/>
          <p:nvPr/>
        </p:nvSpPr>
        <p:spPr>
          <a:xfrm>
            <a:off x="3464340" y="3766700"/>
            <a:ext cx="321777" cy="996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54" name="직사각형 53"/>
          <p:cNvSpPr/>
          <p:nvPr/>
        </p:nvSpPr>
        <p:spPr>
          <a:xfrm>
            <a:off x="3331111" y="2586336"/>
            <a:ext cx="321777" cy="996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35" name="직사각형 34"/>
          <p:cNvSpPr/>
          <p:nvPr/>
        </p:nvSpPr>
        <p:spPr>
          <a:xfrm>
            <a:off x="3329569" y="2235217"/>
            <a:ext cx="321777" cy="996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56" name="직사각형 55"/>
          <p:cNvSpPr/>
          <p:nvPr/>
        </p:nvSpPr>
        <p:spPr>
          <a:xfrm>
            <a:off x="6191825" y="257066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38" name="TextBox 37"/>
          <p:cNvSpPr txBox="1"/>
          <p:nvPr/>
        </p:nvSpPr>
        <p:spPr>
          <a:xfrm>
            <a:off x="461407" y="1954014"/>
            <a:ext cx="12436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rgbClr val="FF0000"/>
                </a:solidFill>
              </a:rPr>
              <a:t>휴대폰 번호를 입력해주세요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1407" y="2108049"/>
            <a:ext cx="1495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rgbClr val="FF0000"/>
                </a:solidFill>
              </a:rPr>
              <a:t>휴대폰번호 형식이 </a:t>
            </a:r>
            <a:r>
              <a:rPr lang="ko-KR" altLang="en-US" sz="500" dirty="0" err="1">
                <a:solidFill>
                  <a:srgbClr val="FF0000"/>
                </a:solidFill>
              </a:rPr>
              <a:t>옳바르지</a:t>
            </a:r>
            <a:r>
              <a:rPr lang="ko-KR" altLang="en-US" sz="500" dirty="0">
                <a:solidFill>
                  <a:srgbClr val="FF0000"/>
                </a:solidFill>
              </a:rPr>
              <a:t> 않습니다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-123014" y="1964498"/>
            <a:ext cx="9632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경고문구</a:t>
            </a:r>
            <a:r>
              <a:rPr lang="en-US" altLang="ko-KR" sz="5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-123014" y="2126702"/>
            <a:ext cx="9632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경고문구</a:t>
            </a:r>
            <a:r>
              <a:rPr lang="en-US" altLang="ko-KR" sz="500" dirty="0"/>
              <a:t>2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E892F2E4-0F9B-4FEF-3BE2-62F91123D1DD}"/>
              </a:ext>
            </a:extLst>
          </p:cNvPr>
          <p:cNvSpPr/>
          <p:nvPr/>
        </p:nvSpPr>
        <p:spPr>
          <a:xfrm>
            <a:off x="2342151" y="777839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15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Web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2023-03-29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PWM-01-09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2024-04-08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/>
        </p:nvGraphicFramePr>
        <p:xfrm>
          <a:off x="8807624" y="451435"/>
          <a:ext cx="3384376" cy="6644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닫기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로그인 화면 기획서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PWM-01-04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안내 문구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주소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필드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 입력 필드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휴대폰 번호 입력 필드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버튼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휴대폰번호 미 입력 터치 시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경고문구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휴대폰번호 유효성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경고문구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가입내역이 없을 경우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경고문구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정보 유효성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OK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임시 비밀번호 발송 완료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안내문구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회원명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실명 표시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표시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첫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글자 표시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뒷글자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표시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뒷주소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모두 표시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안내 문구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PWM-01-07)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35457" y="777839"/>
            <a:ext cx="2698838" cy="42801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5457" y="777839"/>
            <a:ext cx="2698838" cy="36629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비밀번호 찾기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8618" y="725742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60120" y="4094368"/>
            <a:ext cx="1882139" cy="258329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7740" y="1230596"/>
            <a:ext cx="2632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회원비밀번호는 암호화 저장되므로 임시비밀번호 발급 후 사용자가 직접 수정해주셔야 합니다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회원 </a:t>
            </a:r>
            <a:r>
              <a:rPr lang="ko-KR" altLang="en-US" sz="800" dirty="0" err="1"/>
              <a:t>가입시</a:t>
            </a:r>
            <a:r>
              <a:rPr lang="ko-KR" altLang="en-US" sz="800" dirty="0"/>
              <a:t> 인증하신 </a:t>
            </a:r>
            <a:r>
              <a:rPr lang="ko-KR" altLang="en-US" sz="800" dirty="0" err="1"/>
              <a:t>이메일</a:t>
            </a:r>
            <a:r>
              <a:rPr lang="ko-KR" altLang="en-US" sz="800" dirty="0"/>
              <a:t> 주소</a:t>
            </a:r>
            <a:r>
              <a:rPr lang="en-US" altLang="ko-KR" sz="800" dirty="0"/>
              <a:t>(</a:t>
            </a:r>
            <a:r>
              <a:rPr lang="ko-KR" altLang="en-US" sz="800" dirty="0"/>
              <a:t>아이디</a:t>
            </a:r>
            <a:r>
              <a:rPr lang="en-US" altLang="ko-KR" sz="800" dirty="0"/>
              <a:t>)</a:t>
            </a:r>
            <a:r>
              <a:rPr lang="ko-KR" altLang="en-US" sz="800" dirty="0"/>
              <a:t>를 입력해주세요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아래 정보 확인 후 입력하신 </a:t>
            </a:r>
            <a:r>
              <a:rPr lang="ko-KR" altLang="en-US" sz="800" dirty="0" err="1"/>
              <a:t>이메일주소</a:t>
            </a:r>
            <a:r>
              <a:rPr lang="en-US" altLang="ko-KR" sz="800" dirty="0"/>
              <a:t>(</a:t>
            </a:r>
            <a:r>
              <a:rPr lang="ko-KR" altLang="en-US" sz="800" dirty="0"/>
              <a:t>아이디</a:t>
            </a:r>
            <a:r>
              <a:rPr lang="en-US" altLang="ko-KR" sz="800" dirty="0"/>
              <a:t>)</a:t>
            </a:r>
            <a:r>
              <a:rPr lang="ko-KR" altLang="en-US" sz="800" dirty="0"/>
              <a:t>로 임시비밀번호를 발송해드립니다</a:t>
            </a:r>
            <a:r>
              <a:rPr lang="en-US" altLang="ko-KR" sz="8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362" y="85326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X</a:t>
            </a:r>
            <a:endParaRPr lang="ko-KR" altLang="en-US" sz="8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7322" y="2215541"/>
            <a:ext cx="2230062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아이디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이메일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를 입력해주세요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27322" y="2608589"/>
            <a:ext cx="2230062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이름을 입력해주세요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27322" y="2990281"/>
            <a:ext cx="2230062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휴대폰 번호를 입력해주세요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969858" y="777839"/>
            <a:ext cx="2698838" cy="42801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69858" y="777839"/>
            <a:ext cx="2698838" cy="36629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비밀번호 찾기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883019" y="725742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11980" y="4091889"/>
            <a:ext cx="1813560" cy="258329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32141" y="1230596"/>
            <a:ext cx="263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</a:t>
            </a:r>
            <a:r>
              <a:rPr lang="ko-KR" altLang="en-US" sz="800" dirty="0" err="1"/>
              <a:t>회원명</a:t>
            </a:r>
            <a:r>
              <a:rPr lang="en-US" altLang="ko-KR" sz="800" dirty="0"/>
              <a:t>” </a:t>
            </a:r>
            <a:r>
              <a:rPr lang="ko-KR" altLang="en-US" sz="800" dirty="0"/>
              <a:t>님의 아이디로 임시비밀번호를 발송하였습니다</a:t>
            </a:r>
            <a:r>
              <a:rPr lang="en-US" altLang="ko-KR" sz="800" dirty="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35763" y="85326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X</a:t>
            </a:r>
            <a:endParaRPr lang="ko-KR" alt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4002810" y="1639257"/>
            <a:ext cx="2632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아이디</a:t>
            </a:r>
            <a:r>
              <a:rPr lang="en-US" altLang="ko-KR" sz="800" dirty="0"/>
              <a:t>(</a:t>
            </a:r>
            <a:r>
              <a:rPr lang="ko-KR" altLang="en-US" sz="800" dirty="0" err="1"/>
              <a:t>이메일주소</a:t>
            </a:r>
            <a:r>
              <a:rPr lang="en-US" altLang="ko-KR" sz="800" dirty="0"/>
              <a:t>) : </a:t>
            </a:r>
            <a:r>
              <a:rPr lang="en-US" altLang="ko-KR" sz="800" dirty="0">
                <a:solidFill>
                  <a:srgbClr val="7030A0"/>
                </a:solidFill>
              </a:rPr>
              <a:t>PWM****@naver.com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02810" y="1936978"/>
            <a:ext cx="2632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이메일을</a:t>
            </a:r>
            <a:r>
              <a:rPr lang="ko-KR" altLang="en-US" sz="800" dirty="0"/>
              <a:t> 확인하시고</a:t>
            </a:r>
            <a:r>
              <a:rPr lang="en-US" altLang="ko-KR" sz="800" dirty="0"/>
              <a:t>, </a:t>
            </a:r>
            <a:r>
              <a:rPr lang="ko-KR" altLang="en-US" sz="800" dirty="0"/>
              <a:t>임시비밀번호로 로그인 후</a:t>
            </a:r>
            <a:br>
              <a:rPr lang="en-US" altLang="ko-KR" sz="800" dirty="0"/>
            </a:br>
            <a:r>
              <a:rPr lang="ko-KR" altLang="en-US" sz="800" dirty="0"/>
              <a:t>안전한 서비스 이용을 위해 반드시 비밀번호를 변경해주세요</a:t>
            </a:r>
            <a:r>
              <a:rPr lang="en-US" altLang="ko-KR" sz="800" dirty="0"/>
              <a:t>.</a:t>
            </a:r>
            <a:endParaRPr lang="en-US" altLang="ko-KR" sz="800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35763" y="2429255"/>
            <a:ext cx="263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&gt;</a:t>
            </a:r>
            <a:r>
              <a:rPr lang="ko-KR" altLang="en-US" sz="800" dirty="0"/>
              <a:t>비밀번호 변경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 err="1"/>
              <a:t>마이페이지</a:t>
            </a:r>
            <a:r>
              <a:rPr lang="ko-KR" altLang="en-US" sz="800" dirty="0"/>
              <a:t> </a:t>
            </a:r>
            <a:r>
              <a:rPr lang="en-US" altLang="ko-KR" sz="800" dirty="0"/>
              <a:t>&gt; </a:t>
            </a:r>
            <a:r>
              <a:rPr lang="ko-KR" altLang="en-US" sz="800" dirty="0"/>
              <a:t>비밀번호 변경</a:t>
            </a:r>
            <a:endParaRPr lang="en-US" altLang="ko-KR" sz="800" dirty="0"/>
          </a:p>
        </p:txBody>
      </p:sp>
      <p:sp>
        <p:nvSpPr>
          <p:cNvPr id="40" name="직사각형 39"/>
          <p:cNvSpPr/>
          <p:nvPr/>
        </p:nvSpPr>
        <p:spPr>
          <a:xfrm>
            <a:off x="238897" y="1265926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41" name="직사각형 40"/>
          <p:cNvSpPr/>
          <p:nvPr/>
        </p:nvSpPr>
        <p:spPr>
          <a:xfrm>
            <a:off x="238897" y="2188126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42" name="직사각형 41"/>
          <p:cNvSpPr/>
          <p:nvPr/>
        </p:nvSpPr>
        <p:spPr>
          <a:xfrm>
            <a:off x="238897" y="2608589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43" name="직사각형 42"/>
          <p:cNvSpPr/>
          <p:nvPr/>
        </p:nvSpPr>
        <p:spPr>
          <a:xfrm>
            <a:off x="238897" y="2996367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44" name="직사각형 43"/>
          <p:cNvSpPr/>
          <p:nvPr/>
        </p:nvSpPr>
        <p:spPr>
          <a:xfrm>
            <a:off x="253785" y="4114090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47" name="직사각형 46"/>
          <p:cNvSpPr/>
          <p:nvPr/>
        </p:nvSpPr>
        <p:spPr>
          <a:xfrm>
            <a:off x="3629878" y="1265926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48" name="직사각형 47"/>
          <p:cNvSpPr/>
          <p:nvPr/>
        </p:nvSpPr>
        <p:spPr>
          <a:xfrm>
            <a:off x="3629878" y="1670756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49" name="직사각형 48"/>
          <p:cNvSpPr/>
          <p:nvPr/>
        </p:nvSpPr>
        <p:spPr>
          <a:xfrm>
            <a:off x="3629878" y="1981983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50" name="직사각형 49"/>
          <p:cNvSpPr/>
          <p:nvPr/>
        </p:nvSpPr>
        <p:spPr>
          <a:xfrm>
            <a:off x="3614939" y="4114090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2-4</a:t>
            </a:r>
            <a:endParaRPr lang="ko-KR" altLang="en-US" sz="600" dirty="0"/>
          </a:p>
        </p:txBody>
      </p:sp>
      <p:sp>
        <p:nvSpPr>
          <p:cNvPr id="45" name="TextBox 44"/>
          <p:cNvSpPr txBox="1"/>
          <p:nvPr/>
        </p:nvSpPr>
        <p:spPr>
          <a:xfrm>
            <a:off x="436971" y="3320249"/>
            <a:ext cx="12436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rgbClr val="FF0000"/>
                </a:solidFill>
              </a:rPr>
              <a:t>정보 입력 후 다시 시도해 주세요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4917" y="3482538"/>
            <a:ext cx="173366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rgbClr val="FF0000"/>
                </a:solidFill>
              </a:rPr>
              <a:t>입력하신 정보를 다시 확인하시고 시도해주세요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147450" y="3330733"/>
            <a:ext cx="9632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경고문구</a:t>
            </a:r>
            <a:r>
              <a:rPr lang="en-US" altLang="ko-KR" sz="5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-147450" y="3492937"/>
            <a:ext cx="9632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경고문구</a:t>
            </a:r>
            <a:r>
              <a:rPr lang="en-US" altLang="ko-KR" sz="500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3641" y="3635365"/>
            <a:ext cx="173366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rgbClr val="FF0000"/>
                </a:solidFill>
              </a:rPr>
              <a:t>입력하신 정보와 일치하는 회원이 없습니다</a:t>
            </a:r>
            <a:r>
              <a:rPr lang="en-US" altLang="ko-KR" sz="500" dirty="0">
                <a:solidFill>
                  <a:srgbClr val="FF0000"/>
                </a:solidFill>
              </a:rPr>
              <a:t>.</a:t>
            </a:r>
            <a:endParaRPr lang="ko-KR" altLang="en-US" sz="5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-147450" y="3645764"/>
            <a:ext cx="9632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경고문구</a:t>
            </a:r>
            <a:r>
              <a:rPr lang="en-US" altLang="ko-KR" sz="500" dirty="0"/>
              <a:t>3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A2D98E83-8161-C30E-74CA-C5F89A65CEA6}"/>
              </a:ext>
            </a:extLst>
          </p:cNvPr>
          <p:cNvSpPr/>
          <p:nvPr/>
        </p:nvSpPr>
        <p:spPr>
          <a:xfrm>
            <a:off x="2435138" y="955766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68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394" y="2864519"/>
            <a:ext cx="3809213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PWM-02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Home &amp; Contents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281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/>
          <a:srcRect l="16157" t="14499" r="72752" b="38771"/>
          <a:stretch/>
        </p:blipFill>
        <p:spPr>
          <a:xfrm>
            <a:off x="3616883" y="1337128"/>
            <a:ext cx="184840" cy="173077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545429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홈 메인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최초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2023-04-29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321274" y="857826"/>
            <a:ext cx="2698838" cy="594683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1274" y="857827"/>
            <a:ext cx="2698838" cy="29087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10691" y="70769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7332" y="3683681"/>
            <a:ext cx="2230062" cy="80633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칼로리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7951" y="1264662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59" name="직사각형 58"/>
          <p:cNvSpPr/>
          <p:nvPr/>
        </p:nvSpPr>
        <p:spPr>
          <a:xfrm>
            <a:off x="9474" y="1638880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61" name="직사각형 60"/>
          <p:cNvSpPr/>
          <p:nvPr/>
        </p:nvSpPr>
        <p:spPr>
          <a:xfrm>
            <a:off x="24714" y="3733931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3336" r="10002" b="17621"/>
          <a:stretch/>
        </p:blipFill>
        <p:spPr>
          <a:xfrm>
            <a:off x="2688232" y="931098"/>
            <a:ext cx="171135" cy="163613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42501" y="3842294"/>
            <a:ext cx="752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0/1,878 kcal</a:t>
            </a:r>
            <a:endParaRPr lang="ko-KR" altLang="en-US" sz="700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548554" y="1546794"/>
            <a:ext cx="2230062" cy="969186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당뇨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20730" y="4992995"/>
            <a:ext cx="1118103" cy="103059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체중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28514" y="5203895"/>
            <a:ext cx="488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84.3kg</a:t>
            </a:r>
            <a:endParaRPr lang="ko-KR" altLang="en-US" sz="700" dirty="0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715186" y="5012076"/>
            <a:ext cx="1073643" cy="1011213"/>
          </a:xfrm>
          <a:prstGeom prst="roundRect">
            <a:avLst>
              <a:gd name="adj" fmla="val 889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운동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779495" y="5212863"/>
            <a:ext cx="488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</a:t>
            </a:r>
            <a:r>
              <a:rPr lang="ko-KR" altLang="en-US" sz="700" dirty="0"/>
              <a:t>분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784393" y="5354273"/>
            <a:ext cx="57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0kcal</a:t>
            </a:r>
            <a:br>
              <a:rPr lang="en-US" altLang="ko-KR" sz="700" dirty="0"/>
            </a:b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</a:rPr>
              <a:t>태웠어요</a:t>
            </a: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25142" y="4570088"/>
            <a:ext cx="2244268" cy="32191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건기식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33748" y="4683062"/>
            <a:ext cx="6342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0% </a:t>
            </a:r>
            <a:r>
              <a:rPr lang="ko-KR" altLang="en-US" sz="700" dirty="0"/>
              <a:t>완료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21274" y="885473"/>
            <a:ext cx="832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Calibri" panose="020F0502020204030204" pitchFamily="34" charset="0"/>
                <a:ea typeface="+mn-ea"/>
              </a:rPr>
              <a:t>● </a:t>
            </a:r>
            <a:r>
              <a:rPr lang="en-US" altLang="ko-KR" sz="1000" b="1" dirty="0">
                <a:latin typeface="Calibri" panose="020F0502020204030204" pitchFamily="34" charset="0"/>
                <a:ea typeface="+mn-ea"/>
              </a:rPr>
              <a:t>LOGO</a:t>
            </a:r>
            <a:endParaRPr lang="ko-KR" altLang="en-US" sz="1000" b="1" dirty="0"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77" name="직사각형 376"/>
          <p:cNvSpPr/>
          <p:nvPr/>
        </p:nvSpPr>
        <p:spPr>
          <a:xfrm>
            <a:off x="217279" y="5073541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1-8</a:t>
            </a:r>
            <a:endParaRPr lang="ko-KR" altLang="en-US" sz="600" dirty="0"/>
          </a:p>
        </p:txBody>
      </p:sp>
      <p:sp>
        <p:nvSpPr>
          <p:cNvPr id="378" name="직사각형 377"/>
          <p:cNvSpPr/>
          <p:nvPr/>
        </p:nvSpPr>
        <p:spPr>
          <a:xfrm>
            <a:off x="2117014" y="5744336"/>
            <a:ext cx="343053" cy="1910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1-12</a:t>
            </a:r>
            <a:endParaRPr lang="ko-KR" altLang="en-US" sz="600" dirty="0"/>
          </a:p>
        </p:txBody>
      </p:sp>
      <p:sp>
        <p:nvSpPr>
          <p:cNvPr id="105" name="직사각형 104"/>
          <p:cNvSpPr/>
          <p:nvPr/>
        </p:nvSpPr>
        <p:spPr>
          <a:xfrm>
            <a:off x="9474" y="939413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07" name="직사각형 106"/>
          <p:cNvSpPr/>
          <p:nvPr/>
        </p:nvSpPr>
        <p:spPr>
          <a:xfrm>
            <a:off x="19221" y="4603980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1-7</a:t>
            </a:r>
            <a:endParaRPr lang="ko-KR" altLang="en-US" sz="600" dirty="0"/>
          </a:p>
        </p:txBody>
      </p:sp>
      <p:sp>
        <p:nvSpPr>
          <p:cNvPr id="108" name="직사각형 107"/>
          <p:cNvSpPr/>
          <p:nvPr/>
        </p:nvSpPr>
        <p:spPr>
          <a:xfrm>
            <a:off x="4566644" y="3875505"/>
            <a:ext cx="397082" cy="151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1-11</a:t>
            </a:r>
            <a:endParaRPr lang="ko-KR" altLang="en-US" sz="600" dirty="0"/>
          </a:p>
        </p:txBody>
      </p:sp>
      <p:sp>
        <p:nvSpPr>
          <p:cNvPr id="113" name="직사각형 112"/>
          <p:cNvSpPr/>
          <p:nvPr/>
        </p:nvSpPr>
        <p:spPr>
          <a:xfrm>
            <a:off x="2683502" y="910092"/>
            <a:ext cx="175865" cy="197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3848944" y="4194542"/>
            <a:ext cx="9683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</a:rPr>
              <a:t>어제와 같아요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21677" y="5804941"/>
            <a:ext cx="912155" cy="0"/>
          </a:xfrm>
          <a:prstGeom prst="line">
            <a:avLst/>
          </a:prstGeom>
          <a:ln w="28575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>
            <a:off x="528705" y="2577152"/>
            <a:ext cx="1118103" cy="103059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근감소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685125" y="2580446"/>
            <a:ext cx="1073643" cy="1011213"/>
          </a:xfrm>
          <a:prstGeom prst="roundRect">
            <a:avLst>
              <a:gd name="adj" fmla="val 889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치매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1643737" y="2478911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3350923" y="4018599"/>
            <a:ext cx="1118103" cy="103059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걸음수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4545379" y="4030060"/>
            <a:ext cx="1073643" cy="1011213"/>
          </a:xfrm>
          <a:prstGeom prst="roundRect">
            <a:avLst>
              <a:gd name="adj" fmla="val 889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혈압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62662" y="4198530"/>
            <a:ext cx="10492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0/0 mmHg (</a:t>
            </a:r>
            <a:r>
              <a:rPr lang="ko-KR" altLang="en-US" sz="700" dirty="0"/>
              <a:t>평균</a:t>
            </a:r>
            <a:r>
              <a:rPr lang="en-US" altLang="ko-KR" sz="700" dirty="0"/>
              <a:t>)</a:t>
            </a:r>
            <a:endParaRPr lang="ko-KR" altLang="en-US" sz="700" dirty="0"/>
          </a:p>
        </p:txBody>
      </p:sp>
      <p:sp>
        <p:nvSpPr>
          <p:cNvPr id="165" name="TextBox 164"/>
          <p:cNvSpPr txBox="1"/>
          <p:nvPr/>
        </p:nvSpPr>
        <p:spPr>
          <a:xfrm>
            <a:off x="3365378" y="4181610"/>
            <a:ext cx="6235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0,000 </a:t>
            </a:r>
            <a:r>
              <a:rPr lang="ko-KR" altLang="en-US" sz="700" dirty="0"/>
              <a:t>걸음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706" y="4509845"/>
            <a:ext cx="830300" cy="42833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62" y="908958"/>
            <a:ext cx="205181" cy="20518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435321" y="5796178"/>
            <a:ext cx="392060" cy="392060"/>
            <a:chOff x="3564065" y="1508878"/>
            <a:chExt cx="392060" cy="392060"/>
          </a:xfrm>
        </p:grpSpPr>
        <p:sp>
          <p:nvSpPr>
            <p:cNvPr id="21" name="타원 20"/>
            <p:cNvSpPr/>
            <p:nvPr/>
          </p:nvSpPr>
          <p:spPr>
            <a:xfrm>
              <a:off x="3564065" y="1508878"/>
              <a:ext cx="392060" cy="392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덧셈 기호 166"/>
            <p:cNvSpPr/>
            <p:nvPr/>
          </p:nvSpPr>
          <p:spPr>
            <a:xfrm>
              <a:off x="3616553" y="1544972"/>
              <a:ext cx="288226" cy="288226"/>
            </a:xfrm>
            <a:prstGeom prst="mathPlus">
              <a:avLst>
                <a:gd name="adj1" fmla="val 76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8" name="모서리가 둥근 직사각형 167"/>
          <p:cNvSpPr/>
          <p:nvPr/>
        </p:nvSpPr>
        <p:spPr>
          <a:xfrm>
            <a:off x="3461745" y="1181616"/>
            <a:ext cx="1100917" cy="2486770"/>
          </a:xfrm>
          <a:prstGeom prst="roundRect">
            <a:avLst>
              <a:gd name="adj" fmla="val 3533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878698" y="1319418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혈당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3878698" y="1625186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혈압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3878698" y="1930954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칼로리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3878698" y="2251861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체중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3878698" y="2558092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878698" y="2871506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건기식</a:t>
            </a:r>
            <a:endParaRPr lang="ko-KR" altLang="en-US" sz="7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235774" y="3606826"/>
            <a:ext cx="336165" cy="327489"/>
            <a:chOff x="7025869" y="4264251"/>
            <a:chExt cx="392060" cy="393525"/>
          </a:xfrm>
        </p:grpSpPr>
        <p:sp>
          <p:nvSpPr>
            <p:cNvPr id="209" name="타원 208"/>
            <p:cNvSpPr/>
            <p:nvPr/>
          </p:nvSpPr>
          <p:spPr>
            <a:xfrm>
              <a:off x="7025869" y="4264251"/>
              <a:ext cx="392060" cy="392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곱셈 기호 22"/>
            <p:cNvSpPr/>
            <p:nvPr/>
          </p:nvSpPr>
          <p:spPr>
            <a:xfrm>
              <a:off x="7045492" y="4285339"/>
              <a:ext cx="372437" cy="372437"/>
            </a:xfrm>
            <a:prstGeom prst="mathMultiply">
              <a:avLst>
                <a:gd name="adj1" fmla="val 988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4682514" y="4340365"/>
            <a:ext cx="716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수축기</a:t>
            </a:r>
            <a:r>
              <a:rPr lang="ko-KR" altLang="en-US" sz="1400" b="1" dirty="0"/>
              <a:t> 이완기 그래프</a:t>
            </a: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409864" y="6470985"/>
            <a:ext cx="515517" cy="276251"/>
          </a:xfrm>
          <a:prstGeom prst="roundRect">
            <a:avLst>
              <a:gd name="adj" fmla="val 10367"/>
            </a:avLst>
          </a:prstGeom>
          <a:solidFill>
            <a:srgbClr val="6666FF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홈</a:t>
            </a: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306891" y="6470985"/>
            <a:ext cx="608455" cy="27625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맞춤추천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2276706" y="6470985"/>
            <a:ext cx="634762" cy="27625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내 정보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667857" y="4910731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1-9</a:t>
            </a:r>
            <a:endParaRPr lang="ko-KR" altLang="en-US" sz="600" dirty="0"/>
          </a:p>
        </p:txBody>
      </p:sp>
      <p:sp>
        <p:nvSpPr>
          <p:cNvPr id="208" name="직사각형 207"/>
          <p:cNvSpPr/>
          <p:nvPr/>
        </p:nvSpPr>
        <p:spPr>
          <a:xfrm>
            <a:off x="3379822" y="3864416"/>
            <a:ext cx="368131" cy="156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1-10</a:t>
            </a:r>
            <a:endParaRPr lang="ko-KR" altLang="en-US" sz="600" dirty="0"/>
          </a:p>
        </p:txBody>
      </p:sp>
      <p:sp>
        <p:nvSpPr>
          <p:cNvPr id="6" name="아래쪽 화살표 5"/>
          <p:cNvSpPr/>
          <p:nvPr/>
        </p:nvSpPr>
        <p:spPr>
          <a:xfrm>
            <a:off x="1601265" y="6136224"/>
            <a:ext cx="146629" cy="234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407453" y="5779292"/>
            <a:ext cx="440678" cy="440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1" idx="6"/>
            <a:endCxn id="161" idx="0"/>
          </p:cNvCxnSpPr>
          <p:nvPr/>
        </p:nvCxnSpPr>
        <p:spPr>
          <a:xfrm flipV="1">
            <a:off x="2827381" y="969770"/>
            <a:ext cx="1159556" cy="5022438"/>
          </a:xfrm>
          <a:prstGeom prst="bentConnector4">
            <a:avLst>
              <a:gd name="adj1" fmla="val 22269"/>
              <a:gd name="adj2" fmla="val 10455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 226"/>
          <p:cNvCxnSpPr>
            <a:stCxn id="113" idx="0"/>
            <a:endCxn id="131" idx="3"/>
          </p:cNvCxnSpPr>
          <p:nvPr/>
        </p:nvCxnSpPr>
        <p:spPr>
          <a:xfrm rot="16200000" flipH="1">
            <a:off x="4011254" y="-329728"/>
            <a:ext cx="278473" cy="2758113"/>
          </a:xfrm>
          <a:prstGeom prst="bentConnector3">
            <a:avLst>
              <a:gd name="adj1" fmla="val -8209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3343816" y="969770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6"/>
          <a:srcRect l="13603" t="31124" r="13284" b="24138"/>
          <a:stretch/>
        </p:blipFill>
        <p:spPr>
          <a:xfrm>
            <a:off x="4741558" y="1188565"/>
            <a:ext cx="1575980" cy="2140388"/>
          </a:xfrm>
          <a:prstGeom prst="round2SameRect">
            <a:avLst>
              <a:gd name="adj1" fmla="val 7480"/>
              <a:gd name="adj2" fmla="val 0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0" name="타원 89"/>
          <p:cNvSpPr/>
          <p:nvPr/>
        </p:nvSpPr>
        <p:spPr>
          <a:xfrm>
            <a:off x="656222" y="1192556"/>
            <a:ext cx="175429" cy="175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월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98916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8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888958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화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76922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수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456241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목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735560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금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025764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토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352959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일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95361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9</a:t>
            </a:r>
            <a:endParaRPr lang="ko-KR" altLang="en-US" sz="700" dirty="0"/>
          </a:p>
        </p:txBody>
      </p:sp>
      <p:sp>
        <p:nvSpPr>
          <p:cNvPr id="100" name="TextBox 99"/>
          <p:cNvSpPr txBox="1"/>
          <p:nvPr/>
        </p:nvSpPr>
        <p:spPr>
          <a:xfrm>
            <a:off x="1184286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10</a:t>
            </a:r>
            <a:endParaRPr lang="ko-KR" altLang="en-US" sz="7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456241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11</a:t>
            </a:r>
            <a:endParaRPr lang="ko-KR" altLang="en-US" sz="7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728306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12</a:t>
            </a:r>
            <a:endParaRPr lang="ko-KR" altLang="en-US" sz="7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027064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13</a:t>
            </a:r>
            <a:endParaRPr lang="ko-KR" altLang="en-US" sz="7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352959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14</a:t>
            </a:r>
            <a:endParaRPr lang="ko-KR" altLang="en-US" sz="700" dirty="0"/>
          </a:p>
        </p:txBody>
      </p:sp>
      <p:sp>
        <p:nvSpPr>
          <p:cNvPr id="110" name="타원 109"/>
          <p:cNvSpPr/>
          <p:nvPr/>
        </p:nvSpPr>
        <p:spPr>
          <a:xfrm>
            <a:off x="1505699" y="1181616"/>
            <a:ext cx="175429" cy="17542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목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93990" y="3977081"/>
            <a:ext cx="6922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탄 </a:t>
            </a:r>
            <a:r>
              <a:rPr lang="en-US" altLang="ko-KR" sz="700" dirty="0"/>
              <a:t>64/40 %</a:t>
            </a:r>
            <a:endParaRPr lang="ko-KR" altLang="en-US" sz="700" dirty="0"/>
          </a:p>
        </p:txBody>
      </p:sp>
      <p:grpSp>
        <p:nvGrpSpPr>
          <p:cNvPr id="122" name="그룹 121"/>
          <p:cNvGrpSpPr/>
          <p:nvPr/>
        </p:nvGrpSpPr>
        <p:grpSpPr>
          <a:xfrm>
            <a:off x="650568" y="4111493"/>
            <a:ext cx="705347" cy="200055"/>
            <a:chOff x="639093" y="4157349"/>
            <a:chExt cx="521678" cy="200055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639093" y="4228008"/>
              <a:ext cx="59847" cy="868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77662" y="4157349"/>
              <a:ext cx="4831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단 </a:t>
              </a:r>
              <a:r>
                <a:rPr lang="en-US" altLang="ko-KR" sz="700" dirty="0"/>
                <a:t>18/40 %</a:t>
              </a:r>
              <a:endParaRPr lang="ko-KR" altLang="en-US" sz="700" dirty="0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645879" y="4289137"/>
            <a:ext cx="732744" cy="200055"/>
            <a:chOff x="637164" y="4297789"/>
            <a:chExt cx="732744" cy="200055"/>
          </a:xfrm>
        </p:grpSpPr>
        <p:sp>
          <p:nvSpPr>
            <p:cNvPr id="126" name="모서리가 둥근 직사각형 125"/>
            <p:cNvSpPr/>
            <p:nvPr/>
          </p:nvSpPr>
          <p:spPr>
            <a:xfrm>
              <a:off x="637164" y="4353226"/>
              <a:ext cx="90353" cy="90353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93990" y="4297789"/>
              <a:ext cx="67591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지 </a:t>
              </a:r>
              <a:r>
                <a:rPr lang="en-US" altLang="ko-KR" sz="700" dirty="0"/>
                <a:t>18/20 %</a:t>
              </a:r>
              <a:endParaRPr lang="ko-KR" altLang="en-US" sz="700" dirty="0"/>
            </a:p>
          </p:txBody>
        </p:sp>
      </p:grpSp>
      <p:sp>
        <p:nvSpPr>
          <p:cNvPr id="128" name="모서리가 둥근 직사각형 127"/>
          <p:cNvSpPr/>
          <p:nvPr/>
        </p:nvSpPr>
        <p:spPr>
          <a:xfrm>
            <a:off x="639092" y="4026695"/>
            <a:ext cx="92392" cy="92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3692181" y="5232761"/>
            <a:ext cx="1290175" cy="2724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화면 편집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4434390" y="5536355"/>
            <a:ext cx="838350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PWM-02-01-01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41" name="꺾인 연결선 140"/>
          <p:cNvCxnSpPr>
            <a:stCxn id="139" idx="2"/>
            <a:endCxn id="140" idx="1"/>
          </p:cNvCxnSpPr>
          <p:nvPr/>
        </p:nvCxnSpPr>
        <p:spPr>
          <a:xfrm rot="16200000" flipH="1">
            <a:off x="4314967" y="5527508"/>
            <a:ext cx="141725" cy="9712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1638833" y="2251861"/>
            <a:ext cx="912155" cy="0"/>
          </a:xfrm>
          <a:prstGeom prst="line">
            <a:avLst/>
          </a:prstGeom>
          <a:ln w="28575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8" name="표 137">
            <a:extLst>
              <a:ext uri="{FF2B5EF4-FFF2-40B4-BE49-F238E27FC236}">
                <a16:creationId xmlns:a16="http://schemas.microsoft.com/office/drawing/2014/main" id="{B62E2F3D-ED29-A422-B664-54B07C05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95558"/>
              </p:ext>
            </p:extLst>
          </p:nvPr>
        </p:nvGraphicFramePr>
        <p:xfrm>
          <a:off x="8807624" y="451435"/>
          <a:ext cx="3384376" cy="643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2847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4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후 기록 노출되는 홈 메인 페이지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1353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Header</a:t>
                      </a: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GNB 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 고정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좌측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로고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대시보드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대시보드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대시보드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전체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대시보드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 아이콘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캘린더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캘린더에서 날짜 선택 후 확인을 누르면 해당 날짜의 메인 화면으로 전환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1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디폴트값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날짜로 자동 선택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날은 진한 컬러로 표시하고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다른 날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날짜는 연한 컬러로 유지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날짜의 관리페이지로 변경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일주일 단위로 날짜만 좌우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요일은 고정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5832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당뇨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당뇨기록 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PWM-02-02-01-01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혈당 기록을 바탕으로 공복혈당 기록과 그래프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그래프는 최신 기록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까지의 통계로 함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근감소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근감소기록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PWM-02-09)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치매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치매기록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PWM-02-10)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57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칼로리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섭취칼로리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권장섭취칼로리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섭취탄단지비율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권장섭취탄단지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비율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식사기록 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(PWM-02-04-07)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건기식관리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섭취율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기록 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PWM-02-07-02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57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체중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인입시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기초정보에서 입력한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체중값이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 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체중변화 그래프 노출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 기록 최대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개를 바탕으로 함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체중기록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PWM-02-06-01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430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운동기록 페이지이동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PWM-02-05-07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32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걸음수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날짜의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어제와 비교하여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차이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일간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걸음수기록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PWM-02-08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44" name="표 143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359470"/>
              </p:ext>
            </p:extLst>
          </p:nvPr>
        </p:nvGraphicFramePr>
        <p:xfrm>
          <a:off x="5925948" y="4117069"/>
          <a:ext cx="2881676" cy="1936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99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487377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494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혈압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혈압기록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PWM-02-03-01)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수축기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이완기 선 꺾은 선형 그래프 예정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기록하기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노출과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백드롭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진행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 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 항목의 기록하기 페이지로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7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화면편집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PWM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-02-01-01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1" name="TextBox 150"/>
          <p:cNvSpPr txBox="1"/>
          <p:nvPr/>
        </p:nvSpPr>
        <p:spPr>
          <a:xfrm>
            <a:off x="544528" y="1874609"/>
            <a:ext cx="10806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공복혈당 </a:t>
            </a:r>
            <a:r>
              <a:rPr lang="en-US" altLang="ko-KR" sz="700" dirty="0"/>
              <a:t>: </a:t>
            </a:r>
            <a:r>
              <a:rPr lang="en-US" altLang="ko-KR" sz="800" dirty="0"/>
              <a:t>98</a:t>
            </a:r>
            <a:r>
              <a:rPr lang="en-US" altLang="ko-KR" sz="700" dirty="0"/>
              <a:t>mg/</a:t>
            </a:r>
            <a:r>
              <a:rPr lang="en-US" altLang="ko-KR" sz="700" dirty="0" err="1"/>
              <a:t>dL</a:t>
            </a:r>
            <a:endParaRPr lang="ko-KR" altLang="en-US" sz="700" dirty="0"/>
          </a:p>
        </p:txBody>
      </p:sp>
      <p:sp>
        <p:nvSpPr>
          <p:cNvPr id="175" name="TextBox 174"/>
          <p:cNvSpPr txBox="1"/>
          <p:nvPr/>
        </p:nvSpPr>
        <p:spPr>
          <a:xfrm>
            <a:off x="544149" y="3299164"/>
            <a:ext cx="10806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건강 점수</a:t>
            </a:r>
            <a:endParaRPr lang="en-US" altLang="ko-KR" sz="700" dirty="0"/>
          </a:p>
          <a:p>
            <a:pPr algn="ctr"/>
            <a:r>
              <a:rPr lang="en-US" altLang="ko-KR" sz="800" b="1" dirty="0"/>
              <a:t>0</a:t>
            </a:r>
            <a:r>
              <a:rPr lang="ko-KR" altLang="en-US" sz="800" b="1" dirty="0"/>
              <a:t>점</a:t>
            </a:r>
            <a:r>
              <a:rPr lang="en-US" altLang="ko-KR" sz="600" dirty="0"/>
              <a:t>/100</a:t>
            </a:r>
            <a:r>
              <a:rPr lang="ko-KR" altLang="en-US" sz="600" dirty="0"/>
              <a:t>점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672081" y="3283924"/>
            <a:ext cx="10806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건강 점수</a:t>
            </a:r>
            <a:endParaRPr lang="en-US" altLang="ko-KR" sz="700" dirty="0"/>
          </a:p>
          <a:p>
            <a:pPr algn="ctr"/>
            <a:r>
              <a:rPr lang="en-US" altLang="ko-KR" sz="800" b="1" dirty="0"/>
              <a:t>0</a:t>
            </a:r>
            <a:r>
              <a:rPr lang="ko-KR" altLang="en-US" sz="800" b="1" dirty="0"/>
              <a:t>점</a:t>
            </a:r>
            <a:r>
              <a:rPr lang="en-US" altLang="ko-KR" sz="600" dirty="0"/>
              <a:t>/100</a:t>
            </a:r>
            <a:r>
              <a:rPr lang="ko-KR" altLang="en-US" sz="600" dirty="0"/>
              <a:t>점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505398" y="2909263"/>
            <a:ext cx="1080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오늘의 생활습관을 </a:t>
            </a:r>
            <a:endParaRPr lang="en-US" altLang="ko-KR" sz="700" dirty="0"/>
          </a:p>
          <a:p>
            <a:pPr algn="ctr"/>
            <a:r>
              <a:rPr lang="ko-KR" altLang="en-US" sz="700" dirty="0"/>
              <a:t>기록해보세요</a:t>
            </a:r>
            <a:r>
              <a:rPr lang="en-US" altLang="ko-KR" sz="700" dirty="0"/>
              <a:t>.</a:t>
            </a:r>
            <a:endParaRPr lang="ko-KR" altLang="en-US" sz="6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677786" y="2909263"/>
            <a:ext cx="1080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오늘의 생활습관을 </a:t>
            </a:r>
            <a:endParaRPr lang="en-US" altLang="ko-KR" sz="700" dirty="0"/>
          </a:p>
          <a:p>
            <a:pPr algn="ctr"/>
            <a:r>
              <a:rPr lang="ko-KR" altLang="en-US" sz="700" dirty="0"/>
              <a:t>기록해보세요</a:t>
            </a:r>
            <a:r>
              <a:rPr lang="en-US" altLang="ko-KR" sz="700" dirty="0"/>
              <a:t>.</a:t>
            </a:r>
            <a:endParaRPr lang="ko-KR" altLang="en-US" sz="600" dirty="0"/>
          </a:p>
        </p:txBody>
      </p:sp>
      <p:sp>
        <p:nvSpPr>
          <p:cNvPr id="60" name="직사각형 59"/>
          <p:cNvSpPr/>
          <p:nvPr/>
        </p:nvSpPr>
        <p:spPr>
          <a:xfrm>
            <a:off x="323382" y="2545583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118" name="직사각형 117"/>
          <p:cNvSpPr/>
          <p:nvPr/>
        </p:nvSpPr>
        <p:spPr>
          <a:xfrm>
            <a:off x="3343352" y="5258752"/>
            <a:ext cx="343053" cy="1910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1-13</a:t>
            </a:r>
            <a:endParaRPr lang="ko-KR" altLang="en-US" sz="600" dirty="0"/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5E7D2906-9801-D820-8371-FAF00BB12BA6}"/>
              </a:ext>
            </a:extLst>
          </p:cNvPr>
          <p:cNvSpPr/>
          <p:nvPr/>
        </p:nvSpPr>
        <p:spPr>
          <a:xfrm>
            <a:off x="4511670" y="5832272"/>
            <a:ext cx="3881481" cy="972388"/>
          </a:xfrm>
          <a:prstGeom prst="wedgeRectCallout">
            <a:avLst>
              <a:gd name="adj1" fmla="val -50002"/>
              <a:gd name="adj2" fmla="val -10168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홈 화면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/api/home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혈당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혈압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체중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권장칼로리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추가 예정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87D90-17FC-3D45-FEB3-ED8BBCFB53E5}"/>
              </a:ext>
            </a:extLst>
          </p:cNvPr>
          <p:cNvSpPr txBox="1"/>
          <p:nvPr/>
        </p:nvSpPr>
        <p:spPr>
          <a:xfrm>
            <a:off x="6579360" y="672579"/>
            <a:ext cx="2213262" cy="830997"/>
          </a:xfrm>
          <a:prstGeom prst="rect">
            <a:avLst/>
          </a:prstGeom>
          <a:solidFill>
            <a:srgbClr val="6666FF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241206 /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혈당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혈압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식단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건기식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체중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입력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데이터</a:t>
            </a:r>
            <a:r>
              <a:rPr lang="en-US" altLang="ko-KR" sz="1200" dirty="0">
                <a:solidFill>
                  <a:schemeClr val="bg1"/>
                </a:solidFill>
              </a:rPr>
              <a:t>) </a:t>
            </a:r>
            <a:r>
              <a:rPr lang="ko-KR" altLang="en-US" sz="1200" dirty="0" err="1">
                <a:solidFill>
                  <a:schemeClr val="bg1"/>
                </a:solidFill>
              </a:rPr>
              <a:t>걸음수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디바이스데이터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r>
              <a:rPr lang="ko-KR" altLang="en-US" sz="1200" dirty="0">
                <a:solidFill>
                  <a:schemeClr val="bg1"/>
                </a:solidFill>
              </a:rPr>
              <a:t> 노출</a:t>
            </a:r>
          </a:p>
        </p:txBody>
      </p:sp>
    </p:spTree>
    <p:extLst>
      <p:ext uri="{BB962C8B-B14F-4D97-AF65-F5344CB8AC3E}">
        <p14:creationId xmlns:p14="http://schemas.microsoft.com/office/powerpoint/2010/main" val="287818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03855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홈 메인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기록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2023-06-11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321274" y="857826"/>
            <a:ext cx="2698838" cy="594683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1274" y="857827"/>
            <a:ext cx="2698838" cy="29087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10691" y="70769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7332" y="3733931"/>
            <a:ext cx="2230062" cy="80633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칼로리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428" y="1373742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59" name="직사각형 58"/>
          <p:cNvSpPr/>
          <p:nvPr/>
        </p:nvSpPr>
        <p:spPr>
          <a:xfrm>
            <a:off x="24714" y="1638880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61" name="직사각형 60"/>
          <p:cNvSpPr/>
          <p:nvPr/>
        </p:nvSpPr>
        <p:spPr>
          <a:xfrm>
            <a:off x="24714" y="3733931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3336" r="10002" b="17621"/>
          <a:stretch/>
        </p:blipFill>
        <p:spPr>
          <a:xfrm>
            <a:off x="2688232" y="931098"/>
            <a:ext cx="171135" cy="163613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656222" y="1192556"/>
            <a:ext cx="175429" cy="175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916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8</a:t>
            </a:r>
            <a:endParaRPr lang="ko-KR" altLang="en-US" sz="700" dirty="0"/>
          </a:p>
        </p:txBody>
      </p:sp>
      <p:sp>
        <p:nvSpPr>
          <p:cNvPr id="65" name="TextBox 64"/>
          <p:cNvSpPr txBox="1"/>
          <p:nvPr/>
        </p:nvSpPr>
        <p:spPr>
          <a:xfrm>
            <a:off x="888958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화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76922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56241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목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735560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금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25764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토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352959" y="1187066"/>
            <a:ext cx="2653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일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95361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9</a:t>
            </a:r>
            <a:endParaRPr lang="ko-KR" altLang="en-US" sz="700" dirty="0"/>
          </a:p>
        </p:txBody>
      </p:sp>
      <p:sp>
        <p:nvSpPr>
          <p:cNvPr id="72" name="TextBox 71"/>
          <p:cNvSpPr txBox="1"/>
          <p:nvPr/>
        </p:nvSpPr>
        <p:spPr>
          <a:xfrm>
            <a:off x="1184286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10</a:t>
            </a:r>
            <a:endParaRPr lang="ko-KR" altLang="en-US" sz="700" dirty="0"/>
          </a:p>
        </p:txBody>
      </p:sp>
      <p:sp>
        <p:nvSpPr>
          <p:cNvPr id="73" name="TextBox 72"/>
          <p:cNvSpPr txBox="1"/>
          <p:nvPr/>
        </p:nvSpPr>
        <p:spPr>
          <a:xfrm>
            <a:off x="1456241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11</a:t>
            </a:r>
            <a:endParaRPr lang="ko-KR" altLang="en-US" sz="700" dirty="0"/>
          </a:p>
        </p:txBody>
      </p:sp>
      <p:sp>
        <p:nvSpPr>
          <p:cNvPr id="74" name="TextBox 73"/>
          <p:cNvSpPr txBox="1"/>
          <p:nvPr/>
        </p:nvSpPr>
        <p:spPr>
          <a:xfrm>
            <a:off x="1728306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12</a:t>
            </a:r>
            <a:endParaRPr lang="ko-KR" altLang="en-US" sz="700" dirty="0"/>
          </a:p>
        </p:txBody>
      </p:sp>
      <p:sp>
        <p:nvSpPr>
          <p:cNvPr id="75" name="TextBox 74"/>
          <p:cNvSpPr txBox="1"/>
          <p:nvPr/>
        </p:nvSpPr>
        <p:spPr>
          <a:xfrm>
            <a:off x="2027064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13</a:t>
            </a:r>
            <a:endParaRPr lang="ko-KR" altLang="en-US" sz="700" dirty="0"/>
          </a:p>
        </p:txBody>
      </p:sp>
      <p:sp>
        <p:nvSpPr>
          <p:cNvPr id="76" name="TextBox 75"/>
          <p:cNvSpPr txBox="1"/>
          <p:nvPr/>
        </p:nvSpPr>
        <p:spPr>
          <a:xfrm>
            <a:off x="2352959" y="1367240"/>
            <a:ext cx="4169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14</a:t>
            </a:r>
            <a:endParaRPr lang="ko-KR" altLang="en-US" sz="7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639092" y="4117313"/>
            <a:ext cx="92392" cy="92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548554" y="1597044"/>
            <a:ext cx="2230062" cy="969186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당뇨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20730" y="5043245"/>
            <a:ext cx="1118103" cy="103059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체중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28514" y="5254145"/>
            <a:ext cx="488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84.3kg</a:t>
            </a:r>
            <a:endParaRPr lang="ko-KR" altLang="en-US" sz="700" dirty="0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715186" y="5062326"/>
            <a:ext cx="1073643" cy="1011213"/>
          </a:xfrm>
          <a:prstGeom prst="roundRect">
            <a:avLst>
              <a:gd name="adj" fmla="val 889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운동</a:t>
            </a: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25142" y="4620338"/>
            <a:ext cx="2244268" cy="32191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건기식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33748" y="4733312"/>
            <a:ext cx="6342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60% </a:t>
            </a:r>
            <a:r>
              <a:rPr lang="ko-KR" altLang="en-US" sz="700" dirty="0"/>
              <a:t>완료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21274" y="885473"/>
            <a:ext cx="832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Calibri" panose="020F0502020204030204" pitchFamily="34" charset="0"/>
                <a:ea typeface="+mn-ea"/>
              </a:rPr>
              <a:t>● </a:t>
            </a:r>
            <a:r>
              <a:rPr lang="en-US" altLang="ko-KR" sz="1000" b="1" dirty="0">
                <a:latin typeface="Calibri" panose="020F0502020204030204" pitchFamily="34" charset="0"/>
                <a:ea typeface="+mn-ea"/>
              </a:rPr>
              <a:t>LOGO</a:t>
            </a:r>
            <a:endParaRPr lang="ko-KR" altLang="en-US" sz="1000" b="1" dirty="0"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77" name="직사각형 376"/>
          <p:cNvSpPr/>
          <p:nvPr/>
        </p:nvSpPr>
        <p:spPr>
          <a:xfrm>
            <a:off x="217279" y="5073541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1-8</a:t>
            </a:r>
            <a:endParaRPr lang="ko-KR" altLang="en-US" sz="600" dirty="0"/>
          </a:p>
        </p:txBody>
      </p:sp>
      <p:sp>
        <p:nvSpPr>
          <p:cNvPr id="378" name="직사각형 377"/>
          <p:cNvSpPr/>
          <p:nvPr/>
        </p:nvSpPr>
        <p:spPr>
          <a:xfrm>
            <a:off x="2117014" y="5794586"/>
            <a:ext cx="343053" cy="1910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1-12</a:t>
            </a:r>
            <a:endParaRPr lang="ko-KR" altLang="en-US" sz="600" dirty="0"/>
          </a:p>
        </p:txBody>
      </p:sp>
      <p:sp>
        <p:nvSpPr>
          <p:cNvPr id="78" name="타원 77"/>
          <p:cNvSpPr/>
          <p:nvPr/>
        </p:nvSpPr>
        <p:spPr>
          <a:xfrm>
            <a:off x="1511071" y="1191810"/>
            <a:ext cx="175429" cy="17542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목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4714" y="939413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07" name="직사각형 106"/>
          <p:cNvSpPr/>
          <p:nvPr/>
        </p:nvSpPr>
        <p:spPr>
          <a:xfrm>
            <a:off x="19221" y="4603980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1-7</a:t>
            </a:r>
            <a:endParaRPr lang="ko-KR" altLang="en-US" sz="600" dirty="0"/>
          </a:p>
        </p:txBody>
      </p:sp>
      <p:sp>
        <p:nvSpPr>
          <p:cNvPr id="108" name="직사각형 107"/>
          <p:cNvSpPr/>
          <p:nvPr/>
        </p:nvSpPr>
        <p:spPr>
          <a:xfrm>
            <a:off x="4566644" y="3867885"/>
            <a:ext cx="397082" cy="151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1-11</a:t>
            </a:r>
            <a:endParaRPr lang="ko-KR" altLang="en-US" sz="600" dirty="0"/>
          </a:p>
        </p:txBody>
      </p:sp>
      <p:sp>
        <p:nvSpPr>
          <p:cNvPr id="113" name="직사각형 112"/>
          <p:cNvSpPr/>
          <p:nvPr/>
        </p:nvSpPr>
        <p:spPr>
          <a:xfrm>
            <a:off x="2683502" y="910092"/>
            <a:ext cx="175865" cy="197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3394432" y="4340934"/>
            <a:ext cx="452121" cy="17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</a:rPr>
              <a:t>어제보다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528705" y="2627402"/>
            <a:ext cx="1118103" cy="103059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근감소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685125" y="2630696"/>
            <a:ext cx="1073643" cy="1011213"/>
          </a:xfrm>
          <a:prstGeom prst="roundRect">
            <a:avLst>
              <a:gd name="adj" fmla="val 889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치매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1643737" y="2529161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3350923" y="4010979"/>
            <a:ext cx="1118103" cy="103059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걸음수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4545379" y="4022440"/>
            <a:ext cx="1073643" cy="1011213"/>
          </a:xfrm>
          <a:prstGeom prst="roundRect">
            <a:avLst>
              <a:gd name="adj" fmla="val 889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혈압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62662" y="4190910"/>
            <a:ext cx="10492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0/0 mmHg (</a:t>
            </a:r>
            <a:r>
              <a:rPr lang="ko-KR" altLang="en-US" sz="700" dirty="0"/>
              <a:t>평균</a:t>
            </a:r>
            <a:r>
              <a:rPr lang="en-US" altLang="ko-KR" sz="700" dirty="0"/>
              <a:t>)</a:t>
            </a:r>
            <a:endParaRPr lang="ko-KR" altLang="en-US" sz="700" dirty="0"/>
          </a:p>
        </p:txBody>
      </p:sp>
      <p:sp>
        <p:nvSpPr>
          <p:cNvPr id="165" name="TextBox 164"/>
          <p:cNvSpPr txBox="1"/>
          <p:nvPr/>
        </p:nvSpPr>
        <p:spPr>
          <a:xfrm>
            <a:off x="3365378" y="4173990"/>
            <a:ext cx="6235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2,915 </a:t>
            </a:r>
            <a:r>
              <a:rPr lang="ko-KR" altLang="en-US" sz="700" dirty="0"/>
              <a:t>걸음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06" y="4502225"/>
            <a:ext cx="830300" cy="42833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62" y="908958"/>
            <a:ext cx="205181" cy="20518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435321" y="5846428"/>
            <a:ext cx="392060" cy="392060"/>
            <a:chOff x="3564065" y="1508878"/>
            <a:chExt cx="392060" cy="392060"/>
          </a:xfrm>
        </p:grpSpPr>
        <p:sp>
          <p:nvSpPr>
            <p:cNvPr id="21" name="타원 20"/>
            <p:cNvSpPr/>
            <p:nvPr/>
          </p:nvSpPr>
          <p:spPr>
            <a:xfrm>
              <a:off x="3564065" y="1508878"/>
              <a:ext cx="392060" cy="392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덧셈 기호 166"/>
            <p:cNvSpPr/>
            <p:nvPr/>
          </p:nvSpPr>
          <p:spPr>
            <a:xfrm>
              <a:off x="3616553" y="1544972"/>
              <a:ext cx="288226" cy="288226"/>
            </a:xfrm>
            <a:prstGeom prst="mathPlus">
              <a:avLst>
                <a:gd name="adj1" fmla="val 76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4682514" y="4332745"/>
            <a:ext cx="716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수축기</a:t>
            </a:r>
            <a:r>
              <a:rPr lang="ko-KR" altLang="en-US" sz="1400" b="1" dirty="0"/>
              <a:t> 이완기 그래프</a:t>
            </a: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409864" y="6470985"/>
            <a:ext cx="515517" cy="276251"/>
          </a:xfrm>
          <a:prstGeom prst="roundRect">
            <a:avLst>
              <a:gd name="adj" fmla="val 10367"/>
            </a:avLst>
          </a:prstGeom>
          <a:solidFill>
            <a:srgbClr val="6666FF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홈</a:t>
            </a: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306891" y="6470985"/>
            <a:ext cx="608455" cy="27625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맞춤추천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2276706" y="6470985"/>
            <a:ext cx="634762" cy="27625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내 정보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667857" y="4960981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1-9</a:t>
            </a:r>
            <a:endParaRPr lang="ko-KR" altLang="en-US" sz="600" dirty="0"/>
          </a:p>
        </p:txBody>
      </p:sp>
      <p:sp>
        <p:nvSpPr>
          <p:cNvPr id="208" name="직사각형 207"/>
          <p:cNvSpPr/>
          <p:nvPr/>
        </p:nvSpPr>
        <p:spPr>
          <a:xfrm>
            <a:off x="3379822" y="3856796"/>
            <a:ext cx="368131" cy="156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1-10</a:t>
            </a:r>
            <a:endParaRPr lang="ko-KR" altLang="en-US" sz="600" dirty="0"/>
          </a:p>
        </p:txBody>
      </p:sp>
      <p:sp>
        <p:nvSpPr>
          <p:cNvPr id="6" name="아래쪽 화살표 5"/>
          <p:cNvSpPr/>
          <p:nvPr/>
        </p:nvSpPr>
        <p:spPr>
          <a:xfrm>
            <a:off x="1601265" y="6136224"/>
            <a:ext cx="146629" cy="234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407453" y="5829542"/>
            <a:ext cx="440678" cy="440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1" idx="6"/>
          </p:cNvCxnSpPr>
          <p:nvPr/>
        </p:nvCxnSpPr>
        <p:spPr>
          <a:xfrm flipV="1">
            <a:off x="2827381" y="969770"/>
            <a:ext cx="1159556" cy="5072688"/>
          </a:xfrm>
          <a:prstGeom prst="bentConnector4">
            <a:avLst>
              <a:gd name="adj1" fmla="val 22269"/>
              <a:gd name="adj2" fmla="val 10450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 226"/>
          <p:cNvCxnSpPr>
            <a:stCxn id="113" idx="0"/>
          </p:cNvCxnSpPr>
          <p:nvPr/>
        </p:nvCxnSpPr>
        <p:spPr>
          <a:xfrm rot="16200000" flipH="1">
            <a:off x="4138872" y="-457346"/>
            <a:ext cx="237277" cy="2972152"/>
          </a:xfrm>
          <a:prstGeom prst="bentConnector3">
            <a:avLst>
              <a:gd name="adj1" fmla="val -963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5"/>
          <a:srcRect l="4841" t="15329" r="53478" b="77581"/>
          <a:stretch/>
        </p:blipFill>
        <p:spPr>
          <a:xfrm>
            <a:off x="536038" y="5550863"/>
            <a:ext cx="1038290" cy="392474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782623" y="5302551"/>
            <a:ext cx="488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60</a:t>
            </a:r>
            <a:r>
              <a:rPr lang="ko-KR" altLang="en-US" sz="700" dirty="0"/>
              <a:t>분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787521" y="5443961"/>
            <a:ext cx="57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560kcal</a:t>
            </a:r>
            <a:br>
              <a:rPr lang="en-US" altLang="ko-KR" sz="700" dirty="0"/>
            </a:b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</a:rPr>
              <a:t>태웠어요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42500" y="3892544"/>
            <a:ext cx="9251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1,050/1,878 kcal</a:t>
            </a:r>
            <a:endParaRPr lang="ko-KR" altLang="en-US" sz="7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93990" y="4059461"/>
            <a:ext cx="6922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탄 </a:t>
            </a:r>
            <a:r>
              <a:rPr lang="en-US" altLang="ko-KR" sz="700" dirty="0"/>
              <a:t>64/40 %</a:t>
            </a:r>
            <a:endParaRPr lang="ko-KR" altLang="en-US" sz="7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5"/>
          <a:srcRect l="4166" t="62516" r="58181" b="30013"/>
          <a:stretch/>
        </p:blipFill>
        <p:spPr>
          <a:xfrm>
            <a:off x="3395575" y="4517456"/>
            <a:ext cx="878958" cy="387496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6"/>
          <a:srcRect l="13603" t="31124" r="13284" b="24138"/>
          <a:stretch/>
        </p:blipFill>
        <p:spPr>
          <a:xfrm>
            <a:off x="4758626" y="1189638"/>
            <a:ext cx="1575980" cy="2140388"/>
          </a:xfrm>
          <a:prstGeom prst="round2SameRect">
            <a:avLst>
              <a:gd name="adj1" fmla="val 7480"/>
              <a:gd name="adj2" fmla="val 0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7" name="모서리가 둥근 직사각형 116"/>
          <p:cNvSpPr/>
          <p:nvPr/>
        </p:nvSpPr>
        <p:spPr>
          <a:xfrm>
            <a:off x="3867787" y="5448514"/>
            <a:ext cx="1290175" cy="2724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화면 편집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44528" y="1874609"/>
            <a:ext cx="10806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공복혈당 </a:t>
            </a:r>
            <a:r>
              <a:rPr lang="en-US" altLang="ko-KR" sz="700" dirty="0"/>
              <a:t>: </a:t>
            </a:r>
            <a:r>
              <a:rPr lang="en-US" altLang="ko-KR" sz="800" dirty="0"/>
              <a:t>98</a:t>
            </a:r>
            <a:r>
              <a:rPr lang="en-US" altLang="ko-KR" sz="700" dirty="0"/>
              <a:t>mg/</a:t>
            </a:r>
            <a:r>
              <a:rPr lang="en-US" altLang="ko-KR" sz="700" dirty="0" err="1"/>
              <a:t>dL</a:t>
            </a:r>
            <a:endParaRPr lang="ko-KR" altLang="en-US" sz="700" dirty="0"/>
          </a:p>
        </p:txBody>
      </p:sp>
      <p:sp>
        <p:nvSpPr>
          <p:cNvPr id="143" name="직사각형 142"/>
          <p:cNvSpPr/>
          <p:nvPr/>
        </p:nvSpPr>
        <p:spPr>
          <a:xfrm>
            <a:off x="4609996" y="5752108"/>
            <a:ext cx="838350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PWM-02-01-01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8" name="꺾인 연결선 7"/>
          <p:cNvCxnSpPr>
            <a:stCxn id="117" idx="2"/>
            <a:endCxn id="143" idx="1"/>
          </p:cNvCxnSpPr>
          <p:nvPr/>
        </p:nvCxnSpPr>
        <p:spPr>
          <a:xfrm rot="16200000" flipH="1">
            <a:off x="4490573" y="5743261"/>
            <a:ext cx="141725" cy="9712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/>
          <p:cNvGrpSpPr/>
          <p:nvPr/>
        </p:nvGrpSpPr>
        <p:grpSpPr>
          <a:xfrm>
            <a:off x="650568" y="4202111"/>
            <a:ext cx="705347" cy="200055"/>
            <a:chOff x="639093" y="4157349"/>
            <a:chExt cx="521678" cy="200055"/>
          </a:xfrm>
        </p:grpSpPr>
        <p:sp>
          <p:nvSpPr>
            <p:cNvPr id="154" name="모서리가 둥근 직사각형 153"/>
            <p:cNvSpPr/>
            <p:nvPr/>
          </p:nvSpPr>
          <p:spPr>
            <a:xfrm>
              <a:off x="639093" y="4228008"/>
              <a:ext cx="59847" cy="868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77662" y="4157349"/>
              <a:ext cx="4831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단 </a:t>
              </a:r>
              <a:r>
                <a:rPr lang="en-US" altLang="ko-KR" sz="700" dirty="0"/>
                <a:t>18/40 %</a:t>
              </a:r>
              <a:endParaRPr lang="ko-KR" altLang="en-US" sz="700" dirty="0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638259" y="4371517"/>
            <a:ext cx="732744" cy="200055"/>
            <a:chOff x="637164" y="4297789"/>
            <a:chExt cx="732744" cy="200055"/>
          </a:xfrm>
        </p:grpSpPr>
        <p:sp>
          <p:nvSpPr>
            <p:cNvPr id="172" name="모서리가 둥근 직사각형 171"/>
            <p:cNvSpPr/>
            <p:nvPr/>
          </p:nvSpPr>
          <p:spPr>
            <a:xfrm>
              <a:off x="637164" y="4353226"/>
              <a:ext cx="90353" cy="90353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93990" y="4297789"/>
              <a:ext cx="67591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지 </a:t>
              </a:r>
              <a:r>
                <a:rPr lang="en-US" altLang="ko-KR" sz="700" dirty="0"/>
                <a:t>18/20 %</a:t>
              </a:r>
              <a:endParaRPr lang="ko-KR" altLang="en-US" sz="700" dirty="0"/>
            </a:p>
          </p:txBody>
        </p:sp>
      </p:grp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7"/>
          <a:srcRect l="16157" t="14499" r="72752" b="38771"/>
          <a:stretch/>
        </p:blipFill>
        <p:spPr>
          <a:xfrm>
            <a:off x="3616883" y="1337128"/>
            <a:ext cx="184840" cy="1730771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3878698" y="1319418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혈당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878698" y="1625186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혈압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878698" y="1930954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칼로리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878698" y="2251861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체중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878698" y="2558092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878698" y="2871506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건기식</a:t>
            </a:r>
            <a:endParaRPr lang="ko-KR" altLang="en-US" sz="700" dirty="0"/>
          </a:p>
        </p:txBody>
      </p:sp>
      <p:sp>
        <p:nvSpPr>
          <p:cNvPr id="9" name="이등변 삼각형 8"/>
          <p:cNvSpPr/>
          <p:nvPr/>
        </p:nvSpPr>
        <p:spPr>
          <a:xfrm flipV="1">
            <a:off x="3769289" y="4406362"/>
            <a:ext cx="53034" cy="4571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3816533" y="4338414"/>
            <a:ext cx="3668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FF0000"/>
                </a:solidFill>
              </a:rPr>
              <a:t>2854</a:t>
            </a:r>
            <a:endParaRPr lang="ko-KR" altLang="en-US" sz="500" dirty="0">
              <a:solidFill>
                <a:srgbClr val="FF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126" y="2315418"/>
            <a:ext cx="590550" cy="771525"/>
          </a:xfrm>
          <a:prstGeom prst="rect">
            <a:avLst/>
          </a:prstGeom>
        </p:spPr>
      </p:pic>
      <p:graphicFrame>
        <p:nvGraphicFramePr>
          <p:cNvPr id="133" name="표 132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988688"/>
              </p:ext>
            </p:extLst>
          </p:nvPr>
        </p:nvGraphicFramePr>
        <p:xfrm>
          <a:off x="5925948" y="4117069"/>
          <a:ext cx="2881676" cy="1936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99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487377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494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혈압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혈압기록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PWM-02-02-02-01)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수축기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이완기 선 꺾은 선형 그래프 예정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기록하기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노출과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백드롭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진행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 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 항목의 기록하기 페이지로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7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화면편집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PWM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-02-01-02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7"/>
          <a:srcRect l="16157" t="14499" r="72752" b="38771"/>
          <a:stretch/>
        </p:blipFill>
        <p:spPr>
          <a:xfrm>
            <a:off x="3616883" y="1337128"/>
            <a:ext cx="184840" cy="1730771"/>
          </a:xfrm>
          <a:prstGeom prst="rect">
            <a:avLst/>
          </a:prstGeom>
        </p:spPr>
      </p:pic>
      <p:sp>
        <p:nvSpPr>
          <p:cNvPr id="139" name="모서리가 둥근 직사각형 138"/>
          <p:cNvSpPr/>
          <p:nvPr/>
        </p:nvSpPr>
        <p:spPr>
          <a:xfrm>
            <a:off x="3461745" y="1181616"/>
            <a:ext cx="1100917" cy="2486770"/>
          </a:xfrm>
          <a:prstGeom prst="roundRect">
            <a:avLst>
              <a:gd name="adj" fmla="val 3533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878698" y="1319418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혈당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878698" y="1625186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혈압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878698" y="1930954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칼로리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878698" y="2251861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체중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878698" y="2558092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878698" y="2871506"/>
            <a:ext cx="6019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건기식</a:t>
            </a:r>
            <a:endParaRPr lang="ko-KR" altLang="en-US" sz="700" dirty="0"/>
          </a:p>
        </p:txBody>
      </p:sp>
      <p:grpSp>
        <p:nvGrpSpPr>
          <p:cNvPr id="168" name="그룹 167"/>
          <p:cNvGrpSpPr/>
          <p:nvPr/>
        </p:nvGrpSpPr>
        <p:grpSpPr>
          <a:xfrm>
            <a:off x="4235774" y="3606826"/>
            <a:ext cx="336165" cy="327489"/>
            <a:chOff x="7025869" y="4264251"/>
            <a:chExt cx="392060" cy="393525"/>
          </a:xfrm>
        </p:grpSpPr>
        <p:sp>
          <p:nvSpPr>
            <p:cNvPr id="171" name="타원 170"/>
            <p:cNvSpPr/>
            <p:nvPr/>
          </p:nvSpPr>
          <p:spPr>
            <a:xfrm>
              <a:off x="7025869" y="4264251"/>
              <a:ext cx="392060" cy="392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곱셈 기호 173"/>
            <p:cNvSpPr/>
            <p:nvPr/>
          </p:nvSpPr>
          <p:spPr>
            <a:xfrm>
              <a:off x="7045492" y="4285339"/>
              <a:ext cx="372437" cy="372437"/>
            </a:xfrm>
            <a:prstGeom prst="mathMultiply">
              <a:avLst>
                <a:gd name="adj1" fmla="val 988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3343816" y="969770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l="5461" t="56795" r="52944" b="37308"/>
          <a:stretch/>
        </p:blipFill>
        <p:spPr>
          <a:xfrm>
            <a:off x="1609839" y="1965839"/>
            <a:ext cx="1082615" cy="341097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16316" y="2924384"/>
            <a:ext cx="563409" cy="390070"/>
            <a:chOff x="831651" y="2946720"/>
            <a:chExt cx="563409" cy="390070"/>
          </a:xfrm>
        </p:grpSpPr>
        <p:grpSp>
          <p:nvGrpSpPr>
            <p:cNvPr id="207" name="그룹 206"/>
            <p:cNvGrpSpPr/>
            <p:nvPr/>
          </p:nvGrpSpPr>
          <p:grpSpPr>
            <a:xfrm>
              <a:off x="831651" y="2946720"/>
              <a:ext cx="542114" cy="390070"/>
              <a:chOff x="1460025" y="685800"/>
              <a:chExt cx="5483700" cy="2800350"/>
            </a:xfrm>
          </p:grpSpPr>
          <p:sp>
            <p:nvSpPr>
              <p:cNvPr id="209" name="직사각형 208"/>
              <p:cNvSpPr/>
              <p:nvPr/>
            </p:nvSpPr>
            <p:spPr>
              <a:xfrm>
                <a:off x="1460025" y="685800"/>
                <a:ext cx="5483700" cy="28003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10" name="직선 연결선 209"/>
              <p:cNvCxnSpPr/>
              <p:nvPr/>
            </p:nvCxnSpPr>
            <p:spPr>
              <a:xfrm>
                <a:off x="1460025" y="685800"/>
                <a:ext cx="5483700" cy="28003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flipH="1">
                <a:off x="1496367" y="685800"/>
                <a:ext cx="5447358" cy="28003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2" name="TextBox 211"/>
            <p:cNvSpPr txBox="1"/>
            <p:nvPr/>
          </p:nvSpPr>
          <p:spPr>
            <a:xfrm>
              <a:off x="932685" y="3025871"/>
              <a:ext cx="4623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icon</a:t>
              </a:r>
              <a:endParaRPr lang="ko-KR" altLang="en-US" sz="800" dirty="0"/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566365" y="3360695"/>
            <a:ext cx="10806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건강 점수</a:t>
            </a:r>
            <a:endParaRPr lang="en-US" altLang="ko-KR" sz="700" dirty="0"/>
          </a:p>
          <a:p>
            <a:pPr algn="ctr"/>
            <a:r>
              <a:rPr lang="en-US" altLang="ko-KR" sz="800" b="1" dirty="0"/>
              <a:t>50</a:t>
            </a:r>
            <a:r>
              <a:rPr lang="ko-KR" altLang="en-US" sz="800" b="1" dirty="0"/>
              <a:t>점</a:t>
            </a:r>
            <a:r>
              <a:rPr lang="en-US" altLang="ko-KR" sz="600" dirty="0"/>
              <a:t>/100</a:t>
            </a:r>
            <a:r>
              <a:rPr lang="ko-KR" altLang="en-US" sz="600" dirty="0"/>
              <a:t>점</a:t>
            </a:r>
          </a:p>
        </p:txBody>
      </p:sp>
      <p:grpSp>
        <p:nvGrpSpPr>
          <p:cNvPr id="214" name="그룹 213"/>
          <p:cNvGrpSpPr/>
          <p:nvPr/>
        </p:nvGrpSpPr>
        <p:grpSpPr>
          <a:xfrm>
            <a:off x="1945380" y="2924384"/>
            <a:ext cx="563409" cy="390070"/>
            <a:chOff x="831651" y="2946720"/>
            <a:chExt cx="563409" cy="390070"/>
          </a:xfrm>
        </p:grpSpPr>
        <p:grpSp>
          <p:nvGrpSpPr>
            <p:cNvPr id="215" name="그룹 214"/>
            <p:cNvGrpSpPr/>
            <p:nvPr/>
          </p:nvGrpSpPr>
          <p:grpSpPr>
            <a:xfrm>
              <a:off x="831651" y="2946720"/>
              <a:ext cx="542114" cy="390070"/>
              <a:chOff x="1460025" y="685800"/>
              <a:chExt cx="5483700" cy="2800350"/>
            </a:xfrm>
          </p:grpSpPr>
          <p:sp>
            <p:nvSpPr>
              <p:cNvPr id="217" name="직사각형 216"/>
              <p:cNvSpPr/>
              <p:nvPr/>
            </p:nvSpPr>
            <p:spPr>
              <a:xfrm>
                <a:off x="1460025" y="685800"/>
                <a:ext cx="5483700" cy="28003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18" name="직선 연결선 217"/>
              <p:cNvCxnSpPr/>
              <p:nvPr/>
            </p:nvCxnSpPr>
            <p:spPr>
              <a:xfrm>
                <a:off x="1460025" y="685800"/>
                <a:ext cx="5483700" cy="28003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 218"/>
              <p:cNvCxnSpPr/>
              <p:nvPr/>
            </p:nvCxnSpPr>
            <p:spPr>
              <a:xfrm flipH="1">
                <a:off x="1496367" y="685800"/>
                <a:ext cx="5447358" cy="28003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6" name="TextBox 215"/>
            <p:cNvSpPr txBox="1"/>
            <p:nvPr/>
          </p:nvSpPr>
          <p:spPr>
            <a:xfrm>
              <a:off x="932685" y="3025871"/>
              <a:ext cx="4623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icon</a:t>
              </a:r>
              <a:endParaRPr lang="ko-KR" altLang="en-US" sz="800" dirty="0"/>
            </a:p>
          </p:txBody>
        </p:sp>
      </p:grpSp>
      <p:sp>
        <p:nvSpPr>
          <p:cNvPr id="220" name="TextBox 219"/>
          <p:cNvSpPr txBox="1"/>
          <p:nvPr/>
        </p:nvSpPr>
        <p:spPr>
          <a:xfrm>
            <a:off x="1663817" y="3360695"/>
            <a:ext cx="10806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건강 점수</a:t>
            </a:r>
            <a:endParaRPr lang="en-US" altLang="ko-KR" sz="700" dirty="0"/>
          </a:p>
          <a:p>
            <a:pPr algn="ctr"/>
            <a:r>
              <a:rPr lang="en-US" altLang="ko-KR" sz="800" b="1" dirty="0"/>
              <a:t>70</a:t>
            </a:r>
            <a:r>
              <a:rPr lang="ko-KR" altLang="en-US" sz="800" b="1" dirty="0"/>
              <a:t>점</a:t>
            </a:r>
            <a:r>
              <a:rPr lang="en-US" altLang="ko-KR" sz="600" dirty="0"/>
              <a:t>/100</a:t>
            </a:r>
            <a:r>
              <a:rPr lang="ko-KR" altLang="en-US" sz="600" dirty="0"/>
              <a:t>점</a:t>
            </a:r>
          </a:p>
        </p:txBody>
      </p:sp>
      <p:sp>
        <p:nvSpPr>
          <p:cNvPr id="221" name="직사각형 220"/>
          <p:cNvSpPr/>
          <p:nvPr/>
        </p:nvSpPr>
        <p:spPr>
          <a:xfrm>
            <a:off x="3520528" y="5437480"/>
            <a:ext cx="343053" cy="1910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1-13</a:t>
            </a:r>
            <a:endParaRPr lang="ko-KR" altLang="en-US" sz="600" dirty="0"/>
          </a:p>
        </p:txBody>
      </p:sp>
      <p:sp>
        <p:nvSpPr>
          <p:cNvPr id="60" name="직사각형 59"/>
          <p:cNvSpPr/>
          <p:nvPr/>
        </p:nvSpPr>
        <p:spPr>
          <a:xfrm>
            <a:off x="344648" y="2589376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graphicFrame>
        <p:nvGraphicFramePr>
          <p:cNvPr id="141" name="표 140">
            <a:extLst>
              <a:ext uri="{FF2B5EF4-FFF2-40B4-BE49-F238E27FC236}">
                <a16:creationId xmlns:a16="http://schemas.microsoft.com/office/drawing/2014/main" id="{B62E2F3D-ED29-A422-B664-54B07C05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15093"/>
              </p:ext>
            </p:extLst>
          </p:nvPr>
        </p:nvGraphicFramePr>
        <p:xfrm>
          <a:off x="8807624" y="451435"/>
          <a:ext cx="3384376" cy="643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2847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4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후 기록 노출되는 홈 메인 페이지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1353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Header</a:t>
                      </a: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GNB 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 고정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좌측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로고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대시보드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대시보드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대시보드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전체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대시보드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 아이콘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캘린더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캘린더에서 날짜 선택 후 확인을 누르면 해당 날짜의 메인 화면으로 전환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1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디폴트값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날짜로 자동 선택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날은 진한 컬러로 표시하고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다른 날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날짜는 연한 컬러로 유지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날짜의 관리페이지로 변경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일주일 단위로 날짜만 좌우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요일은 고정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5832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당뇨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당뇨기록 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PWM-02-02-01-01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혈당 기록을 바탕으로 공복혈당 기록과 그래프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그래프는 최신 기록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까지의 통계로 함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근감소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근감소기록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PWM-02-09)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치매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치매기록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PWM-02-10)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57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칼로리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섭취칼로리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권장섭취칼로리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섭취탄단지비율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권장섭취탄단지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비율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식사기록 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(PWM-02-04-07)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건기식관리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섭취율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기록 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PWM-02-07-02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57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체중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인입시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기초정보에서 입력한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체중값이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 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체중변화 그래프 노출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 기록 최대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개를 바탕으로 함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체중기록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PWM-02-06-01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430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운동기록 페이지이동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PWM-02-05-07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32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걸음수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날짜의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어제와 비교하여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차이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일간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하루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걸음수기록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PWM-02-08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355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45306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홈 메인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화면 편집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PWM-02-01-01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2023-04-29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/>
        </p:nvGraphicFramePr>
        <p:xfrm>
          <a:off x="8807624" y="451435"/>
          <a:ext cx="3384376" cy="4344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메인에서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화면편집을 누르면 노출되는 화면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안함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홈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메인화면으로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 후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취소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팝업창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현재 페이지 유지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저장안함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latin typeface="+mn-lt"/>
                          <a:ea typeface="+mn-ea"/>
                        </a:rPr>
                        <a:t>홈 </a:t>
                      </a:r>
                      <a:r>
                        <a:rPr lang="ko-KR" altLang="en-US" sz="700" b="0" dirty="0" err="1">
                          <a:latin typeface="+mn-lt"/>
                          <a:ea typeface="+mn-ea"/>
                        </a:rPr>
                        <a:t>메인으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후 </a:t>
                      </a:r>
                      <a:r>
                        <a:rPr lang="ko-KR" altLang="en-US" sz="700" b="0" dirty="0">
                          <a:latin typeface="+mn-lt"/>
                          <a:ea typeface="+mn-ea"/>
                        </a:rPr>
                        <a:t>홈 </a:t>
                      </a:r>
                      <a:r>
                        <a:rPr lang="ko-KR" altLang="en-US" sz="700" b="0" dirty="0" err="1">
                          <a:latin typeface="+mn-lt"/>
                          <a:ea typeface="+mn-ea"/>
                        </a:rPr>
                        <a:t>메인으</a:t>
                      </a:r>
                      <a:r>
                        <a:rPr lang="ko-KR" altLang="en-US" sz="700" dirty="0" err="1"/>
                        <a:t>로</a:t>
                      </a:r>
                      <a:r>
                        <a:rPr lang="ko-KR" altLang="en-US" sz="700" dirty="0"/>
                        <a:t>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‘-’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목록 삭제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Drag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&amp; drop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으로 목록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근감소와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치매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체중과 운동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걸음수와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혈압은 하나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이동시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같이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항목 삭제 시 아래 추가 창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생성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숨긴 항목의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‘+’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다시 항목 위에 생성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변경 후에 버튼 활성화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baseline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baseline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2" name="직사각형 111"/>
          <p:cNvSpPr/>
          <p:nvPr/>
        </p:nvSpPr>
        <p:spPr>
          <a:xfrm>
            <a:off x="315571" y="605814"/>
            <a:ext cx="2698838" cy="625218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12174" y="1341186"/>
            <a:ext cx="2230062" cy="969186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당뇨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15675" y="968340"/>
            <a:ext cx="1228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순서를 바꾸거나 </a:t>
            </a:r>
            <a:br>
              <a:rPr lang="en-US" altLang="ko-KR" sz="700" dirty="0"/>
            </a:br>
            <a:r>
              <a:rPr lang="ko-KR" altLang="en-US" sz="700" dirty="0"/>
              <a:t>목록에서 숨길 수 있어요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15676" y="72744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5" name="타원 4"/>
          <p:cNvSpPr/>
          <p:nvPr/>
        </p:nvSpPr>
        <p:spPr>
          <a:xfrm>
            <a:off x="503936" y="1283995"/>
            <a:ext cx="156519" cy="156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90952" y="3493727"/>
            <a:ext cx="2230062" cy="80633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칼로리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84350" y="4803041"/>
            <a:ext cx="1118103" cy="103059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체중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1678806" y="4822122"/>
            <a:ext cx="1073643" cy="1011213"/>
          </a:xfrm>
          <a:prstGeom prst="roundRect">
            <a:avLst>
              <a:gd name="adj" fmla="val 889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운동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488762" y="4380134"/>
            <a:ext cx="2244268" cy="32191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건기식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492325" y="2387198"/>
            <a:ext cx="1118103" cy="103059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근감소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648745" y="2390492"/>
            <a:ext cx="1073643" cy="1011213"/>
          </a:xfrm>
          <a:prstGeom prst="roundRect">
            <a:avLst>
              <a:gd name="adj" fmla="val 889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치매</a:t>
            </a:r>
          </a:p>
        </p:txBody>
      </p:sp>
      <p:sp>
        <p:nvSpPr>
          <p:cNvPr id="130" name="타원 129"/>
          <p:cNvSpPr/>
          <p:nvPr/>
        </p:nvSpPr>
        <p:spPr>
          <a:xfrm>
            <a:off x="503936" y="2340683"/>
            <a:ext cx="156519" cy="156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31" name="타원 130"/>
          <p:cNvSpPr/>
          <p:nvPr/>
        </p:nvSpPr>
        <p:spPr>
          <a:xfrm>
            <a:off x="1622039" y="2340683"/>
            <a:ext cx="156519" cy="156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33" name="타원 132"/>
          <p:cNvSpPr/>
          <p:nvPr/>
        </p:nvSpPr>
        <p:spPr>
          <a:xfrm>
            <a:off x="469140" y="3422713"/>
            <a:ext cx="156519" cy="156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34" name="타원 133"/>
          <p:cNvSpPr/>
          <p:nvPr/>
        </p:nvSpPr>
        <p:spPr>
          <a:xfrm>
            <a:off x="443714" y="4336061"/>
            <a:ext cx="156519" cy="156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35" name="타원 134"/>
          <p:cNvSpPr/>
          <p:nvPr/>
        </p:nvSpPr>
        <p:spPr>
          <a:xfrm>
            <a:off x="503936" y="4714812"/>
            <a:ext cx="156519" cy="156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1656634" y="4714812"/>
            <a:ext cx="156519" cy="156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708842" y="6134608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295462" y="451435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45" name="직사각형 144"/>
          <p:cNvSpPr/>
          <p:nvPr/>
        </p:nvSpPr>
        <p:spPr>
          <a:xfrm>
            <a:off x="7138" y="783670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50" name="직사각형 149"/>
          <p:cNvSpPr/>
          <p:nvPr/>
        </p:nvSpPr>
        <p:spPr>
          <a:xfrm>
            <a:off x="7138" y="1336580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51" name="직사각형 150"/>
          <p:cNvSpPr/>
          <p:nvPr/>
        </p:nvSpPr>
        <p:spPr>
          <a:xfrm>
            <a:off x="3185657" y="1740839"/>
            <a:ext cx="1910682" cy="63162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변경사항을 저장할까요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3308773" y="2127580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152705" y="1498424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70" name="모서리가 둥근 직사각형 169"/>
          <p:cNvSpPr/>
          <p:nvPr/>
        </p:nvSpPr>
        <p:spPr>
          <a:xfrm>
            <a:off x="3845668" y="2127580"/>
            <a:ext cx="568574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저장안함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4477299" y="2127580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7138" y="6093418"/>
            <a:ext cx="302263" cy="159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74" name="아래쪽 화살표 173"/>
          <p:cNvSpPr/>
          <p:nvPr/>
        </p:nvSpPr>
        <p:spPr>
          <a:xfrm>
            <a:off x="1564885" y="5855652"/>
            <a:ext cx="146629" cy="234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3136391" y="5301318"/>
            <a:ext cx="2274260" cy="54181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ysClr val="windowText" lastClr="000000"/>
                </a:solidFill>
              </a:rPr>
              <a:t>숨긴 항목</a:t>
            </a:r>
            <a:endParaRPr lang="en-US" altLang="ko-KR" sz="800" dirty="0">
              <a:solidFill>
                <a:sysClr val="windowText" lastClr="000000"/>
              </a:solidFill>
            </a:endParaRPr>
          </a:p>
          <a:p>
            <a:endParaRPr lang="en-US" altLang="ko-KR" sz="800" dirty="0">
              <a:solidFill>
                <a:sysClr val="windowText" lastClr="000000"/>
              </a:solidFill>
            </a:endParaRPr>
          </a:p>
          <a:p>
            <a:r>
              <a:rPr lang="ko-KR" altLang="en-US" sz="800" dirty="0">
                <a:solidFill>
                  <a:schemeClr val="accent3"/>
                </a:solidFill>
              </a:rPr>
              <a:t>수면</a:t>
            </a:r>
            <a:endParaRPr lang="en-US" altLang="ko-KR" sz="800" dirty="0">
              <a:solidFill>
                <a:schemeClr val="accent3"/>
              </a:solidFill>
            </a:endParaRPr>
          </a:p>
          <a:p>
            <a:endParaRPr lang="en-US" altLang="ko-KR" sz="800" dirty="0">
              <a:solidFill>
                <a:sysClr val="windowText" lastClr="000000"/>
              </a:solidFill>
            </a:endParaRPr>
          </a:p>
          <a:p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084179" y="5533284"/>
            <a:ext cx="214335" cy="214335"/>
            <a:chOff x="5084179" y="5533284"/>
            <a:chExt cx="214335" cy="214335"/>
          </a:xfrm>
        </p:grpSpPr>
        <p:sp>
          <p:nvSpPr>
            <p:cNvPr id="299" name="타원 298"/>
            <p:cNvSpPr/>
            <p:nvPr/>
          </p:nvSpPr>
          <p:spPr>
            <a:xfrm>
              <a:off x="5084179" y="5533284"/>
              <a:ext cx="214335" cy="2143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덧셈 기호 299"/>
            <p:cNvSpPr/>
            <p:nvPr/>
          </p:nvSpPr>
          <p:spPr>
            <a:xfrm>
              <a:off x="5111335" y="5564118"/>
              <a:ext cx="157570" cy="157570"/>
            </a:xfrm>
            <a:prstGeom prst="mathPlus">
              <a:avLst>
                <a:gd name="adj1" fmla="val 76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1" name="모서리가 둥근 직사각형 300"/>
          <p:cNvSpPr/>
          <p:nvPr/>
        </p:nvSpPr>
        <p:spPr>
          <a:xfrm>
            <a:off x="3142552" y="2743743"/>
            <a:ext cx="1118103" cy="103059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걸음수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4337008" y="2762824"/>
            <a:ext cx="1073643" cy="1011213"/>
          </a:xfrm>
          <a:prstGeom prst="roundRect">
            <a:avLst>
              <a:gd name="adj" fmla="val 889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혈압</a:t>
            </a:r>
          </a:p>
        </p:txBody>
      </p:sp>
      <p:sp>
        <p:nvSpPr>
          <p:cNvPr id="303" name="타원 302"/>
          <p:cNvSpPr/>
          <p:nvPr/>
        </p:nvSpPr>
        <p:spPr>
          <a:xfrm>
            <a:off x="3162138" y="2655514"/>
            <a:ext cx="156519" cy="156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04" name="타원 303"/>
          <p:cNvSpPr/>
          <p:nvPr/>
        </p:nvSpPr>
        <p:spPr>
          <a:xfrm>
            <a:off x="4314836" y="2655514"/>
            <a:ext cx="156519" cy="156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06" name="TextBox 305"/>
          <p:cNvSpPr txBox="1"/>
          <p:nvPr/>
        </p:nvSpPr>
        <p:spPr>
          <a:xfrm>
            <a:off x="3008984" y="5044764"/>
            <a:ext cx="1044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 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추가 창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꺾인 연결선 9"/>
          <p:cNvCxnSpPr>
            <a:stCxn id="49" idx="6"/>
            <a:endCxn id="175" idx="3"/>
          </p:cNvCxnSpPr>
          <p:nvPr/>
        </p:nvCxnSpPr>
        <p:spPr>
          <a:xfrm>
            <a:off x="4471355" y="3901065"/>
            <a:ext cx="939296" cy="1671160"/>
          </a:xfrm>
          <a:prstGeom prst="bentConnector3">
            <a:avLst>
              <a:gd name="adj1" fmla="val 1243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3142552" y="3911034"/>
            <a:ext cx="1118103" cy="103059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수분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337008" y="3930115"/>
            <a:ext cx="1073643" cy="1011213"/>
          </a:xfrm>
          <a:prstGeom prst="roundRect">
            <a:avLst>
              <a:gd name="adj" fmla="val 889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수면</a:t>
            </a:r>
          </a:p>
        </p:txBody>
      </p:sp>
      <p:sp>
        <p:nvSpPr>
          <p:cNvPr id="48" name="타원 47"/>
          <p:cNvSpPr/>
          <p:nvPr/>
        </p:nvSpPr>
        <p:spPr>
          <a:xfrm>
            <a:off x="3162138" y="3822805"/>
            <a:ext cx="156519" cy="156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4314836" y="3822805"/>
            <a:ext cx="156519" cy="156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83822CDD-FD15-4F57-62FA-9550CBE3BE99}"/>
              </a:ext>
            </a:extLst>
          </p:cNvPr>
          <p:cNvSpPr/>
          <p:nvPr/>
        </p:nvSpPr>
        <p:spPr>
          <a:xfrm>
            <a:off x="2435138" y="955766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192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887497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기록하기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당뇨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54387"/>
              </p:ext>
            </p:extLst>
          </p:nvPr>
        </p:nvGraphicFramePr>
        <p:xfrm>
          <a:off x="9136380" y="453468"/>
          <a:ext cx="3055620" cy="6933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메인의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‘+’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클릭 후 당뇨를 누르면 나오는 첫 페이지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홈 메인 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담기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혈당을 입력 후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담기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1-6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영역이 활성화 되며 혈당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입력값이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임시 저장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날짜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날짜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&lt;,&gt;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하루씩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시간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#2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현재 시간이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디폴트값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기록한 내용이 있거나 해당 페이지의 아이콘은 색깔 표시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나머지 회색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좌우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스와이프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측정시기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‘I’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#3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상하스와이프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목록 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공복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아침식전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아침식후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점심식전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점심식후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저녁식전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저녁식후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 err="1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취침전</a:t>
                      </a:r>
                      <a:endParaRPr lang="en-US" altLang="ko-KR" sz="700" b="0" baseline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#3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모달영역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외의 영역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모달창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닫힘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혈당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숫자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1) 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주의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정상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위험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노출바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측정시기에 따라 위험도 기준이 변함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  : 1-5)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공복 및 식전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식후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노출바와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색깔 표시 기준 참고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위험도 기준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참고자료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p.1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참고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혈당 입력 후 담기를 눌렀을 때 입력한 목록을 보여주는 영역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기록하고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담기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를 클릭하여 저장된 목록이 아래로 차례차례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1-7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저장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하루 당뇨기록으로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53" name="직사각형 152"/>
          <p:cNvSpPr/>
          <p:nvPr/>
        </p:nvSpPr>
        <p:spPr>
          <a:xfrm>
            <a:off x="369361" y="1273435"/>
            <a:ext cx="2292220" cy="504229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361330" y="1118875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55" name="TextBox 154"/>
          <p:cNvSpPr txBox="1"/>
          <p:nvPr/>
        </p:nvSpPr>
        <p:spPr>
          <a:xfrm>
            <a:off x="1227451" y="1354519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기록하기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77916" y="132513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58" name="TextBox 157"/>
          <p:cNvSpPr txBox="1"/>
          <p:nvPr/>
        </p:nvSpPr>
        <p:spPr>
          <a:xfrm>
            <a:off x="514517" y="1615350"/>
            <a:ext cx="930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2024</a:t>
            </a:r>
            <a:r>
              <a:rPr lang="ko-KR" altLang="en-US" sz="700" dirty="0"/>
              <a:t>년 </a:t>
            </a:r>
            <a:r>
              <a:rPr lang="en-US" altLang="ko-KR" sz="700" dirty="0"/>
              <a:t>04</a:t>
            </a:r>
            <a:r>
              <a:rPr lang="ko-KR" altLang="en-US" sz="700" dirty="0"/>
              <a:t>월 </a:t>
            </a:r>
            <a:r>
              <a:rPr lang="en-US" altLang="ko-KR" sz="700" dirty="0"/>
              <a:t>08</a:t>
            </a:r>
            <a:r>
              <a:rPr lang="ko-KR" altLang="en-US" sz="700" dirty="0"/>
              <a:t>일</a:t>
            </a:r>
          </a:p>
        </p:txBody>
      </p:sp>
      <p:cxnSp>
        <p:nvCxnSpPr>
          <p:cNvPr id="159" name="직선 연결선 158"/>
          <p:cNvCxnSpPr/>
          <p:nvPr/>
        </p:nvCxnSpPr>
        <p:spPr>
          <a:xfrm>
            <a:off x="371834" y="1570491"/>
            <a:ext cx="22897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368950" y="1852900"/>
            <a:ext cx="2300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2"/>
          <a:srcRect t="15900" r="79602" b="77830"/>
          <a:stretch/>
        </p:blipFill>
        <p:spPr>
          <a:xfrm>
            <a:off x="383290" y="1889362"/>
            <a:ext cx="353649" cy="241555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2"/>
          <a:srcRect l="19654" t="15135" r="61887" b="77974"/>
          <a:stretch/>
        </p:blipFill>
        <p:spPr>
          <a:xfrm>
            <a:off x="724263" y="1867747"/>
            <a:ext cx="320040" cy="265511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1040861" y="1889418"/>
            <a:ext cx="327661" cy="243840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/>
          <a:srcRect l="57608" t="15134" b="77732"/>
          <a:stretch/>
        </p:blipFill>
        <p:spPr>
          <a:xfrm>
            <a:off x="1335958" y="1865574"/>
            <a:ext cx="734986" cy="274851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3"/>
          <a:srcRect l="46229" t="16367" r="41176" b="78697"/>
          <a:stretch/>
        </p:blipFill>
        <p:spPr>
          <a:xfrm>
            <a:off x="1931463" y="1905630"/>
            <a:ext cx="236220" cy="205740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427796" y="160700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68" name="TextBox 167"/>
          <p:cNvSpPr txBox="1"/>
          <p:nvPr/>
        </p:nvSpPr>
        <p:spPr>
          <a:xfrm rot="10800000">
            <a:off x="1296749" y="160700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cxnSp>
        <p:nvCxnSpPr>
          <p:cNvPr id="179" name="직선 연결선 178"/>
          <p:cNvCxnSpPr/>
          <p:nvPr/>
        </p:nvCxnSpPr>
        <p:spPr>
          <a:xfrm>
            <a:off x="1601418" y="3042613"/>
            <a:ext cx="42989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1509345" y="2669279"/>
            <a:ext cx="96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120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 mg/</a:t>
            </a:r>
            <a:r>
              <a:rPr lang="en-US" altLang="ko-KR" sz="900" dirty="0" err="1">
                <a:solidFill>
                  <a:schemeClr val="bg1">
                    <a:lumMod val="75000"/>
                  </a:schemeClr>
                </a:solidFill>
              </a:rPr>
              <a:t>dL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98055" y="2569908"/>
            <a:ext cx="6037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accent3"/>
                </a:solidFill>
              </a:rPr>
              <a:t>공복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75354" y="3660176"/>
            <a:ext cx="1753463" cy="45720"/>
            <a:chOff x="575354" y="3660176"/>
            <a:chExt cx="1753463" cy="45720"/>
          </a:xfrm>
        </p:grpSpPr>
        <p:sp>
          <p:nvSpPr>
            <p:cNvPr id="183" name="직사각형 182"/>
            <p:cNvSpPr/>
            <p:nvPr/>
          </p:nvSpPr>
          <p:spPr>
            <a:xfrm>
              <a:off x="1934893" y="3660177"/>
              <a:ext cx="393924" cy="4571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479702" y="3660176"/>
              <a:ext cx="457176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575354" y="3660176"/>
              <a:ext cx="457176" cy="4571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032820" y="3660176"/>
              <a:ext cx="457176" cy="4571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7" name="모서리가 둥근 직사각형 186"/>
          <p:cNvSpPr/>
          <p:nvPr/>
        </p:nvSpPr>
        <p:spPr>
          <a:xfrm>
            <a:off x="514517" y="5399825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89" name="양쪽 모서리가 둥근 사각형 188"/>
          <p:cNvSpPr/>
          <p:nvPr/>
        </p:nvSpPr>
        <p:spPr>
          <a:xfrm>
            <a:off x="3121312" y="4185673"/>
            <a:ext cx="2068826" cy="1544567"/>
          </a:xfrm>
          <a:prstGeom prst="round2SameRect">
            <a:avLst>
              <a:gd name="adj1" fmla="val 7876"/>
              <a:gd name="adj2" fmla="val 0"/>
            </a:avLst>
          </a:prstGeom>
          <a:solidFill>
            <a:schemeClr val="bg1"/>
          </a:solidFill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TextBox 189"/>
          <p:cNvSpPr txBox="1"/>
          <p:nvPr/>
        </p:nvSpPr>
        <p:spPr>
          <a:xfrm>
            <a:off x="3146128" y="4311103"/>
            <a:ext cx="15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공복혈당</a:t>
            </a:r>
            <a:endParaRPr lang="en-US" altLang="ko-KR" sz="7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500" dirty="0"/>
              <a:t>8</a:t>
            </a:r>
            <a:r>
              <a:rPr lang="ko-KR" altLang="en-US" sz="500" dirty="0"/>
              <a:t>시간 이상 금식 후 측정한 혈당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3110508" y="3966893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err="1"/>
              <a:t>모달</a:t>
            </a:r>
            <a:r>
              <a:rPr lang="ko-KR" altLang="en-US" sz="700"/>
              <a:t> </a:t>
            </a:r>
            <a:r>
              <a:rPr lang="en-US" altLang="ko-KR" sz="700"/>
              <a:t>#</a:t>
            </a:r>
            <a:r>
              <a:rPr lang="en-US" altLang="ko-KR" sz="700" dirty="0"/>
              <a:t>3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3146128" y="4713953"/>
            <a:ext cx="15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식전혈당</a:t>
            </a:r>
            <a:endParaRPr lang="en-US" altLang="ko-KR" sz="7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500" dirty="0"/>
              <a:t>식사 직전에 측정한 혈당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3146128" y="5072203"/>
            <a:ext cx="1723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/>
              <a:t>식후혈당</a:t>
            </a:r>
            <a:endParaRPr lang="en-US" altLang="ko-KR" sz="7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500" dirty="0"/>
              <a:t>식사 시작 기준 </a:t>
            </a:r>
            <a:r>
              <a:rPr lang="en-US" altLang="ko-KR" sz="500" dirty="0"/>
              <a:t>2</a:t>
            </a:r>
            <a:r>
              <a:rPr lang="ko-KR" altLang="en-US" sz="500" dirty="0"/>
              <a:t>시간 경과 후에 측정한 혈당</a:t>
            </a:r>
          </a:p>
        </p:txBody>
      </p:sp>
      <p:sp>
        <p:nvSpPr>
          <p:cNvPr id="206" name="직사각형 205"/>
          <p:cNvSpPr/>
          <p:nvPr/>
        </p:nvSpPr>
        <p:spPr>
          <a:xfrm>
            <a:off x="3536" y="1361839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4"/>
          <a:srcRect l="13603" t="31124" r="13284" b="24138"/>
          <a:stretch/>
        </p:blipFill>
        <p:spPr>
          <a:xfrm>
            <a:off x="3147933" y="1660331"/>
            <a:ext cx="1575980" cy="2140388"/>
          </a:xfrm>
          <a:prstGeom prst="round2SameRect">
            <a:avLst>
              <a:gd name="adj1" fmla="val 7480"/>
              <a:gd name="adj2" fmla="val 0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8" name="TextBox 207"/>
          <p:cNvSpPr txBox="1"/>
          <p:nvPr/>
        </p:nvSpPr>
        <p:spPr>
          <a:xfrm>
            <a:off x="3110508" y="1415295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</a:p>
        </p:txBody>
      </p:sp>
      <p:sp>
        <p:nvSpPr>
          <p:cNvPr id="218" name="직사각형 217"/>
          <p:cNvSpPr/>
          <p:nvPr/>
        </p:nvSpPr>
        <p:spPr>
          <a:xfrm>
            <a:off x="3535" y="1913334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219" name="직사각형 218"/>
          <p:cNvSpPr/>
          <p:nvPr/>
        </p:nvSpPr>
        <p:spPr>
          <a:xfrm>
            <a:off x="3535" y="230617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220" name="직사각형 219"/>
          <p:cNvSpPr/>
          <p:nvPr/>
        </p:nvSpPr>
        <p:spPr>
          <a:xfrm>
            <a:off x="3535" y="3507240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221" name="직사각형 220"/>
          <p:cNvSpPr/>
          <p:nvPr/>
        </p:nvSpPr>
        <p:spPr>
          <a:xfrm>
            <a:off x="3535" y="5399825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1-7</a:t>
            </a:r>
            <a:endParaRPr lang="ko-KR" altLang="en-US" sz="6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63668" t="18727" r="28431" b="78273"/>
          <a:stretch/>
        </p:blipFill>
        <p:spPr>
          <a:xfrm>
            <a:off x="929772" y="2354825"/>
            <a:ext cx="160512" cy="135432"/>
          </a:xfrm>
          <a:prstGeom prst="rect">
            <a:avLst/>
          </a:prstGeom>
        </p:spPr>
      </p:pic>
      <p:sp>
        <p:nvSpPr>
          <p:cNvPr id="222" name="직사각형 221"/>
          <p:cNvSpPr/>
          <p:nvPr/>
        </p:nvSpPr>
        <p:spPr>
          <a:xfrm>
            <a:off x="917415" y="2326132"/>
            <a:ext cx="175865" cy="197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/>
          <p:cNvSpPr/>
          <p:nvPr/>
        </p:nvSpPr>
        <p:spPr>
          <a:xfrm>
            <a:off x="3535" y="1615350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54" name="TextBox 53"/>
          <p:cNvSpPr txBox="1"/>
          <p:nvPr/>
        </p:nvSpPr>
        <p:spPr>
          <a:xfrm>
            <a:off x="412996" y="2332529"/>
            <a:ext cx="610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/>
              <a:t>측정시기</a:t>
            </a:r>
            <a:endParaRPr lang="ko-KR" altLang="en-US" sz="7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44714" y="2799221"/>
            <a:ext cx="729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아침식전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7575" y="3065668"/>
            <a:ext cx="6712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accent3"/>
                </a:solidFill>
              </a:rPr>
              <a:t>아침식후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08147" y="2792823"/>
            <a:ext cx="60124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608147" y="3015823"/>
            <a:ext cx="60124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666229" y="3346338"/>
            <a:ext cx="8195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주의</a:t>
            </a:r>
            <a:r>
              <a:rPr lang="en-US" altLang="ko-KR" sz="700" dirty="0"/>
              <a:t>/</a:t>
            </a:r>
            <a:r>
              <a:rPr lang="ko-KR" altLang="en-US" sz="700" dirty="0"/>
              <a:t>정상</a:t>
            </a:r>
            <a:r>
              <a:rPr lang="en-US" altLang="ko-KR" sz="700" dirty="0"/>
              <a:t>/</a:t>
            </a:r>
            <a:r>
              <a:rPr lang="ko-KR" altLang="en-US" sz="700" dirty="0"/>
              <a:t>위험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987809" y="1630713"/>
            <a:ext cx="930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오전 </a:t>
            </a:r>
            <a:r>
              <a:rPr lang="en-US" altLang="ko-KR" sz="700" dirty="0"/>
              <a:t>07:11</a:t>
            </a:r>
            <a:endParaRPr lang="ko-KR" altLang="en-US" sz="700" dirty="0"/>
          </a:p>
        </p:txBody>
      </p:sp>
      <p:sp>
        <p:nvSpPr>
          <p:cNvPr id="75" name="양쪽 모서리가 둥근 사각형 74"/>
          <p:cNvSpPr/>
          <p:nvPr/>
        </p:nvSpPr>
        <p:spPr>
          <a:xfrm>
            <a:off x="5261073" y="1651519"/>
            <a:ext cx="2068826" cy="1533641"/>
          </a:xfrm>
          <a:prstGeom prst="round2SameRect">
            <a:avLst>
              <a:gd name="adj1" fmla="val 7876"/>
              <a:gd name="adj2" fmla="val 0"/>
            </a:avLst>
          </a:prstGeom>
          <a:solidFill>
            <a:schemeClr val="bg1"/>
          </a:solidFill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283191" y="1730782"/>
            <a:ext cx="1555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시간 선택</a:t>
            </a:r>
          </a:p>
        </p:txBody>
      </p:sp>
      <p:cxnSp>
        <p:nvCxnSpPr>
          <p:cNvPr id="79" name="직선 연결선 78"/>
          <p:cNvCxnSpPr/>
          <p:nvPr/>
        </p:nvCxnSpPr>
        <p:spPr>
          <a:xfrm>
            <a:off x="5653395" y="2245009"/>
            <a:ext cx="42989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6186795" y="2245009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558767" y="2245009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653395" y="2473461"/>
            <a:ext cx="42989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6186795" y="2473461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6558767" y="2473461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633299" y="2283185"/>
            <a:ext cx="449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오전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186795" y="2276911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07</a:t>
            </a:r>
            <a:endParaRPr lang="ko-KR" altLang="en-US" sz="700" dirty="0"/>
          </a:p>
        </p:txBody>
      </p:sp>
      <p:sp>
        <p:nvSpPr>
          <p:cNvPr id="90" name="TextBox 89"/>
          <p:cNvSpPr txBox="1"/>
          <p:nvPr/>
        </p:nvSpPr>
        <p:spPr>
          <a:xfrm>
            <a:off x="6548087" y="2276911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11</a:t>
            </a:r>
            <a:endParaRPr lang="ko-KR" altLang="en-US" sz="700" dirty="0"/>
          </a:p>
        </p:txBody>
      </p:sp>
      <p:sp>
        <p:nvSpPr>
          <p:cNvPr id="91" name="TextBox 90"/>
          <p:cNvSpPr txBox="1"/>
          <p:nvPr/>
        </p:nvSpPr>
        <p:spPr>
          <a:xfrm>
            <a:off x="6548087" y="2026805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10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85082" y="2026805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06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186795" y="2529297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08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548087" y="2529297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12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633299" y="2542810"/>
            <a:ext cx="449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오후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261845" y="1399133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#2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505529" y="2826146"/>
            <a:ext cx="664472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취소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408769" y="2826146"/>
            <a:ext cx="664472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278158" y="1342315"/>
            <a:ext cx="4152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rgbClr val="FFC000"/>
                </a:solidFill>
              </a:rPr>
              <a:t>담기</a:t>
            </a:r>
            <a:endParaRPr lang="en-US" altLang="ko-KR" sz="600" b="1" dirty="0">
              <a:solidFill>
                <a:srgbClr val="FFC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03631" y="3756115"/>
            <a:ext cx="3473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3"/>
                </a:solidFill>
              </a:rPr>
              <a:t>70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320505" y="3756115"/>
            <a:ext cx="3473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3"/>
                </a:solidFill>
              </a:rPr>
              <a:t>100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777378" y="3756115"/>
            <a:ext cx="3473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3"/>
                </a:solidFill>
              </a:rPr>
              <a:t>125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045775" y="4957806"/>
            <a:ext cx="393924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590584" y="4957805"/>
            <a:ext cx="457176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5686236" y="4957805"/>
            <a:ext cx="457176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6143702" y="4957805"/>
            <a:ext cx="457176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5974900" y="5054810"/>
            <a:ext cx="3473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3"/>
                </a:solidFill>
              </a:rPr>
              <a:t>90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872606" y="5054810"/>
            <a:ext cx="3473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3"/>
                </a:solidFill>
              </a:rPr>
              <a:t>200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11773" y="5054810"/>
            <a:ext cx="3473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3"/>
                </a:solidFill>
              </a:rPr>
              <a:t>140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650616" y="4721977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* 1-5) </a:t>
            </a:r>
            <a:r>
              <a:rPr lang="ko-KR" altLang="en-US" sz="700" dirty="0"/>
              <a:t>식후 </a:t>
            </a:r>
            <a:r>
              <a:rPr lang="ko-KR" altLang="en-US" sz="700" dirty="0" err="1"/>
              <a:t>클릭시</a:t>
            </a:r>
            <a:r>
              <a:rPr lang="ko-KR" altLang="en-US" sz="700" dirty="0"/>
              <a:t> </a:t>
            </a:r>
            <a:r>
              <a:rPr lang="ko-KR" altLang="en-US" sz="700" dirty="0" err="1"/>
              <a:t>노출바</a:t>
            </a:r>
            <a:endParaRPr lang="en-US" altLang="ko-KR" sz="700" dirty="0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3220429" y="5399825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470218" y="4079244"/>
            <a:ext cx="2007467" cy="780785"/>
          </a:xfrm>
          <a:prstGeom prst="roundRect">
            <a:avLst>
              <a:gd name="adj" fmla="val 4955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57744" y="4200341"/>
            <a:ext cx="6811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아침 식전</a:t>
            </a:r>
            <a:endParaRPr lang="ko-KR" altLang="en-US" sz="700" dirty="0"/>
          </a:p>
        </p:txBody>
      </p:sp>
      <p:sp>
        <p:nvSpPr>
          <p:cNvPr id="114" name="TextBox 113"/>
          <p:cNvSpPr txBox="1"/>
          <p:nvPr/>
        </p:nvSpPr>
        <p:spPr>
          <a:xfrm>
            <a:off x="1754010" y="4200341"/>
            <a:ext cx="6515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80mg/</a:t>
            </a:r>
            <a:r>
              <a:rPr lang="en-US" altLang="ko-KR" sz="700" dirty="0" err="1"/>
              <a:t>dL</a:t>
            </a:r>
            <a:endParaRPr lang="ko-KR" altLang="en-US" sz="700" dirty="0"/>
          </a:p>
        </p:txBody>
      </p:sp>
      <p:sp>
        <p:nvSpPr>
          <p:cNvPr id="115" name="TextBox 114"/>
          <p:cNvSpPr txBox="1"/>
          <p:nvPr/>
        </p:nvSpPr>
        <p:spPr>
          <a:xfrm>
            <a:off x="557744" y="4421465"/>
            <a:ext cx="6811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아침 식후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754010" y="4421465"/>
            <a:ext cx="6515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140mg/</a:t>
            </a:r>
            <a:r>
              <a:rPr lang="en-US" altLang="ko-KR" sz="700" dirty="0" err="1"/>
              <a:t>dL</a:t>
            </a:r>
            <a:endParaRPr lang="ko-KR" altLang="en-US" sz="700" dirty="0"/>
          </a:p>
        </p:txBody>
      </p:sp>
      <p:sp>
        <p:nvSpPr>
          <p:cNvPr id="117" name="직사각형 116"/>
          <p:cNvSpPr/>
          <p:nvPr/>
        </p:nvSpPr>
        <p:spPr>
          <a:xfrm>
            <a:off x="3535" y="4066920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sp>
        <p:nvSpPr>
          <p:cNvPr id="100" name="직사각형 99"/>
          <p:cNvSpPr/>
          <p:nvPr/>
        </p:nvSpPr>
        <p:spPr>
          <a:xfrm>
            <a:off x="590512" y="1639845"/>
            <a:ext cx="750940" cy="174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158" idx="0"/>
            <a:endCxn id="208" idx="0"/>
          </p:cNvCxnSpPr>
          <p:nvPr/>
        </p:nvCxnSpPr>
        <p:spPr>
          <a:xfrm rot="5400000" flipH="1" flipV="1">
            <a:off x="2266678" y="128399"/>
            <a:ext cx="200055" cy="2773848"/>
          </a:xfrm>
          <a:prstGeom prst="bentConnector3">
            <a:avLst>
              <a:gd name="adj1" fmla="val 2142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1995697" y="1626043"/>
            <a:ext cx="634156" cy="188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꺾인 연결선 117"/>
          <p:cNvCxnSpPr>
            <a:stCxn id="107" idx="0"/>
            <a:endCxn id="68" idx="0"/>
          </p:cNvCxnSpPr>
          <p:nvPr/>
        </p:nvCxnSpPr>
        <p:spPr>
          <a:xfrm rot="5400000" flipH="1" flipV="1">
            <a:off x="3995415" y="-283507"/>
            <a:ext cx="226910" cy="3592191"/>
          </a:xfrm>
          <a:prstGeom prst="bentConnector3">
            <a:avLst>
              <a:gd name="adj1" fmla="val 25111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그림 120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180" y="1933506"/>
            <a:ext cx="132046" cy="132046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47" y="1884362"/>
            <a:ext cx="199732" cy="200055"/>
          </a:xfrm>
          <a:prstGeom prst="rect">
            <a:avLst/>
          </a:prstGeom>
        </p:spPr>
      </p:pic>
      <p:cxnSp>
        <p:nvCxnSpPr>
          <p:cNvPr id="123" name="꺾인 연결선 122"/>
          <p:cNvCxnSpPr>
            <a:stCxn id="222" idx="3"/>
            <a:endCxn id="203" idx="1"/>
          </p:cNvCxnSpPr>
          <p:nvPr/>
        </p:nvCxnSpPr>
        <p:spPr>
          <a:xfrm>
            <a:off x="1093280" y="2424692"/>
            <a:ext cx="2017228" cy="1642229"/>
          </a:xfrm>
          <a:prstGeom prst="bentConnector3">
            <a:avLst>
              <a:gd name="adj1" fmla="val 858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454194" y="2315602"/>
            <a:ext cx="428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/>
              <a:t>혈당</a:t>
            </a:r>
            <a:endParaRPr lang="ko-KR" altLang="en-US" sz="7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5966422" y="4463188"/>
            <a:ext cx="3473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3"/>
                </a:solidFill>
              </a:rPr>
              <a:t>70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383296" y="4463188"/>
            <a:ext cx="3473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3"/>
                </a:solidFill>
              </a:rPr>
              <a:t>100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840169" y="4463188"/>
            <a:ext cx="3473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3"/>
                </a:solidFill>
              </a:rPr>
              <a:t>125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596478" y="4074546"/>
            <a:ext cx="18047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* 1-5) </a:t>
            </a:r>
            <a:r>
              <a:rPr lang="ko-KR" altLang="en-US" sz="700" dirty="0"/>
              <a:t>공복</a:t>
            </a:r>
            <a:r>
              <a:rPr lang="en-US" altLang="ko-KR" sz="700" dirty="0"/>
              <a:t> </a:t>
            </a:r>
            <a:r>
              <a:rPr lang="ko-KR" altLang="en-US" sz="700" dirty="0"/>
              <a:t>및 식전 </a:t>
            </a:r>
            <a:r>
              <a:rPr lang="ko-KR" altLang="en-US" sz="700" dirty="0" err="1"/>
              <a:t>클릭시</a:t>
            </a:r>
            <a:r>
              <a:rPr lang="ko-KR" altLang="en-US" sz="700" dirty="0"/>
              <a:t> </a:t>
            </a:r>
            <a:r>
              <a:rPr lang="ko-KR" altLang="en-US" sz="700" dirty="0" err="1"/>
              <a:t>노출바</a:t>
            </a:r>
            <a:endParaRPr lang="en-US" altLang="ko-KR" sz="7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54010" y="3587786"/>
            <a:ext cx="0" cy="1143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/>
          <p:cNvGrpSpPr/>
          <p:nvPr/>
        </p:nvGrpSpPr>
        <p:grpSpPr>
          <a:xfrm>
            <a:off x="5602220" y="4371258"/>
            <a:ext cx="1753463" cy="45720"/>
            <a:chOff x="575354" y="3660176"/>
            <a:chExt cx="1753463" cy="45720"/>
          </a:xfrm>
        </p:grpSpPr>
        <p:sp>
          <p:nvSpPr>
            <p:cNvPr id="135" name="직사각형 134"/>
            <p:cNvSpPr/>
            <p:nvPr/>
          </p:nvSpPr>
          <p:spPr>
            <a:xfrm>
              <a:off x="1934893" y="3660177"/>
              <a:ext cx="393924" cy="4571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479702" y="3660176"/>
              <a:ext cx="457176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575354" y="3660176"/>
              <a:ext cx="457176" cy="4571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032820" y="3660176"/>
              <a:ext cx="457176" cy="4571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0" name="직선 연결선 139"/>
          <p:cNvCxnSpPr/>
          <p:nvPr/>
        </p:nvCxnSpPr>
        <p:spPr>
          <a:xfrm>
            <a:off x="6833959" y="4289427"/>
            <a:ext cx="0" cy="1143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6499028" y="4880122"/>
            <a:ext cx="0" cy="1143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531344" y="6018295"/>
            <a:ext cx="2275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7030A0"/>
                </a:solidFill>
              </a:rPr>
              <a:t>식후</a:t>
            </a:r>
            <a:r>
              <a:rPr lang="en-US" altLang="ko-KR" sz="900" b="1" dirty="0">
                <a:solidFill>
                  <a:srgbClr val="7030A0"/>
                </a:solidFill>
              </a:rPr>
              <a:t>(2</a:t>
            </a:r>
            <a:r>
              <a:rPr lang="ko-KR" altLang="en-US" sz="900" b="1" dirty="0">
                <a:solidFill>
                  <a:srgbClr val="7030A0"/>
                </a:solidFill>
              </a:rPr>
              <a:t>시간</a:t>
            </a:r>
            <a:r>
              <a:rPr lang="en-US" altLang="ko-KR" sz="900" b="1" dirty="0">
                <a:solidFill>
                  <a:srgbClr val="7030A0"/>
                </a:solidFill>
              </a:rPr>
              <a:t>)</a:t>
            </a:r>
            <a:r>
              <a:rPr lang="ko-KR" altLang="en-US" sz="900" b="1" dirty="0">
                <a:solidFill>
                  <a:srgbClr val="7030A0"/>
                </a:solidFill>
              </a:rPr>
              <a:t>혈당 수치 색깔 표시 기준</a:t>
            </a:r>
            <a:endParaRPr lang="en-US" altLang="ko-KR" sz="900" b="1" dirty="0">
              <a:solidFill>
                <a:srgbClr val="7030A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정상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초록</a:t>
            </a:r>
            <a:r>
              <a:rPr lang="en-US" altLang="ko-KR" sz="700" dirty="0">
                <a:solidFill>
                  <a:srgbClr val="7030A0"/>
                </a:solidFill>
              </a:rPr>
              <a:t>)</a:t>
            </a:r>
            <a:r>
              <a:rPr lang="ko-KR" altLang="en-US" sz="700" dirty="0">
                <a:solidFill>
                  <a:srgbClr val="7030A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: 90-140 mg/</a:t>
            </a:r>
            <a:r>
              <a:rPr lang="en-US" altLang="ko-KR" sz="700" dirty="0" err="1">
                <a:solidFill>
                  <a:srgbClr val="7030A0"/>
                </a:solidFill>
              </a:rPr>
              <a:t>dL</a:t>
            </a:r>
            <a:r>
              <a:rPr lang="en-US" altLang="ko-KR" sz="700" dirty="0">
                <a:solidFill>
                  <a:srgbClr val="7030A0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주의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주황</a:t>
            </a:r>
            <a:r>
              <a:rPr lang="en-US" altLang="ko-KR" sz="700" dirty="0">
                <a:solidFill>
                  <a:srgbClr val="7030A0"/>
                </a:solidFill>
              </a:rPr>
              <a:t>)</a:t>
            </a:r>
            <a:r>
              <a:rPr lang="ko-KR" altLang="en-US" sz="700" dirty="0">
                <a:solidFill>
                  <a:srgbClr val="7030A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: 140-199 mg/</a:t>
            </a:r>
            <a:r>
              <a:rPr lang="en-US" altLang="ko-KR" sz="700" dirty="0" err="1">
                <a:solidFill>
                  <a:srgbClr val="7030A0"/>
                </a:solidFill>
              </a:rPr>
              <a:t>dL</a:t>
            </a:r>
            <a:r>
              <a:rPr lang="en-US" altLang="ko-KR" sz="700" dirty="0">
                <a:solidFill>
                  <a:srgbClr val="7030A0"/>
                </a:solidFill>
              </a:rPr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위험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빨강</a:t>
            </a:r>
            <a:r>
              <a:rPr lang="en-US" altLang="ko-KR" sz="700" dirty="0">
                <a:solidFill>
                  <a:srgbClr val="7030A0"/>
                </a:solidFill>
              </a:rPr>
              <a:t>)</a:t>
            </a:r>
            <a:r>
              <a:rPr lang="ko-KR" altLang="en-US" sz="700" dirty="0">
                <a:solidFill>
                  <a:srgbClr val="7030A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: 200mg/</a:t>
            </a:r>
            <a:r>
              <a:rPr lang="en-US" altLang="ko-KR" sz="700" dirty="0" err="1">
                <a:solidFill>
                  <a:srgbClr val="7030A0"/>
                </a:solidFill>
              </a:rPr>
              <a:t>dL</a:t>
            </a:r>
            <a:r>
              <a:rPr lang="en-US" altLang="ko-KR" sz="700" dirty="0">
                <a:solidFill>
                  <a:srgbClr val="7030A0"/>
                </a:solidFill>
              </a:rPr>
              <a:t> </a:t>
            </a:r>
            <a:r>
              <a:rPr lang="ko-KR" altLang="en-US" sz="700" dirty="0">
                <a:solidFill>
                  <a:srgbClr val="7030A0"/>
                </a:solidFill>
              </a:rPr>
              <a:t>이상</a:t>
            </a:r>
            <a:r>
              <a:rPr lang="en-US" altLang="ko-KR" sz="700" dirty="0">
                <a:solidFill>
                  <a:srgbClr val="7030A0"/>
                </a:solidFill>
              </a:rPr>
              <a:t>, 90mg/</a:t>
            </a:r>
            <a:r>
              <a:rPr lang="en-US" altLang="ko-KR" sz="700" dirty="0" err="1">
                <a:solidFill>
                  <a:srgbClr val="7030A0"/>
                </a:solidFill>
              </a:rPr>
              <a:t>dL</a:t>
            </a:r>
            <a:r>
              <a:rPr lang="en-US" altLang="ko-KR" sz="700" dirty="0">
                <a:solidFill>
                  <a:srgbClr val="7030A0"/>
                </a:solidFill>
              </a:rPr>
              <a:t> </a:t>
            </a:r>
            <a:r>
              <a:rPr lang="ko-KR" altLang="en-US" sz="700" dirty="0">
                <a:solidFill>
                  <a:srgbClr val="7030A0"/>
                </a:solidFill>
              </a:rPr>
              <a:t>미만</a:t>
            </a:r>
            <a:endParaRPr lang="en-US" altLang="ko-KR" sz="700" dirty="0">
              <a:solidFill>
                <a:srgbClr val="7030A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539841" y="5399825"/>
            <a:ext cx="2539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7030A0"/>
                </a:solidFill>
              </a:rPr>
              <a:t>공복 및 식전 혈당 수치 색깔 표시 기준</a:t>
            </a:r>
            <a:endParaRPr lang="en-US" altLang="ko-KR" sz="900" b="1" dirty="0">
              <a:solidFill>
                <a:srgbClr val="7030A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정상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초록</a:t>
            </a:r>
            <a:r>
              <a:rPr lang="en-US" altLang="ko-KR" sz="700" dirty="0">
                <a:solidFill>
                  <a:srgbClr val="7030A0"/>
                </a:solidFill>
              </a:rPr>
              <a:t>)</a:t>
            </a:r>
            <a:r>
              <a:rPr lang="ko-KR" altLang="en-US" sz="700" dirty="0">
                <a:solidFill>
                  <a:srgbClr val="7030A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: 70-99 mg/</a:t>
            </a:r>
            <a:r>
              <a:rPr lang="en-US" altLang="ko-KR" sz="700" dirty="0" err="1">
                <a:solidFill>
                  <a:srgbClr val="7030A0"/>
                </a:solidFill>
              </a:rPr>
              <a:t>dL</a:t>
            </a:r>
            <a:r>
              <a:rPr lang="en-US" altLang="ko-KR" sz="700" dirty="0">
                <a:solidFill>
                  <a:srgbClr val="7030A0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주의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주황</a:t>
            </a:r>
            <a:r>
              <a:rPr lang="en-US" altLang="ko-KR" sz="700" dirty="0">
                <a:solidFill>
                  <a:srgbClr val="7030A0"/>
                </a:solidFill>
              </a:rPr>
              <a:t>)</a:t>
            </a:r>
            <a:r>
              <a:rPr lang="ko-KR" altLang="en-US" sz="700" dirty="0">
                <a:solidFill>
                  <a:srgbClr val="7030A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: 100-125mg/</a:t>
            </a:r>
            <a:r>
              <a:rPr lang="en-US" altLang="ko-KR" sz="700" dirty="0" err="1">
                <a:solidFill>
                  <a:srgbClr val="7030A0"/>
                </a:solidFill>
              </a:rPr>
              <a:t>dL</a:t>
            </a:r>
            <a:r>
              <a:rPr lang="en-US" altLang="ko-KR" sz="700" dirty="0">
                <a:solidFill>
                  <a:srgbClr val="7030A0"/>
                </a:solidFill>
              </a:rPr>
              <a:t>, 70mg/</a:t>
            </a:r>
            <a:r>
              <a:rPr lang="en-US" altLang="ko-KR" sz="700" dirty="0" err="1">
                <a:solidFill>
                  <a:srgbClr val="7030A0"/>
                </a:solidFill>
              </a:rPr>
              <a:t>dL</a:t>
            </a:r>
            <a:r>
              <a:rPr lang="en-US" altLang="ko-KR" sz="700" dirty="0">
                <a:solidFill>
                  <a:srgbClr val="7030A0"/>
                </a:solidFill>
              </a:rPr>
              <a:t> </a:t>
            </a:r>
            <a:r>
              <a:rPr lang="ko-KR" altLang="en-US" sz="700" dirty="0">
                <a:solidFill>
                  <a:srgbClr val="7030A0"/>
                </a:solidFill>
              </a:rPr>
              <a:t>이하</a:t>
            </a:r>
            <a:r>
              <a:rPr lang="en-US" altLang="ko-KR" sz="700" dirty="0">
                <a:solidFill>
                  <a:srgbClr val="7030A0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위험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빨강</a:t>
            </a:r>
            <a:r>
              <a:rPr lang="en-US" altLang="ko-KR" sz="700" dirty="0">
                <a:solidFill>
                  <a:srgbClr val="7030A0"/>
                </a:solidFill>
              </a:rPr>
              <a:t>)</a:t>
            </a:r>
            <a:r>
              <a:rPr lang="ko-KR" altLang="en-US" sz="700" dirty="0">
                <a:solidFill>
                  <a:srgbClr val="7030A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: 126mg/</a:t>
            </a:r>
            <a:r>
              <a:rPr lang="en-US" altLang="ko-KR" sz="700" dirty="0" err="1">
                <a:solidFill>
                  <a:srgbClr val="7030A0"/>
                </a:solidFill>
              </a:rPr>
              <a:t>dL</a:t>
            </a:r>
            <a:r>
              <a:rPr lang="en-US" altLang="ko-KR" sz="700" dirty="0">
                <a:solidFill>
                  <a:srgbClr val="7030A0"/>
                </a:solidFill>
              </a:rPr>
              <a:t> </a:t>
            </a:r>
            <a:r>
              <a:rPr lang="ko-KR" altLang="en-US" sz="700" dirty="0">
                <a:solidFill>
                  <a:srgbClr val="7030A0"/>
                </a:solidFill>
              </a:rPr>
              <a:t>이상</a:t>
            </a:r>
            <a:endParaRPr lang="en-US" altLang="ko-KR" sz="700" dirty="0">
              <a:solidFill>
                <a:srgbClr val="7030A0"/>
              </a:solidFill>
            </a:endParaRP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E3455BB1-4136-C2F2-1410-7D38481443C7}"/>
              </a:ext>
            </a:extLst>
          </p:cNvPr>
          <p:cNvSpPr/>
          <p:nvPr/>
        </p:nvSpPr>
        <p:spPr>
          <a:xfrm>
            <a:off x="1032530" y="5895005"/>
            <a:ext cx="3382744" cy="871147"/>
          </a:xfrm>
          <a:prstGeom prst="wedgeRectCallout">
            <a:avLst>
              <a:gd name="adj1" fmla="val -49640"/>
              <a:gd name="adj2" fmla="val -14720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혈당 등록 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 /api/blood-sugar/record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608508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563042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당뇨기록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PWM-02-02-01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45438"/>
              </p:ext>
            </p:extLst>
          </p:nvPr>
        </p:nvGraphicFramePr>
        <p:xfrm>
          <a:off x="9136380" y="453468"/>
          <a:ext cx="3055620" cy="7741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기록하기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당뇨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PWM-02-02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에서 저장을 누르면 나타나는 페이지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홈 메인 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알람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설정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혈당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알람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PWM-02-02-02</a:t>
                      </a:r>
                      <a:r>
                        <a:rPr lang="en-US" altLang="ko-KR" sz="7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으로 이동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기록한 날짜 표시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정보 아이콘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기록한 날의 식후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식전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공복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식전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평균값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7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식전에 </a:t>
                      </a:r>
                      <a:r>
                        <a:rPr lang="en-US" altLang="ko-KR" sz="7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취침 전</a:t>
                      </a:r>
                      <a:r>
                        <a:rPr lang="en-US" altLang="ko-KR" sz="7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700" b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은 포함되지 않음</a:t>
                      </a:r>
                      <a:endParaRPr lang="en-US" altLang="ko-KR" sz="700" b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1-2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에서 선택한 항목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목록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그래프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목록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위험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빨강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주의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주황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정상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초록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확인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홈으로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53" name="직사각형 152"/>
          <p:cNvSpPr/>
          <p:nvPr/>
        </p:nvSpPr>
        <p:spPr>
          <a:xfrm>
            <a:off x="369361" y="1273435"/>
            <a:ext cx="2292220" cy="504229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361330" y="1141735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55" name="TextBox 154"/>
          <p:cNvSpPr txBox="1"/>
          <p:nvPr/>
        </p:nvSpPr>
        <p:spPr>
          <a:xfrm>
            <a:off x="1122829" y="1338864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하루 당뇨기록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77916" y="132513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cxnSp>
        <p:nvCxnSpPr>
          <p:cNvPr id="159" name="직선 연결선 158"/>
          <p:cNvCxnSpPr/>
          <p:nvPr/>
        </p:nvCxnSpPr>
        <p:spPr>
          <a:xfrm>
            <a:off x="371834" y="1570491"/>
            <a:ext cx="2300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모서리가 둥근 직사각형 186"/>
          <p:cNvSpPr/>
          <p:nvPr/>
        </p:nvSpPr>
        <p:spPr>
          <a:xfrm>
            <a:off x="569761" y="5851492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06" name="직사각형 205"/>
          <p:cNvSpPr/>
          <p:nvPr/>
        </p:nvSpPr>
        <p:spPr>
          <a:xfrm>
            <a:off x="3536" y="1361839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218" name="직사각형 217"/>
          <p:cNvSpPr/>
          <p:nvPr/>
        </p:nvSpPr>
        <p:spPr>
          <a:xfrm>
            <a:off x="3015" y="2186822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219" name="직사각형 218"/>
          <p:cNvSpPr/>
          <p:nvPr/>
        </p:nvSpPr>
        <p:spPr>
          <a:xfrm>
            <a:off x="1027" y="297506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225" name="직사각형 224"/>
          <p:cNvSpPr/>
          <p:nvPr/>
        </p:nvSpPr>
        <p:spPr>
          <a:xfrm>
            <a:off x="11155" y="1676310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54" name="TextBox 53"/>
          <p:cNvSpPr txBox="1"/>
          <p:nvPr/>
        </p:nvSpPr>
        <p:spPr>
          <a:xfrm>
            <a:off x="397902" y="1668204"/>
            <a:ext cx="7901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2024.04.08</a:t>
            </a:r>
            <a:endParaRPr lang="ko-KR" altLang="en-US" sz="7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5370360" y="2239853"/>
            <a:ext cx="10163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드롭다운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79" name="직사각형 78"/>
          <p:cNvSpPr/>
          <p:nvPr/>
        </p:nvSpPr>
        <p:spPr bwMode="auto">
          <a:xfrm>
            <a:off x="5460886" y="2503246"/>
            <a:ext cx="872088" cy="6073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480073" y="2558168"/>
            <a:ext cx="617829" cy="49750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lnSpc>
                <a:spcPct val="200000"/>
              </a:lnSpc>
              <a:defRPr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732092" y="2899821"/>
            <a:ext cx="761502" cy="19963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84" name="TextBox 83"/>
          <p:cNvSpPr txBox="1"/>
          <p:nvPr/>
        </p:nvSpPr>
        <p:spPr>
          <a:xfrm rot="5400000">
            <a:off x="2288672" y="2922758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00705" y="4131502"/>
            <a:ext cx="184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식전 혈당 수치</a:t>
            </a:r>
            <a:endParaRPr lang="en-US" altLang="ko-KR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정상 </a:t>
            </a:r>
            <a:r>
              <a:rPr lang="en-US" altLang="ko-KR" sz="700" dirty="0"/>
              <a:t>: 70-99 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 </a:t>
            </a:r>
            <a:endParaRPr lang="en-US" altLang="ko-KR" sz="700" dirty="0">
              <a:solidFill>
                <a:srgbClr val="00B05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주의 </a:t>
            </a:r>
            <a:r>
              <a:rPr lang="en-US" altLang="ko-KR" sz="700" dirty="0"/>
              <a:t>: 100-125mg/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, 70mg/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 </a:t>
            </a:r>
            <a:r>
              <a:rPr lang="ko-KR" altLang="en-US" sz="700" dirty="0"/>
              <a:t>이하</a:t>
            </a:r>
            <a:r>
              <a:rPr lang="en-US" altLang="ko-KR" sz="7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위험 </a:t>
            </a:r>
            <a:r>
              <a:rPr lang="en-US" altLang="ko-KR" sz="700" dirty="0"/>
              <a:t>: 126mg/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 </a:t>
            </a:r>
            <a:r>
              <a:rPr lang="ko-KR" altLang="en-US" sz="700" dirty="0"/>
              <a:t>이상   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00705" y="4714561"/>
            <a:ext cx="20206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식후</a:t>
            </a:r>
            <a:r>
              <a:rPr lang="en-US" altLang="ko-KR" sz="900" b="1" dirty="0"/>
              <a:t>(2</a:t>
            </a:r>
            <a:r>
              <a:rPr lang="ko-KR" altLang="en-US" sz="900" b="1"/>
              <a:t>시간</a:t>
            </a:r>
            <a:r>
              <a:rPr lang="en-US" altLang="ko-KR" sz="900" b="1" dirty="0"/>
              <a:t>)</a:t>
            </a:r>
            <a:r>
              <a:rPr lang="ko-KR" altLang="en-US" sz="900" b="1"/>
              <a:t>혈당 </a:t>
            </a:r>
            <a:r>
              <a:rPr lang="ko-KR" altLang="en-US" sz="900" b="1" dirty="0"/>
              <a:t>수치</a:t>
            </a:r>
            <a:endParaRPr lang="en-US" altLang="ko-KR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정상 </a:t>
            </a:r>
            <a:r>
              <a:rPr lang="en-US" altLang="ko-KR" sz="700" dirty="0"/>
              <a:t>: 90-140 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 </a:t>
            </a:r>
            <a:endParaRPr lang="en-US" altLang="ko-KR" sz="700" dirty="0">
              <a:solidFill>
                <a:srgbClr val="00B05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주의 </a:t>
            </a:r>
            <a:r>
              <a:rPr lang="en-US" altLang="ko-KR" sz="700" dirty="0"/>
              <a:t>: 140-199 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, </a:t>
            </a:r>
            <a:endParaRPr lang="en-US" altLang="ko-KR" sz="7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위험 </a:t>
            </a:r>
            <a:r>
              <a:rPr lang="en-US" altLang="ko-KR" sz="700" dirty="0"/>
              <a:t>: 200mg/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 </a:t>
            </a:r>
            <a:r>
              <a:rPr lang="ko-KR" altLang="en-US" sz="700"/>
              <a:t>이상</a:t>
            </a:r>
            <a:r>
              <a:rPr lang="en-US" altLang="ko-KR" sz="700" dirty="0"/>
              <a:t>, 90mg/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 </a:t>
            </a:r>
            <a:r>
              <a:rPr lang="ko-KR" altLang="en-US" sz="700"/>
              <a:t>미만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413405" y="3601461"/>
            <a:ext cx="192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공복 혈당 수치</a:t>
            </a:r>
            <a:endParaRPr lang="en-US" altLang="ko-KR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정상 </a:t>
            </a:r>
            <a:r>
              <a:rPr lang="en-US" altLang="ko-KR" sz="700" dirty="0"/>
              <a:t>: 70-99 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 </a:t>
            </a:r>
            <a:endParaRPr lang="en-US" altLang="ko-KR" sz="700" dirty="0">
              <a:solidFill>
                <a:srgbClr val="00B05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주의 </a:t>
            </a:r>
            <a:r>
              <a:rPr lang="en-US" altLang="ko-KR" sz="700" dirty="0"/>
              <a:t>: 100-125mg/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, 70mg/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 </a:t>
            </a:r>
            <a:r>
              <a:rPr lang="ko-KR" altLang="en-US" sz="700" dirty="0"/>
              <a:t>이하</a:t>
            </a:r>
            <a:r>
              <a:rPr lang="en-US" altLang="ko-KR" sz="7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위험 </a:t>
            </a:r>
            <a:r>
              <a:rPr lang="en-US" altLang="ko-KR" sz="700" dirty="0"/>
              <a:t>: 126mg/</a:t>
            </a:r>
            <a:r>
              <a:rPr lang="en-US" altLang="ko-KR" sz="700" dirty="0" err="1"/>
              <a:t>dL</a:t>
            </a:r>
            <a:r>
              <a:rPr lang="en-US" altLang="ko-KR" sz="700" dirty="0"/>
              <a:t> </a:t>
            </a:r>
            <a:r>
              <a:rPr lang="ko-KR" altLang="en-US" sz="700" dirty="0"/>
              <a:t>이상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92" name="양쪽 모서리가 둥근 사각형 91"/>
          <p:cNvSpPr/>
          <p:nvPr/>
        </p:nvSpPr>
        <p:spPr>
          <a:xfrm>
            <a:off x="5372626" y="3482912"/>
            <a:ext cx="2068826" cy="1851177"/>
          </a:xfrm>
          <a:prstGeom prst="round2SameRect">
            <a:avLst>
              <a:gd name="adj1" fmla="val 4171"/>
              <a:gd name="adj2" fmla="val 0"/>
            </a:avLst>
          </a:prstGeom>
          <a:noFill/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/>
          <p:cNvCxnSpPr/>
          <p:nvPr/>
        </p:nvCxnSpPr>
        <p:spPr>
          <a:xfrm>
            <a:off x="3091342" y="199882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3342739" y="199882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3594136" y="199882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845533" y="199882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4096930" y="199882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348327" y="199882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599724" y="199882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975114" y="28960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20064" y="28960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03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207882" y="2070576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90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28080" y="28960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09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970915" y="28960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12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30888" y="28960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15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474738" y="28960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18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741603" y="2388058"/>
            <a:ext cx="66676" cy="66676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3559499" y="2490542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/>
          <p:cNvCxnSpPr/>
          <p:nvPr/>
        </p:nvCxnSpPr>
        <p:spPr>
          <a:xfrm>
            <a:off x="4851119" y="199882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730760" y="28960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21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50210" y="2083887"/>
            <a:ext cx="556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식후</a:t>
            </a:r>
            <a:endParaRPr lang="en-US" altLang="ko-KR" sz="500" dirty="0">
              <a:solidFill>
                <a:schemeClr val="accent4"/>
              </a:solidFill>
            </a:endParaRPr>
          </a:p>
          <a:p>
            <a:r>
              <a:rPr lang="en-US" altLang="ko-KR" sz="700" b="1" dirty="0"/>
              <a:t>160</a:t>
            </a:r>
            <a:r>
              <a:rPr lang="en-US" altLang="ko-KR" sz="700" b="1" dirty="0">
                <a:solidFill>
                  <a:schemeClr val="accent4"/>
                </a:solidFill>
              </a:rPr>
              <a:t> </a:t>
            </a:r>
            <a:r>
              <a:rPr lang="en-US" altLang="ko-KR" sz="500" dirty="0">
                <a:solidFill>
                  <a:schemeClr val="accent4"/>
                </a:solidFill>
              </a:rPr>
              <a:t>mg/</a:t>
            </a:r>
            <a:r>
              <a:rPr lang="en-US" altLang="ko-KR" sz="500" dirty="0" err="1">
                <a:solidFill>
                  <a:schemeClr val="accent4"/>
                </a:solidFill>
              </a:rPr>
              <a:t>dL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50210" y="2418036"/>
            <a:ext cx="556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식전</a:t>
            </a:r>
            <a:endParaRPr lang="en-US" altLang="ko-KR" sz="500" dirty="0">
              <a:solidFill>
                <a:schemeClr val="accent4"/>
              </a:solidFill>
            </a:endParaRPr>
          </a:p>
          <a:p>
            <a:r>
              <a:rPr lang="en-US" altLang="ko-KR" sz="700" b="1" dirty="0"/>
              <a:t>132</a:t>
            </a:r>
            <a:r>
              <a:rPr lang="en-US" altLang="ko-KR" sz="700" b="1" dirty="0">
                <a:solidFill>
                  <a:schemeClr val="accent4"/>
                </a:solidFill>
              </a:rPr>
              <a:t> </a:t>
            </a:r>
            <a:r>
              <a:rPr lang="en-US" altLang="ko-KR" sz="500" dirty="0">
                <a:solidFill>
                  <a:schemeClr val="accent4"/>
                </a:solidFill>
              </a:rPr>
              <a:t>mg/</a:t>
            </a:r>
            <a:r>
              <a:rPr lang="en-US" altLang="ko-KR" sz="500" dirty="0" err="1">
                <a:solidFill>
                  <a:schemeClr val="accent4"/>
                </a:solidFill>
              </a:rPr>
              <a:t>dL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230177" y="2244249"/>
            <a:ext cx="393924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1774986" y="2244248"/>
            <a:ext cx="457176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870638" y="2244248"/>
            <a:ext cx="45717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1328104" y="2244248"/>
            <a:ext cx="45717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/>
          <p:cNvSpPr txBox="1"/>
          <p:nvPr/>
        </p:nvSpPr>
        <p:spPr>
          <a:xfrm>
            <a:off x="1676912" y="2070576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140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121809" y="2070576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207882" y="2421560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70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2230177" y="2595233"/>
            <a:ext cx="393924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1774986" y="2595232"/>
            <a:ext cx="45717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870638" y="2595232"/>
            <a:ext cx="45717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1328104" y="2595232"/>
            <a:ext cx="45717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/>
          <p:cNvSpPr txBox="1"/>
          <p:nvPr/>
        </p:nvSpPr>
        <p:spPr>
          <a:xfrm>
            <a:off x="1676912" y="2421560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2121809" y="2421560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126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987506" y="2298246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solidFill>
                  <a:schemeClr val="accent4"/>
                </a:solidFill>
              </a:rPr>
              <a:t>주의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1419159" y="2298246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정상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1883167" y="2298246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주의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307801" y="2298246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위험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987506" y="2684021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solidFill>
                  <a:schemeClr val="accent4"/>
                </a:solidFill>
              </a:rPr>
              <a:t>주의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419159" y="2684021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정상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1883167" y="2684021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주의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307801" y="2684021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위험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461415" y="28960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06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grpSp>
        <p:nvGrpSpPr>
          <p:cNvPr id="235" name="그룹 234"/>
          <p:cNvGrpSpPr/>
          <p:nvPr/>
        </p:nvGrpSpPr>
        <p:grpSpPr>
          <a:xfrm>
            <a:off x="484106" y="5263941"/>
            <a:ext cx="2015254" cy="446484"/>
            <a:chOff x="484106" y="5255051"/>
            <a:chExt cx="2015254" cy="446484"/>
          </a:xfrm>
        </p:grpSpPr>
        <p:sp>
          <p:nvSpPr>
            <p:cNvPr id="47" name="직사각형 46"/>
            <p:cNvSpPr/>
            <p:nvPr/>
          </p:nvSpPr>
          <p:spPr>
            <a:xfrm rot="5400000">
              <a:off x="292718" y="5446546"/>
              <a:ext cx="433783" cy="5079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4212" y="5255051"/>
              <a:ext cx="2015148" cy="433783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565865" y="5289514"/>
              <a:ext cx="310435" cy="81157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</a:rPr>
                <a:t>정상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4106" y="5370362"/>
              <a:ext cx="7293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98mg/</a:t>
              </a:r>
              <a:r>
                <a:rPr lang="en-US" altLang="ko-KR" sz="900" b="1" dirty="0" err="1"/>
                <a:t>dL</a:t>
              </a:r>
              <a:endParaRPr lang="ko-KR" altLang="en-US" sz="900" b="1" dirty="0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1001570" y="5574568"/>
              <a:ext cx="310435" cy="8115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</a:rPr>
                <a:t>공복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20020" y="5532258"/>
              <a:ext cx="48856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>
                  <a:solidFill>
                    <a:schemeClr val="accent4"/>
                  </a:solidFill>
                </a:rPr>
                <a:t>오전 </a:t>
              </a:r>
              <a:r>
                <a:rPr lang="en-US" altLang="ko-KR" sz="500">
                  <a:solidFill>
                    <a:schemeClr val="accent4"/>
                  </a:solidFill>
                </a:rPr>
                <a:t>06:30</a:t>
              </a:r>
              <a:endParaRPr lang="ko-KR" altLang="en-US" sz="5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36" name="그룹 235"/>
          <p:cNvGrpSpPr/>
          <p:nvPr/>
        </p:nvGrpSpPr>
        <p:grpSpPr>
          <a:xfrm>
            <a:off x="484107" y="4759726"/>
            <a:ext cx="2015253" cy="446484"/>
            <a:chOff x="484107" y="4759639"/>
            <a:chExt cx="2015253" cy="446484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995147" y="5080396"/>
              <a:ext cx="439614" cy="7114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>
                  <a:solidFill>
                    <a:schemeClr val="tx1"/>
                  </a:solidFill>
                </a:rPr>
                <a:t>아침식후</a:t>
              </a:r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292718" y="4951134"/>
              <a:ext cx="433783" cy="5079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484212" y="4759639"/>
              <a:ext cx="2015148" cy="433783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565865" y="4794102"/>
              <a:ext cx="310435" cy="81157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</a:rPr>
                <a:t>정상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84107" y="4874950"/>
              <a:ext cx="7668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/>
                <a:t>120mg/dL</a:t>
              </a:r>
              <a:endParaRPr lang="ko-KR" altLang="en-US" sz="900" b="1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20020" y="5036846"/>
              <a:ext cx="48856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>
                  <a:solidFill>
                    <a:schemeClr val="accent4"/>
                  </a:solidFill>
                </a:rPr>
                <a:t>오전 </a:t>
              </a:r>
              <a:r>
                <a:rPr lang="en-US" altLang="ko-KR" sz="500">
                  <a:solidFill>
                    <a:schemeClr val="accent4"/>
                  </a:solidFill>
                </a:rPr>
                <a:t>08:30</a:t>
              </a:r>
              <a:endParaRPr lang="ko-KR" altLang="en-US" sz="5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37" name="그룹 236"/>
          <p:cNvGrpSpPr/>
          <p:nvPr/>
        </p:nvGrpSpPr>
        <p:grpSpPr>
          <a:xfrm>
            <a:off x="484106" y="4232840"/>
            <a:ext cx="2015254" cy="469154"/>
            <a:chOff x="484106" y="4227071"/>
            <a:chExt cx="2015254" cy="469154"/>
          </a:xfrm>
        </p:grpSpPr>
        <p:sp>
          <p:nvSpPr>
            <p:cNvPr id="72" name="직사각형 71"/>
            <p:cNvSpPr/>
            <p:nvPr/>
          </p:nvSpPr>
          <p:spPr>
            <a:xfrm rot="5400000">
              <a:off x="274939" y="4436345"/>
              <a:ext cx="464266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84212" y="4227071"/>
              <a:ext cx="2015148" cy="464265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84106" y="4342381"/>
              <a:ext cx="7668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/>
                <a:t>124mg/dL</a:t>
              </a:r>
              <a:endParaRPr lang="ko-KR" altLang="en-US" sz="900" b="1" dirty="0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991237" y="4576127"/>
              <a:ext cx="439614" cy="7541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</a:rPr>
                <a:t>점심식전</a:t>
              </a: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565865" y="4270566"/>
              <a:ext cx="310435" cy="8115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</a:rPr>
                <a:t>주의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20020" y="4526948"/>
              <a:ext cx="48856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>
                  <a:solidFill>
                    <a:schemeClr val="accent4"/>
                  </a:solidFill>
                </a:rPr>
                <a:t>오전 </a:t>
              </a:r>
              <a:r>
                <a:rPr lang="en-US" altLang="ko-KR" sz="500">
                  <a:solidFill>
                    <a:schemeClr val="accent4"/>
                  </a:solidFill>
                </a:rPr>
                <a:t>10:30</a:t>
              </a:r>
              <a:endParaRPr lang="ko-KR" altLang="en-US" sz="5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38" name="그룹 237"/>
          <p:cNvGrpSpPr/>
          <p:nvPr/>
        </p:nvGrpSpPr>
        <p:grpSpPr>
          <a:xfrm>
            <a:off x="477756" y="3710482"/>
            <a:ext cx="2021604" cy="464626"/>
            <a:chOff x="477756" y="3706679"/>
            <a:chExt cx="2021604" cy="464626"/>
          </a:xfrm>
        </p:grpSpPr>
        <p:sp>
          <p:nvSpPr>
            <p:cNvPr id="56" name="직사각형 55"/>
            <p:cNvSpPr/>
            <p:nvPr/>
          </p:nvSpPr>
          <p:spPr>
            <a:xfrm rot="5400000">
              <a:off x="280926" y="3909965"/>
              <a:ext cx="4522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84212" y="3706679"/>
              <a:ext cx="2015148" cy="45229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565865" y="3741141"/>
              <a:ext cx="310435" cy="81157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</a:rPr>
                <a:t>위험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7756" y="3821989"/>
              <a:ext cx="7922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156mg/</a:t>
              </a:r>
              <a:r>
                <a:rPr lang="en-US" altLang="ko-KR" sz="900" b="1" dirty="0" err="1"/>
                <a:t>dL</a:t>
              </a:r>
              <a:endParaRPr lang="ko-KR" altLang="en-US" sz="900" b="1" dirty="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988075" y="4046959"/>
              <a:ext cx="439614" cy="8002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</a:rPr>
                <a:t>저녁식전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20020" y="4002028"/>
              <a:ext cx="48856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chemeClr val="accent4"/>
                  </a:solidFill>
                </a:rPr>
                <a:t>오후 </a:t>
              </a:r>
              <a:r>
                <a:rPr lang="en-US" altLang="ko-KR" sz="500" dirty="0">
                  <a:solidFill>
                    <a:schemeClr val="accent4"/>
                  </a:solidFill>
                </a:rPr>
                <a:t>17:30</a:t>
              </a:r>
              <a:endParaRPr lang="ko-KR" altLang="en-US" sz="5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39" name="그룹 238"/>
          <p:cNvGrpSpPr/>
          <p:nvPr/>
        </p:nvGrpSpPr>
        <p:grpSpPr>
          <a:xfrm>
            <a:off x="477756" y="3188124"/>
            <a:ext cx="2021604" cy="456083"/>
            <a:chOff x="477756" y="3179234"/>
            <a:chExt cx="2021604" cy="456083"/>
          </a:xfrm>
        </p:grpSpPr>
        <p:sp>
          <p:nvSpPr>
            <p:cNvPr id="50" name="직사각형 49"/>
            <p:cNvSpPr/>
            <p:nvPr/>
          </p:nvSpPr>
          <p:spPr>
            <a:xfrm rot="5400000">
              <a:off x="279030" y="3384416"/>
              <a:ext cx="45608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84212" y="3179234"/>
              <a:ext cx="2015148" cy="456082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565865" y="3213696"/>
              <a:ext cx="310435" cy="81157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</a:rPr>
                <a:t>위험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77756" y="3294544"/>
              <a:ext cx="7922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200mg/</a:t>
              </a:r>
              <a:r>
                <a:rPr lang="en-US" altLang="ko-KR" sz="900" b="1" dirty="0" err="1"/>
                <a:t>dL</a:t>
              </a:r>
              <a:endParaRPr lang="ko-KR" altLang="en-US" sz="900" b="1" dirty="0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593834" y="3508762"/>
              <a:ext cx="439614" cy="8002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</a:rPr>
                <a:t>저녁식후</a:t>
              </a:r>
            </a:p>
          </p:txBody>
        </p:sp>
      </p:grpSp>
      <p:sp>
        <p:nvSpPr>
          <p:cNvPr id="183" name="타원 182"/>
          <p:cNvSpPr/>
          <p:nvPr/>
        </p:nvSpPr>
        <p:spPr>
          <a:xfrm>
            <a:off x="3068482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/>
          <p:cNvSpPr/>
          <p:nvPr/>
        </p:nvSpPr>
        <p:spPr>
          <a:xfrm>
            <a:off x="3154045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/>
          <p:cNvSpPr/>
          <p:nvPr/>
        </p:nvSpPr>
        <p:spPr>
          <a:xfrm>
            <a:off x="3237856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/>
          <p:cNvSpPr/>
          <p:nvPr/>
        </p:nvSpPr>
        <p:spPr>
          <a:xfrm>
            <a:off x="3311226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/>
          <p:cNvSpPr/>
          <p:nvPr/>
        </p:nvSpPr>
        <p:spPr>
          <a:xfrm>
            <a:off x="3400155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/>
          <p:cNvSpPr/>
          <p:nvPr/>
        </p:nvSpPr>
        <p:spPr>
          <a:xfrm>
            <a:off x="3485718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/>
          <p:cNvSpPr/>
          <p:nvPr/>
        </p:nvSpPr>
        <p:spPr>
          <a:xfrm>
            <a:off x="3569529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/>
          <p:cNvSpPr/>
          <p:nvPr/>
        </p:nvSpPr>
        <p:spPr>
          <a:xfrm>
            <a:off x="3652045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/>
          <p:cNvSpPr/>
          <p:nvPr/>
        </p:nvSpPr>
        <p:spPr>
          <a:xfrm>
            <a:off x="3737608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/>
          <p:cNvSpPr/>
          <p:nvPr/>
        </p:nvSpPr>
        <p:spPr>
          <a:xfrm>
            <a:off x="3821419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/>
          <p:cNvSpPr/>
          <p:nvPr/>
        </p:nvSpPr>
        <p:spPr>
          <a:xfrm>
            <a:off x="3901450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/>
          <p:cNvSpPr/>
          <p:nvPr/>
        </p:nvSpPr>
        <p:spPr>
          <a:xfrm>
            <a:off x="3987013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/>
          <p:cNvSpPr/>
          <p:nvPr/>
        </p:nvSpPr>
        <p:spPr>
          <a:xfrm>
            <a:off x="4070824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/>
          <p:cNvSpPr/>
          <p:nvPr/>
        </p:nvSpPr>
        <p:spPr>
          <a:xfrm>
            <a:off x="4156436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/>
          <p:cNvSpPr/>
          <p:nvPr/>
        </p:nvSpPr>
        <p:spPr>
          <a:xfrm>
            <a:off x="4241999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/>
          <p:cNvSpPr/>
          <p:nvPr/>
        </p:nvSpPr>
        <p:spPr>
          <a:xfrm>
            <a:off x="4325810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/>
          <p:cNvSpPr/>
          <p:nvPr/>
        </p:nvSpPr>
        <p:spPr>
          <a:xfrm>
            <a:off x="4408132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/>
          <p:cNvSpPr/>
          <p:nvPr/>
        </p:nvSpPr>
        <p:spPr>
          <a:xfrm>
            <a:off x="4493695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/>
          <p:cNvSpPr/>
          <p:nvPr/>
        </p:nvSpPr>
        <p:spPr>
          <a:xfrm>
            <a:off x="4577506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/>
          <p:cNvSpPr/>
          <p:nvPr/>
        </p:nvSpPr>
        <p:spPr>
          <a:xfrm>
            <a:off x="4656602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/>
          <p:cNvSpPr/>
          <p:nvPr/>
        </p:nvSpPr>
        <p:spPr>
          <a:xfrm>
            <a:off x="4742165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/>
          <p:cNvSpPr/>
          <p:nvPr/>
        </p:nvSpPr>
        <p:spPr>
          <a:xfrm>
            <a:off x="4825976" y="284028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2827886" y="2774684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27886" y="258117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50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827887" y="2392944"/>
            <a:ext cx="3094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2827886" y="2176824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150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27886" y="1978317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4" name="타원 213"/>
          <p:cNvSpPr/>
          <p:nvPr/>
        </p:nvSpPr>
        <p:spPr>
          <a:xfrm>
            <a:off x="3878781" y="2367578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/>
          <p:cNvSpPr/>
          <p:nvPr/>
        </p:nvSpPr>
        <p:spPr>
          <a:xfrm>
            <a:off x="4512055" y="2164243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/>
          <p:cNvSpPr/>
          <p:nvPr/>
        </p:nvSpPr>
        <p:spPr>
          <a:xfrm>
            <a:off x="4651416" y="2009591"/>
            <a:ext cx="66676" cy="66676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" name="직선 연결선 253"/>
          <p:cNvCxnSpPr/>
          <p:nvPr/>
        </p:nvCxnSpPr>
        <p:spPr>
          <a:xfrm>
            <a:off x="3096375" y="2478358"/>
            <a:ext cx="1781275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096375" y="2308029"/>
            <a:ext cx="1781275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타원 256"/>
          <p:cNvSpPr/>
          <p:nvPr/>
        </p:nvSpPr>
        <p:spPr>
          <a:xfrm>
            <a:off x="3907397" y="1746170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/>
          <p:cNvSpPr/>
          <p:nvPr/>
        </p:nvSpPr>
        <p:spPr>
          <a:xfrm>
            <a:off x="3907397" y="1842470"/>
            <a:ext cx="66676" cy="66676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TextBox 258"/>
          <p:cNvSpPr txBox="1"/>
          <p:nvPr/>
        </p:nvSpPr>
        <p:spPr>
          <a:xfrm>
            <a:off x="3947672" y="1685005"/>
            <a:ext cx="3718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식전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3947672" y="1799399"/>
            <a:ext cx="3485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solidFill>
                  <a:schemeClr val="accent4"/>
                </a:solidFill>
              </a:rPr>
              <a:t>식후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261" name="직선 연결선 260"/>
          <p:cNvCxnSpPr/>
          <p:nvPr/>
        </p:nvCxnSpPr>
        <p:spPr>
          <a:xfrm>
            <a:off x="4256419" y="1883945"/>
            <a:ext cx="133374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/>
          <p:cNvSpPr txBox="1"/>
          <p:nvPr/>
        </p:nvSpPr>
        <p:spPr>
          <a:xfrm>
            <a:off x="4346277" y="1799307"/>
            <a:ext cx="6245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식후 혈당 정상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4346277" y="1685004"/>
            <a:ext cx="6245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식전 혈당 정상</a:t>
            </a:r>
          </a:p>
        </p:txBody>
      </p:sp>
      <p:cxnSp>
        <p:nvCxnSpPr>
          <p:cNvPr id="265" name="직선 연결선 264"/>
          <p:cNvCxnSpPr/>
          <p:nvPr/>
        </p:nvCxnSpPr>
        <p:spPr>
          <a:xfrm>
            <a:off x="4256419" y="1761707"/>
            <a:ext cx="133374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491819"/>
              </p:ext>
            </p:extLst>
          </p:nvPr>
        </p:nvGraphicFramePr>
        <p:xfrm>
          <a:off x="2930490" y="3453229"/>
          <a:ext cx="2023243" cy="153557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6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6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2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일시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시기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혈당</a:t>
                      </a:r>
                      <a:r>
                        <a:rPr lang="en-US" altLang="ko-KR" sz="500" dirty="0"/>
                        <a:t>(mg/</a:t>
                      </a:r>
                      <a:r>
                        <a:rPr lang="en-US" altLang="ko-KR" sz="500" dirty="0" err="1"/>
                        <a:t>dL</a:t>
                      </a:r>
                      <a:r>
                        <a:rPr lang="en-US" altLang="ko-KR" sz="500" dirty="0"/>
                        <a:t>)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공복</a:t>
                      </a:r>
                      <a:r>
                        <a:rPr lang="en-US" altLang="ko-KR" sz="500"/>
                        <a:t>, </a:t>
                      </a:r>
                      <a:r>
                        <a:rPr lang="ko-KR" altLang="en-US" sz="500"/>
                        <a:t>식전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식후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7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04/08 06:30</a:t>
                      </a:r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공복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98</a:t>
                      </a:r>
                      <a:endParaRPr lang="ko-KR" altLang="en-US" sz="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/>
                        <a:t>-</a:t>
                      </a:r>
                      <a:endParaRPr lang="ko-KR" altLang="en-US" sz="5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dirty="0"/>
                        <a:t>04/08 08:30</a:t>
                      </a:r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아침식후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-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120</a:t>
                      </a:r>
                      <a:endParaRPr lang="ko-KR" alt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dirty="0"/>
                        <a:t>04/08 10:300</a:t>
                      </a:r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점심식전</a:t>
                      </a:r>
                      <a:endParaRPr lang="en-US" altLang="ko-KR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124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/>
                        <a:t>-</a:t>
                      </a:r>
                      <a:endParaRPr lang="ko-KR" altLang="en-US" sz="5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dirty="0"/>
                        <a:t>04/08 17:30</a:t>
                      </a:r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저녁식전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156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/>
                        <a:t>-</a:t>
                      </a:r>
                      <a:endParaRPr lang="ko-KR" altLang="en-US" sz="5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dirty="0"/>
                        <a:t>04/08 20:10</a:t>
                      </a:r>
                      <a:endParaRPr lang="ko-KR" altLang="en-US" sz="500" dirty="0"/>
                    </a:p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저녁식후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-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200</a:t>
                      </a:r>
                      <a:endParaRPr lang="ko-KR" alt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6" name="TextBox 265"/>
          <p:cNvSpPr txBox="1"/>
          <p:nvPr/>
        </p:nvSpPr>
        <p:spPr>
          <a:xfrm>
            <a:off x="2868484" y="1523633"/>
            <a:ext cx="10163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/>
              <a:t>&gt; </a:t>
            </a:r>
            <a:r>
              <a:rPr lang="ko-KR" altLang="en-US" sz="700"/>
              <a:t>그래프</a:t>
            </a:r>
            <a:endParaRPr lang="ko-KR" altLang="en-US" sz="700" dirty="0"/>
          </a:p>
        </p:txBody>
      </p:sp>
      <p:sp>
        <p:nvSpPr>
          <p:cNvPr id="267" name="TextBox 266"/>
          <p:cNvSpPr txBox="1"/>
          <p:nvPr/>
        </p:nvSpPr>
        <p:spPr>
          <a:xfrm>
            <a:off x="2868484" y="3239609"/>
            <a:ext cx="10163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/>
              <a:t>&gt; </a:t>
            </a:r>
            <a:r>
              <a:rPr lang="ko-KR" altLang="en-US" sz="700"/>
              <a:t>표</a:t>
            </a:r>
            <a:endParaRPr lang="ko-KR" altLang="en-US" sz="700" dirty="0"/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2"/>
          <a:srcRect l="63668" t="18727" r="28431" b="78273"/>
          <a:stretch/>
        </p:blipFill>
        <p:spPr>
          <a:xfrm>
            <a:off x="1151821" y="1926448"/>
            <a:ext cx="160512" cy="135432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>
            <a:off x="5370360" y="3238411"/>
            <a:ext cx="10163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/>
              <a:t>정보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cxnSp>
        <p:nvCxnSpPr>
          <p:cNvPr id="179" name="꺾인 연결선 178"/>
          <p:cNvCxnSpPr/>
          <p:nvPr/>
        </p:nvCxnSpPr>
        <p:spPr>
          <a:xfrm flipV="1">
            <a:off x="2604370" y="1242895"/>
            <a:ext cx="955129" cy="17652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2322871" y="2932789"/>
            <a:ext cx="144475" cy="132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1" name="꺾인 연결선 190"/>
          <p:cNvCxnSpPr>
            <a:stCxn id="181" idx="3"/>
            <a:endCxn id="78" idx="1"/>
          </p:cNvCxnSpPr>
          <p:nvPr/>
        </p:nvCxnSpPr>
        <p:spPr>
          <a:xfrm flipV="1">
            <a:off x="2467346" y="2339881"/>
            <a:ext cx="2903014" cy="6589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2170178" y="1328527"/>
            <a:ext cx="5864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FF0000"/>
                </a:solidFill>
              </a:rPr>
              <a:t>알람</a:t>
            </a:r>
            <a:r>
              <a:rPr lang="ko-KR" altLang="en-US" sz="600" dirty="0">
                <a:solidFill>
                  <a:srgbClr val="FF0000"/>
                </a:solidFill>
              </a:rPr>
              <a:t> 설정</a:t>
            </a:r>
            <a:endParaRPr lang="en-US" altLang="ko-KR" sz="600" dirty="0">
              <a:solidFill>
                <a:srgbClr val="FF0000"/>
              </a:solidFill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2242799" y="1354945"/>
            <a:ext cx="381137" cy="141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569529" y="1102410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PWM-02-02-02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1135146" y="1905439"/>
            <a:ext cx="163407" cy="164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7" name="꺾인 연결선 216"/>
          <p:cNvCxnSpPr>
            <a:stCxn id="268" idx="0"/>
            <a:endCxn id="175" idx="1"/>
          </p:cNvCxnSpPr>
          <p:nvPr/>
        </p:nvCxnSpPr>
        <p:spPr>
          <a:xfrm rot="16200000" flipH="1">
            <a:off x="2595222" y="563302"/>
            <a:ext cx="1411991" cy="4138283"/>
          </a:xfrm>
          <a:prstGeom prst="bentConnector4">
            <a:avLst>
              <a:gd name="adj1" fmla="val -29142"/>
              <a:gd name="adj2" fmla="val 50970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직사각형 222"/>
          <p:cNvSpPr/>
          <p:nvPr/>
        </p:nvSpPr>
        <p:spPr>
          <a:xfrm>
            <a:off x="1027" y="5851492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220" name="TextBox 219"/>
          <p:cNvSpPr txBox="1"/>
          <p:nvPr/>
        </p:nvSpPr>
        <p:spPr>
          <a:xfrm>
            <a:off x="397902" y="1890350"/>
            <a:ext cx="7901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하루 평균 혈당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97902" y="2896368"/>
            <a:ext cx="7901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오늘의 기록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60B42A95-9604-D749-8D41-B7BEC4E02627}"/>
              </a:ext>
            </a:extLst>
          </p:cNvPr>
          <p:cNvSpPr/>
          <p:nvPr/>
        </p:nvSpPr>
        <p:spPr>
          <a:xfrm>
            <a:off x="3592388" y="5510926"/>
            <a:ext cx="4928601" cy="1059262"/>
          </a:xfrm>
          <a:prstGeom prst="wedgeRectCallout">
            <a:avLst>
              <a:gd name="adj1" fmla="val -49965"/>
              <a:gd name="adj2" fmla="val -22400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혈당 기록 리스트 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 /api/blood-sugar/record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(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날짜별로 검색 가능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04876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8;p23"/>
          <p:cNvSpPr/>
          <p:nvPr/>
        </p:nvSpPr>
        <p:spPr>
          <a:xfrm>
            <a:off x="6525039" y="1075973"/>
            <a:ext cx="1104780" cy="320287"/>
          </a:xfrm>
          <a:prstGeom prst="roundRect">
            <a:avLst>
              <a:gd name="adj" fmla="val 0"/>
            </a:avLst>
          </a:prstGeom>
          <a:solidFill>
            <a:srgbClr val="D9D2E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맞춤 추천</a:t>
            </a:r>
            <a:endParaRPr sz="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61;p23"/>
          <p:cNvSpPr/>
          <p:nvPr/>
        </p:nvSpPr>
        <p:spPr>
          <a:xfrm>
            <a:off x="5218582" y="1076573"/>
            <a:ext cx="1104780" cy="320287"/>
          </a:xfrm>
          <a:prstGeom prst="roundRect">
            <a:avLst>
              <a:gd name="adj" fmla="val 0"/>
            </a:avLst>
          </a:prstGeom>
          <a:solidFill>
            <a:srgbClr val="D9D2E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홈</a:t>
            </a:r>
            <a:endParaRPr sz="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65;p23"/>
          <p:cNvSpPr/>
          <p:nvPr/>
        </p:nvSpPr>
        <p:spPr>
          <a:xfrm>
            <a:off x="5217904" y="1780561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대시보드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66;p23"/>
          <p:cNvSpPr/>
          <p:nvPr/>
        </p:nvSpPr>
        <p:spPr>
          <a:xfrm>
            <a:off x="5217904" y="2132555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화면편집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70;p23"/>
          <p:cNvSpPr/>
          <p:nvPr/>
        </p:nvSpPr>
        <p:spPr>
          <a:xfrm>
            <a:off x="6525054" y="1422710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당뇨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1;p23"/>
          <p:cNvSpPr/>
          <p:nvPr/>
        </p:nvSpPr>
        <p:spPr>
          <a:xfrm>
            <a:off x="8232022" y="1439542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03;p23"/>
          <p:cNvSpPr/>
          <p:nvPr/>
        </p:nvSpPr>
        <p:spPr>
          <a:xfrm>
            <a:off x="8232047" y="1804267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문진하기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07;p23"/>
          <p:cNvSpPr/>
          <p:nvPr/>
        </p:nvSpPr>
        <p:spPr>
          <a:xfrm>
            <a:off x="8231697" y="2168992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결과보기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10;p23"/>
          <p:cNvSpPr/>
          <p:nvPr/>
        </p:nvSpPr>
        <p:spPr>
          <a:xfrm>
            <a:off x="5218604" y="1428567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기록하기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257;p23"/>
          <p:cNvSpPr txBox="1"/>
          <p:nvPr/>
        </p:nvSpPr>
        <p:spPr>
          <a:xfrm>
            <a:off x="208581" y="106800"/>
            <a:ext cx="1650699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altLang="en-US" sz="10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메뉴구조도</a:t>
            </a:r>
            <a:endParaRPr sz="105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260;p23"/>
          <p:cNvSpPr/>
          <p:nvPr/>
        </p:nvSpPr>
        <p:spPr>
          <a:xfrm>
            <a:off x="8232022" y="1075973"/>
            <a:ext cx="1104780" cy="320287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sz="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65;p23"/>
          <p:cNvSpPr/>
          <p:nvPr/>
        </p:nvSpPr>
        <p:spPr>
          <a:xfrm>
            <a:off x="6525039" y="1769447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근감소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66;p23"/>
          <p:cNvSpPr/>
          <p:nvPr/>
        </p:nvSpPr>
        <p:spPr>
          <a:xfrm>
            <a:off x="6525039" y="2116184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치매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261;p23"/>
          <p:cNvSpPr/>
          <p:nvPr/>
        </p:nvSpPr>
        <p:spPr>
          <a:xfrm>
            <a:off x="5069060" y="192100"/>
            <a:ext cx="1484140" cy="407003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퓨어윗미</a:t>
            </a:r>
            <a:endParaRPr sz="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261;p23"/>
          <p:cNvSpPr/>
          <p:nvPr/>
        </p:nvSpPr>
        <p:spPr>
          <a:xfrm>
            <a:off x="3931690" y="1076573"/>
            <a:ext cx="1104780" cy="320287"/>
          </a:xfrm>
          <a:prstGeom prst="roundRect">
            <a:avLst>
              <a:gd name="adj" fmla="val 0"/>
            </a:avLst>
          </a:prstGeom>
          <a:solidFill>
            <a:srgbClr val="D9D2E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310;p23"/>
          <p:cNvSpPr/>
          <p:nvPr/>
        </p:nvSpPr>
        <p:spPr>
          <a:xfrm>
            <a:off x="3932390" y="2158255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건강검진데이터 연동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265;p23"/>
          <p:cNvSpPr/>
          <p:nvPr/>
        </p:nvSpPr>
        <p:spPr>
          <a:xfrm>
            <a:off x="3931690" y="1790482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카카오톡</a:t>
            </a: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회원가입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65;p23"/>
          <p:cNvSpPr/>
          <p:nvPr/>
        </p:nvSpPr>
        <p:spPr>
          <a:xfrm>
            <a:off x="3931690" y="2526028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이메일로</a:t>
            </a: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회원가입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65;p23"/>
          <p:cNvSpPr/>
          <p:nvPr/>
        </p:nvSpPr>
        <p:spPr>
          <a:xfrm>
            <a:off x="3931690" y="3261574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265;p23"/>
          <p:cNvSpPr/>
          <p:nvPr/>
        </p:nvSpPr>
        <p:spPr>
          <a:xfrm>
            <a:off x="3931690" y="3629347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찾기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265;p23"/>
          <p:cNvSpPr/>
          <p:nvPr/>
        </p:nvSpPr>
        <p:spPr>
          <a:xfrm>
            <a:off x="3931690" y="3997118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266;p23"/>
          <p:cNvSpPr/>
          <p:nvPr/>
        </p:nvSpPr>
        <p:spPr>
          <a:xfrm>
            <a:off x="5217904" y="2484549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당뇨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266;p23"/>
          <p:cNvSpPr/>
          <p:nvPr/>
        </p:nvSpPr>
        <p:spPr>
          <a:xfrm>
            <a:off x="5217904" y="2836543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혈압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266;p23"/>
          <p:cNvSpPr/>
          <p:nvPr/>
        </p:nvSpPr>
        <p:spPr>
          <a:xfrm>
            <a:off x="5217904" y="3188534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근감소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07;p23"/>
          <p:cNvSpPr/>
          <p:nvPr/>
        </p:nvSpPr>
        <p:spPr>
          <a:xfrm>
            <a:off x="8231697" y="2533717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라이프로그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307;p23"/>
          <p:cNvSpPr/>
          <p:nvPr/>
        </p:nvSpPr>
        <p:spPr>
          <a:xfrm>
            <a:off x="8231697" y="2898442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디바이스 연동하기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307;p23"/>
          <p:cNvSpPr/>
          <p:nvPr/>
        </p:nvSpPr>
        <p:spPr>
          <a:xfrm>
            <a:off x="8231697" y="3263167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건강검진 데이터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307;p23"/>
          <p:cNvSpPr/>
          <p:nvPr/>
        </p:nvSpPr>
        <p:spPr>
          <a:xfrm>
            <a:off x="8231697" y="3627892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약관 안내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307;p23"/>
          <p:cNvSpPr/>
          <p:nvPr/>
        </p:nvSpPr>
        <p:spPr>
          <a:xfrm>
            <a:off x="8231697" y="3992619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계정 관리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265;p23"/>
          <p:cNvSpPr/>
          <p:nvPr/>
        </p:nvSpPr>
        <p:spPr>
          <a:xfrm>
            <a:off x="3931690" y="1422709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접근권한 허용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265;p23"/>
          <p:cNvSpPr/>
          <p:nvPr/>
        </p:nvSpPr>
        <p:spPr>
          <a:xfrm>
            <a:off x="3931690" y="2893801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기초정보입력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266;p23"/>
          <p:cNvSpPr/>
          <p:nvPr/>
        </p:nvSpPr>
        <p:spPr>
          <a:xfrm>
            <a:off x="5217904" y="3540525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치매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266;p23"/>
          <p:cNvSpPr/>
          <p:nvPr/>
        </p:nvSpPr>
        <p:spPr>
          <a:xfrm>
            <a:off x="5217904" y="3913577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식사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266;p23"/>
          <p:cNvSpPr/>
          <p:nvPr/>
        </p:nvSpPr>
        <p:spPr>
          <a:xfrm>
            <a:off x="5217904" y="4265568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건기식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266;p23"/>
          <p:cNvSpPr/>
          <p:nvPr/>
        </p:nvSpPr>
        <p:spPr>
          <a:xfrm>
            <a:off x="5217904" y="4617559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체중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266;p23"/>
          <p:cNvSpPr/>
          <p:nvPr/>
        </p:nvSpPr>
        <p:spPr>
          <a:xfrm>
            <a:off x="5217904" y="4969550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운동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66;p23"/>
          <p:cNvSpPr/>
          <p:nvPr/>
        </p:nvSpPr>
        <p:spPr>
          <a:xfrm>
            <a:off x="5217904" y="5321541"/>
            <a:ext cx="1104780" cy="320287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altLang="en-US" sz="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걸음수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7020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사각형 211"/>
          <p:cNvSpPr/>
          <p:nvPr/>
        </p:nvSpPr>
        <p:spPr>
          <a:xfrm>
            <a:off x="2964251" y="1585607"/>
            <a:ext cx="2290955" cy="435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651054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혈당 </a:t>
                      </a:r>
                      <a:r>
                        <a:rPr lang="ko-KR" altLang="en-US" sz="800" dirty="0" err="1"/>
                        <a:t>알람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PWM-02-02-02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181480"/>
              </p:ext>
            </p:extLst>
          </p:nvPr>
        </p:nvGraphicFramePr>
        <p:xfrm>
          <a:off x="9136380" y="453468"/>
          <a:ext cx="3055620" cy="712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하루 당뇨기록에서 혈당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알람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노출되는 페이지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하루 당뇨기록으로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알람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설정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텍스트 부분 터치 불가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토글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화면 변경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변경사항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없을시까지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저장버튼 비활성화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변경사항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없을시까지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저장버튼 비활성화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토글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버튼 활성화 화면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 1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알람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설정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해당 화면에 배경색 입히고 터치 활성화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시간 부분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#2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저장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하루 당뇨기록으로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53" name="직사각형 152"/>
          <p:cNvSpPr/>
          <p:nvPr/>
        </p:nvSpPr>
        <p:spPr>
          <a:xfrm>
            <a:off x="369361" y="1273435"/>
            <a:ext cx="2292220" cy="504229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361330" y="1141735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55" name="TextBox 154"/>
          <p:cNvSpPr txBox="1"/>
          <p:nvPr/>
        </p:nvSpPr>
        <p:spPr>
          <a:xfrm>
            <a:off x="1271512" y="1324099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혈당 </a:t>
            </a:r>
            <a:r>
              <a:rPr lang="ko-KR" altLang="en-US" sz="700" dirty="0" err="1"/>
              <a:t>알람</a:t>
            </a:r>
            <a:endParaRPr lang="ko-KR" altLang="en-US" sz="700" dirty="0"/>
          </a:p>
        </p:txBody>
      </p:sp>
      <p:sp>
        <p:nvSpPr>
          <p:cNvPr id="156" name="TextBox 155"/>
          <p:cNvSpPr txBox="1"/>
          <p:nvPr/>
        </p:nvSpPr>
        <p:spPr>
          <a:xfrm>
            <a:off x="377916" y="132513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cxnSp>
        <p:nvCxnSpPr>
          <p:cNvPr id="159" name="직선 연결선 158"/>
          <p:cNvCxnSpPr/>
          <p:nvPr/>
        </p:nvCxnSpPr>
        <p:spPr>
          <a:xfrm>
            <a:off x="371834" y="1570491"/>
            <a:ext cx="2300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모서리가 둥근 직사각형 186"/>
          <p:cNvSpPr/>
          <p:nvPr/>
        </p:nvSpPr>
        <p:spPr>
          <a:xfrm>
            <a:off x="537468" y="5777241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206" name="직사각형 205"/>
          <p:cNvSpPr/>
          <p:nvPr/>
        </p:nvSpPr>
        <p:spPr>
          <a:xfrm>
            <a:off x="3536" y="1361839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225" name="직사각형 224"/>
          <p:cNvSpPr/>
          <p:nvPr/>
        </p:nvSpPr>
        <p:spPr>
          <a:xfrm>
            <a:off x="11138" y="1785793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47" name="TextBox 46"/>
          <p:cNvSpPr txBox="1"/>
          <p:nvPr/>
        </p:nvSpPr>
        <p:spPr>
          <a:xfrm>
            <a:off x="464143" y="1766924"/>
            <a:ext cx="431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solidFill>
                  <a:schemeClr val="accent3"/>
                </a:solidFill>
              </a:rPr>
              <a:t>공복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96908" y="2013179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56589" y="1651525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07:00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AM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2021760" y="1714077"/>
            <a:ext cx="484026" cy="2296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64" y="1623170"/>
            <a:ext cx="481545" cy="411462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962986" y="1273435"/>
            <a:ext cx="2292220" cy="504229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2954955" y="1141735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69" name="TextBox 68"/>
          <p:cNvSpPr txBox="1"/>
          <p:nvPr/>
        </p:nvSpPr>
        <p:spPr>
          <a:xfrm>
            <a:off x="3865137" y="1324099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혈당 </a:t>
            </a:r>
            <a:r>
              <a:rPr lang="ko-KR" altLang="en-US" sz="700" dirty="0" err="1"/>
              <a:t>알람</a:t>
            </a:r>
            <a:endParaRPr lang="ko-KR" altLang="en-US" sz="700" dirty="0"/>
          </a:p>
        </p:txBody>
      </p:sp>
      <p:sp>
        <p:nvSpPr>
          <p:cNvPr id="74" name="TextBox 73"/>
          <p:cNvSpPr txBox="1"/>
          <p:nvPr/>
        </p:nvSpPr>
        <p:spPr>
          <a:xfrm>
            <a:off x="2971541" y="132513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cxnSp>
        <p:nvCxnSpPr>
          <p:cNvPr id="81" name="직선 연결선 80"/>
          <p:cNvCxnSpPr/>
          <p:nvPr/>
        </p:nvCxnSpPr>
        <p:spPr>
          <a:xfrm>
            <a:off x="2965459" y="1570491"/>
            <a:ext cx="2300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/>
          <p:cNvSpPr/>
          <p:nvPr/>
        </p:nvSpPr>
        <p:spPr>
          <a:xfrm>
            <a:off x="3093094" y="5771946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4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3090533" y="2013179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양쪽 모서리가 둥근 사각형 92"/>
          <p:cNvSpPr/>
          <p:nvPr/>
        </p:nvSpPr>
        <p:spPr>
          <a:xfrm>
            <a:off x="5604652" y="3086406"/>
            <a:ext cx="2068826" cy="1255007"/>
          </a:xfrm>
          <a:prstGeom prst="round2SameRect">
            <a:avLst>
              <a:gd name="adj1" fmla="val 7876"/>
              <a:gd name="adj2" fmla="val 0"/>
            </a:avLst>
          </a:prstGeom>
          <a:solidFill>
            <a:schemeClr val="bg1"/>
          </a:solidFill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626770" y="3165669"/>
            <a:ext cx="1555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시간 선택</a:t>
            </a:r>
          </a:p>
        </p:txBody>
      </p:sp>
      <p:cxnSp>
        <p:nvCxnSpPr>
          <p:cNvPr id="95" name="직선 연결선 94"/>
          <p:cNvCxnSpPr/>
          <p:nvPr/>
        </p:nvCxnSpPr>
        <p:spPr>
          <a:xfrm>
            <a:off x="5996974" y="3679896"/>
            <a:ext cx="42989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530374" y="3679896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6902346" y="3679896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5996974" y="3908348"/>
            <a:ext cx="42989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6530374" y="3908348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6902346" y="3908348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976878" y="3718072"/>
            <a:ext cx="449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오전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530374" y="3711798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07</a:t>
            </a:r>
            <a:endParaRPr lang="ko-KR" altLang="en-US" sz="700" dirty="0"/>
          </a:p>
        </p:txBody>
      </p:sp>
      <p:sp>
        <p:nvSpPr>
          <p:cNvPr id="103" name="TextBox 102"/>
          <p:cNvSpPr txBox="1"/>
          <p:nvPr/>
        </p:nvSpPr>
        <p:spPr>
          <a:xfrm>
            <a:off x="6891666" y="3711798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11</a:t>
            </a:r>
            <a:endParaRPr lang="ko-KR" altLang="en-US" sz="7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891666" y="3461692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10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528661" y="3461692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06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530374" y="3964184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08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891666" y="3964184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12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976878" y="3977697"/>
            <a:ext cx="449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오후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91356" y="2186532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아침식전</a:t>
            </a:r>
          </a:p>
        </p:txBody>
      </p:sp>
      <p:cxnSp>
        <p:nvCxnSpPr>
          <p:cNvPr id="110" name="직선 연결선 109"/>
          <p:cNvCxnSpPr/>
          <p:nvPr/>
        </p:nvCxnSpPr>
        <p:spPr>
          <a:xfrm>
            <a:off x="496908" y="2440307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856589" y="2078653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08:00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AM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2021760" y="2141205"/>
            <a:ext cx="484026" cy="229648"/>
          </a:xfrm>
          <a:prstGeom prst="rect">
            <a:avLst/>
          </a:prstGeom>
        </p:spPr>
      </p:pic>
      <p:cxnSp>
        <p:nvCxnSpPr>
          <p:cNvPr id="115" name="직선 연결선 114"/>
          <p:cNvCxnSpPr/>
          <p:nvPr/>
        </p:nvCxnSpPr>
        <p:spPr>
          <a:xfrm>
            <a:off x="3090533" y="2440307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96908" y="2882995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56589" y="2521341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10:00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AM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2021760" y="2583893"/>
            <a:ext cx="484026" cy="229648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090533" y="2882995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496908" y="3365134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856589" y="3003480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12:00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AM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2021760" y="3066032"/>
            <a:ext cx="484026" cy="229648"/>
          </a:xfrm>
          <a:prstGeom prst="rect">
            <a:avLst/>
          </a:prstGeom>
        </p:spPr>
      </p:pic>
      <p:cxnSp>
        <p:nvCxnSpPr>
          <p:cNvPr id="131" name="직선 연결선 130"/>
          <p:cNvCxnSpPr/>
          <p:nvPr/>
        </p:nvCxnSpPr>
        <p:spPr>
          <a:xfrm>
            <a:off x="3090533" y="3365134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496908" y="3891527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856589" y="3529873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02:00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PM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2021760" y="3592425"/>
            <a:ext cx="484026" cy="229648"/>
          </a:xfrm>
          <a:prstGeom prst="rect">
            <a:avLst/>
          </a:prstGeom>
        </p:spPr>
      </p:pic>
      <p:cxnSp>
        <p:nvCxnSpPr>
          <p:cNvPr id="139" name="직선 연결선 138"/>
          <p:cNvCxnSpPr/>
          <p:nvPr/>
        </p:nvCxnSpPr>
        <p:spPr>
          <a:xfrm>
            <a:off x="3090533" y="3891527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496908" y="4364513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56589" y="4002859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06:00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PM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2021760" y="4065411"/>
            <a:ext cx="484026" cy="229648"/>
          </a:xfrm>
          <a:prstGeom prst="rect">
            <a:avLst/>
          </a:prstGeom>
        </p:spPr>
      </p:pic>
      <p:cxnSp>
        <p:nvCxnSpPr>
          <p:cNvPr id="147" name="직선 연결선 146"/>
          <p:cNvCxnSpPr/>
          <p:nvPr/>
        </p:nvCxnSpPr>
        <p:spPr>
          <a:xfrm>
            <a:off x="3090533" y="4364513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>
            <a:off x="496908" y="4837366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856589" y="4475712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08:00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PM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2021760" y="4538264"/>
            <a:ext cx="484026" cy="229648"/>
          </a:xfrm>
          <a:prstGeom prst="rect">
            <a:avLst/>
          </a:prstGeom>
        </p:spPr>
      </p:pic>
      <p:cxnSp>
        <p:nvCxnSpPr>
          <p:cNvPr id="160" name="직선 연결선 159"/>
          <p:cNvCxnSpPr/>
          <p:nvPr/>
        </p:nvCxnSpPr>
        <p:spPr>
          <a:xfrm>
            <a:off x="3090533" y="4837366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91356" y="2620417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아침식후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91356" y="3072476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점심식전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91356" y="3617616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solidFill>
                  <a:schemeClr val="accent3"/>
                </a:solidFill>
              </a:rPr>
              <a:t>점심식후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91356" y="4077285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저녁식전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391356" y="4571461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저녁식후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164020" y="1766924"/>
            <a:ext cx="431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공복</a:t>
            </a:r>
            <a:endParaRPr lang="ko-KR" altLang="en-US" sz="700" dirty="0"/>
          </a:p>
        </p:txBody>
      </p:sp>
      <p:sp>
        <p:nvSpPr>
          <p:cNvPr id="168" name="TextBox 167"/>
          <p:cNvSpPr txBox="1"/>
          <p:nvPr/>
        </p:nvSpPr>
        <p:spPr>
          <a:xfrm>
            <a:off x="3556466" y="1651525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07:00 </a:t>
            </a:r>
            <a:r>
              <a:rPr lang="en-US" altLang="ko-KR" sz="1050" dirty="0"/>
              <a:t>AM</a:t>
            </a:r>
            <a:endParaRPr lang="ko-KR" altLang="en-US" sz="400" dirty="0"/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4636715" y="2141205"/>
            <a:ext cx="484026" cy="229648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4636715" y="2583893"/>
            <a:ext cx="484026" cy="229648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4636715" y="3066032"/>
            <a:ext cx="484026" cy="22964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4636715" y="3592425"/>
            <a:ext cx="484026" cy="229648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4636715" y="4065411"/>
            <a:ext cx="484026" cy="229648"/>
          </a:xfrm>
          <a:prstGeom prst="rect">
            <a:avLst/>
          </a:prstGeom>
        </p:spPr>
      </p:pic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4636715" y="4538264"/>
            <a:ext cx="484026" cy="229648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>
            <a:off x="3096163" y="2186532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아침식전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3561396" y="2078653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08:00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AM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561396" y="2521341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10:00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AM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3561396" y="3003480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12:00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AM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561396" y="3529873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02:00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PM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3561396" y="4002859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06:00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PM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561396" y="4475712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08:00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PM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3096163" y="2620417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아침식후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3096163" y="3072476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점심식전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3096163" y="3617616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solidFill>
                  <a:schemeClr val="accent3"/>
                </a:solidFill>
              </a:rPr>
              <a:t>점심식후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096163" y="4077285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저녁식전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3096163" y="4571461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저녁식후</a:t>
            </a:r>
          </a:p>
        </p:txBody>
      </p:sp>
      <p:sp>
        <p:nvSpPr>
          <p:cNvPr id="200" name="직사각형 199"/>
          <p:cNvSpPr/>
          <p:nvPr/>
        </p:nvSpPr>
        <p:spPr>
          <a:xfrm>
            <a:off x="3464591" y="1661733"/>
            <a:ext cx="1086998" cy="333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2" name="꺾인 연결선 201"/>
          <p:cNvCxnSpPr>
            <a:stCxn id="200" idx="0"/>
            <a:endCxn id="93" idx="0"/>
          </p:cNvCxnSpPr>
          <p:nvPr/>
        </p:nvCxnSpPr>
        <p:spPr>
          <a:xfrm rot="16200000" flipH="1">
            <a:off x="4814695" y="855127"/>
            <a:ext cx="2052177" cy="3665388"/>
          </a:xfrm>
          <a:prstGeom prst="bentConnector4">
            <a:avLst>
              <a:gd name="adj1" fmla="val -11139"/>
              <a:gd name="adj2" fmla="val 106237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96908" y="5317755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856589" y="4956101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11:00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PM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2021760" y="5018653"/>
            <a:ext cx="484026" cy="229648"/>
          </a:xfrm>
          <a:prstGeom prst="rect">
            <a:avLst/>
          </a:prstGeom>
        </p:spPr>
      </p:pic>
      <p:sp>
        <p:nvSpPr>
          <p:cNvPr id="207" name="TextBox 206"/>
          <p:cNvSpPr txBox="1"/>
          <p:nvPr/>
        </p:nvSpPr>
        <p:spPr>
          <a:xfrm>
            <a:off x="437076" y="5051850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accent3"/>
                </a:solidFill>
              </a:rPr>
              <a:t>취침전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cxnSp>
        <p:nvCxnSpPr>
          <p:cNvPr id="208" name="직선 연결선 207"/>
          <p:cNvCxnSpPr/>
          <p:nvPr/>
        </p:nvCxnSpPr>
        <p:spPr>
          <a:xfrm>
            <a:off x="3112235" y="5317755"/>
            <a:ext cx="2029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3471916" y="4956101"/>
            <a:ext cx="110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11:00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PM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2"/>
          <a:stretch/>
        </p:blipFill>
        <p:spPr>
          <a:xfrm>
            <a:off x="4637087" y="5018653"/>
            <a:ext cx="484026" cy="229648"/>
          </a:xfrm>
          <a:prstGeom prst="rect">
            <a:avLst/>
          </a:prstGeom>
        </p:spPr>
      </p:pic>
      <p:sp>
        <p:nvSpPr>
          <p:cNvPr id="211" name="TextBox 210"/>
          <p:cNvSpPr txBox="1"/>
          <p:nvPr/>
        </p:nvSpPr>
        <p:spPr>
          <a:xfrm>
            <a:off x="3113363" y="5051850"/>
            <a:ext cx="6070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accent3"/>
                </a:solidFill>
              </a:rPr>
              <a:t>취침전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11138" y="5828992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214" name="직사각형 213"/>
          <p:cNvSpPr/>
          <p:nvPr/>
        </p:nvSpPr>
        <p:spPr>
          <a:xfrm>
            <a:off x="2661581" y="1361840"/>
            <a:ext cx="301405" cy="150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215" name="직사각형 214"/>
          <p:cNvSpPr/>
          <p:nvPr/>
        </p:nvSpPr>
        <p:spPr>
          <a:xfrm>
            <a:off x="5612226" y="1809849"/>
            <a:ext cx="1910682" cy="63162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변경사항을 저장할까요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16" name="모서리가 둥근 직사각형 215"/>
          <p:cNvSpPr/>
          <p:nvPr/>
        </p:nvSpPr>
        <p:spPr>
          <a:xfrm>
            <a:off x="5735342" y="2196590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9274" y="1567434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 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2" name="모서리가 둥근 직사각형 221"/>
          <p:cNvSpPr/>
          <p:nvPr/>
        </p:nvSpPr>
        <p:spPr>
          <a:xfrm>
            <a:off x="6272237" y="2196590"/>
            <a:ext cx="568574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저장안함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3" name="모서리가 둥근 직사각형 222"/>
          <p:cNvSpPr/>
          <p:nvPr/>
        </p:nvSpPr>
        <p:spPr>
          <a:xfrm>
            <a:off x="6903868" y="2196590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2661581" y="1775549"/>
            <a:ext cx="301405" cy="150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113" name="직사각형 112"/>
          <p:cNvSpPr/>
          <p:nvPr/>
        </p:nvSpPr>
        <p:spPr>
          <a:xfrm>
            <a:off x="2661581" y="5771946"/>
            <a:ext cx="301405" cy="150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114" name="직사각형 113"/>
          <p:cNvSpPr/>
          <p:nvPr/>
        </p:nvSpPr>
        <p:spPr>
          <a:xfrm>
            <a:off x="2998772" y="1355223"/>
            <a:ext cx="225837" cy="187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꺾인 연결선 115"/>
          <p:cNvCxnSpPr>
            <a:stCxn id="74" idx="0"/>
            <a:endCxn id="215" idx="0"/>
          </p:cNvCxnSpPr>
          <p:nvPr/>
        </p:nvCxnSpPr>
        <p:spPr>
          <a:xfrm rot="16200000" flipH="1">
            <a:off x="4580346" y="-177372"/>
            <a:ext cx="484714" cy="3489728"/>
          </a:xfrm>
          <a:prstGeom prst="bentConnector3">
            <a:avLst>
              <a:gd name="adj1" fmla="val -47162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485110" y="2727897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 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#2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F269F11A-91EE-78CE-D60A-4BE97FD67D99}"/>
              </a:ext>
            </a:extLst>
          </p:cNvPr>
          <p:cNvSpPr/>
          <p:nvPr/>
        </p:nvSpPr>
        <p:spPr>
          <a:xfrm>
            <a:off x="6333331" y="4728091"/>
            <a:ext cx="4978863" cy="1609550"/>
          </a:xfrm>
          <a:prstGeom prst="wedgeRectCallout">
            <a:avLst>
              <a:gd name="adj1" fmla="val -49290"/>
              <a:gd name="adj2" fmla="val -16396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혈당 알람 리스트 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 /api/blood-sugar/alarm/get-alarm-list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혈당 알람 생성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/api/blood-sugar/alarm</a:t>
            </a:r>
          </a:p>
          <a:p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혈당 알람 수정 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/api/blood-sugar/alarm/{alarmId}/toggle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혈당 알람 삭제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/api/blood-sugar/alarm/{alarmId}</a:t>
            </a:r>
          </a:p>
          <a:p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알람 시간 형식 확인 필요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현재 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Date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되어있음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3789AF-4D73-7AD0-3828-FF8991C5A70C}"/>
              </a:ext>
            </a:extLst>
          </p:cNvPr>
          <p:cNvSpPr txBox="1"/>
          <p:nvPr/>
        </p:nvSpPr>
        <p:spPr>
          <a:xfrm>
            <a:off x="6579360" y="672579"/>
            <a:ext cx="2213262" cy="646331"/>
          </a:xfrm>
          <a:prstGeom prst="rect">
            <a:avLst/>
          </a:prstGeom>
          <a:solidFill>
            <a:srgbClr val="6666FF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241206 /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알림 개발이 시간 소요되는 이유로 우선순위 밀림</a:t>
            </a:r>
          </a:p>
        </p:txBody>
      </p:sp>
    </p:spTree>
    <p:extLst>
      <p:ext uri="{BB962C8B-B14F-4D97-AF65-F5344CB8AC3E}">
        <p14:creationId xmlns:p14="http://schemas.microsoft.com/office/powerpoint/2010/main" val="376610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74382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기록하기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혈압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PWM-02-03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8" name="직선 연결선 117"/>
          <p:cNvCxnSpPr/>
          <p:nvPr/>
        </p:nvCxnSpPr>
        <p:spPr>
          <a:xfrm>
            <a:off x="608324" y="3395603"/>
            <a:ext cx="18334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456970" y="3045003"/>
            <a:ext cx="124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120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mmHg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7519" y="3155795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수축기혈압</a:t>
            </a:r>
            <a:endParaRPr lang="ko-KR" altLang="en-US" sz="7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623564" y="3670575"/>
            <a:ext cx="18334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586510" y="3335215"/>
            <a:ext cx="124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80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mmHg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7519" y="3446007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이완기혈압</a:t>
            </a:r>
            <a:endParaRPr lang="ko-KR" altLang="en-US" sz="700" dirty="0"/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79610"/>
              </p:ext>
            </p:extLst>
          </p:nvPr>
        </p:nvGraphicFramePr>
        <p:xfrm>
          <a:off x="9136380" y="453468"/>
          <a:ext cx="3055620" cy="8155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메인의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‘+’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클릭 후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혈압를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누르면 나오는 첫 페이지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홈 메인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날짜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&lt;,&gt;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하루씩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시간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#2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현재 시간이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디폴트값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혈압 아이콘만 색깔 표시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나머지 회색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좌우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스와이프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기록한 항목은 색깔로 표시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기록안한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항목은 회색으로 표시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언제 측정한 혈압인가요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?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아침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저녁 버튼 중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1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중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택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을 하면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‘1-5(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측정한 혈압과 맥박수를 입력해주세요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영역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측정한 혈압과 맥박수를 입력해 주세요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700" b="0" baseline="0" dirty="0" err="1"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수축기혈압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이완기혈압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맥박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숫자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  ii)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주의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정상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위험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노출바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혈압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따라 상태분류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상태분류 기준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참고자료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p.2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참고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혈압 수치 색깔 표시 기준 참고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저장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하루 혈압기록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PWM-02-03-01)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439765" y="2826656"/>
            <a:ext cx="18402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측정한 혈압과 맥박수를 입력해 주세요</a:t>
            </a:r>
            <a:r>
              <a:rPr lang="en-US" altLang="ko-KR" sz="700" b="1" dirty="0"/>
              <a:t>.</a:t>
            </a:r>
            <a:endParaRPr lang="ko-KR" altLang="en-US" sz="700" b="1" dirty="0"/>
          </a:p>
        </p:txBody>
      </p:sp>
      <p:sp>
        <p:nvSpPr>
          <p:cNvPr id="70" name="직사각형 69"/>
          <p:cNvSpPr/>
          <p:nvPr/>
        </p:nvSpPr>
        <p:spPr>
          <a:xfrm>
            <a:off x="351735" y="1273435"/>
            <a:ext cx="2292220" cy="504229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43704" y="1141735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77" name="TextBox 76"/>
          <p:cNvSpPr txBox="1"/>
          <p:nvPr/>
        </p:nvSpPr>
        <p:spPr>
          <a:xfrm>
            <a:off x="1209825" y="1354519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기록하기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60290" y="132513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442212" y="2233316"/>
            <a:ext cx="12839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언제 측정한 혈압인가요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482771" y="1601943"/>
            <a:ext cx="930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2024</a:t>
            </a:r>
            <a:r>
              <a:rPr lang="ko-KR" altLang="en-US" sz="700" dirty="0"/>
              <a:t>년 </a:t>
            </a:r>
            <a:r>
              <a:rPr lang="en-US" altLang="ko-KR" sz="700" dirty="0"/>
              <a:t>04</a:t>
            </a:r>
            <a:r>
              <a:rPr lang="ko-KR" altLang="en-US" sz="700" dirty="0"/>
              <a:t>월 </a:t>
            </a:r>
            <a:r>
              <a:rPr lang="en-US" altLang="ko-KR" sz="700" dirty="0"/>
              <a:t>8</a:t>
            </a:r>
            <a:r>
              <a:rPr lang="ko-KR" altLang="en-US" sz="700" dirty="0"/>
              <a:t>일</a:t>
            </a:r>
          </a:p>
        </p:txBody>
      </p:sp>
      <p:cxnSp>
        <p:nvCxnSpPr>
          <p:cNvPr id="82" name="직선 연결선 81"/>
          <p:cNvCxnSpPr/>
          <p:nvPr/>
        </p:nvCxnSpPr>
        <p:spPr>
          <a:xfrm>
            <a:off x="354208" y="1570491"/>
            <a:ext cx="2300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88430" y="1593602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93" name="TextBox 92"/>
          <p:cNvSpPr txBox="1"/>
          <p:nvPr/>
        </p:nvSpPr>
        <p:spPr>
          <a:xfrm rot="10800000">
            <a:off x="1218403" y="1589792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615434" y="2508393"/>
            <a:ext cx="546227" cy="1901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오전</a:t>
            </a: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1286014" y="2507156"/>
            <a:ext cx="546227" cy="1901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오후</a:t>
            </a: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521674" y="5901122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cxnSp>
        <p:nvCxnSpPr>
          <p:cNvPr id="134" name="직선 연결선 133"/>
          <p:cNvCxnSpPr/>
          <p:nvPr/>
        </p:nvCxnSpPr>
        <p:spPr>
          <a:xfrm>
            <a:off x="346655" y="1843664"/>
            <a:ext cx="2300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1023124" y="1880182"/>
            <a:ext cx="327661" cy="2438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/>
          <a:srcRect l="845" t="15290" r="57732" b="77720"/>
          <a:stretch/>
        </p:blipFill>
        <p:spPr>
          <a:xfrm>
            <a:off x="411799" y="1874484"/>
            <a:ext cx="641400" cy="240524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2"/>
          <a:srcRect l="57608" t="15134" r="23348" b="78113"/>
          <a:stretch/>
        </p:blipFill>
        <p:spPr>
          <a:xfrm>
            <a:off x="1626256" y="1864656"/>
            <a:ext cx="312468" cy="246231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4"/>
          <a:srcRect l="1007" t="15657" r="80672" b="78663"/>
          <a:stretch/>
        </p:blipFill>
        <p:spPr>
          <a:xfrm>
            <a:off x="386633" y="1871246"/>
            <a:ext cx="314399" cy="216586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/>
          <a:srcRect l="75172" t="15604" r="6590" b="78630"/>
          <a:stretch/>
        </p:blipFill>
        <p:spPr>
          <a:xfrm>
            <a:off x="1299771" y="1876445"/>
            <a:ext cx="316196" cy="22219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5"/>
          <a:srcRect l="46229" t="16367" r="41176" b="78697"/>
          <a:stretch/>
        </p:blipFill>
        <p:spPr>
          <a:xfrm>
            <a:off x="1906505" y="1900341"/>
            <a:ext cx="236220" cy="205740"/>
          </a:xfrm>
          <a:prstGeom prst="rect">
            <a:avLst/>
          </a:prstGeom>
        </p:spPr>
      </p:pic>
      <p:cxnSp>
        <p:nvCxnSpPr>
          <p:cNvPr id="142" name="직선 연결선 141"/>
          <p:cNvCxnSpPr/>
          <p:nvPr/>
        </p:nvCxnSpPr>
        <p:spPr>
          <a:xfrm>
            <a:off x="623564" y="4007777"/>
            <a:ext cx="18334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601750" y="3657177"/>
            <a:ext cx="124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60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bpm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12759" y="3767969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맥박</a:t>
            </a: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6"/>
          <a:srcRect l="13603" t="31124" r="13284" b="24138"/>
          <a:stretch/>
        </p:blipFill>
        <p:spPr>
          <a:xfrm>
            <a:off x="3147933" y="1660331"/>
            <a:ext cx="1575980" cy="2140388"/>
          </a:xfrm>
          <a:prstGeom prst="round2SameRect">
            <a:avLst>
              <a:gd name="adj1" fmla="val 7480"/>
              <a:gd name="adj2" fmla="val 0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6" name="TextBox 145"/>
          <p:cNvSpPr txBox="1"/>
          <p:nvPr/>
        </p:nvSpPr>
        <p:spPr>
          <a:xfrm>
            <a:off x="3110508" y="1415295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48206" y="4023781"/>
            <a:ext cx="173180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ko-KR" altLang="en-US" sz="400" dirty="0">
                <a:solidFill>
                  <a:schemeClr val="bg1">
                    <a:lumMod val="75000"/>
                  </a:schemeClr>
                </a:solidFill>
              </a:rPr>
              <a:t>맥박은</a:t>
            </a:r>
            <a:r>
              <a:rPr lang="en-US" altLang="ko-KR" sz="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400" dirty="0">
                <a:solidFill>
                  <a:schemeClr val="bg1">
                    <a:lumMod val="75000"/>
                  </a:schemeClr>
                </a:solidFill>
              </a:rPr>
              <a:t>측정 </a:t>
            </a:r>
            <a:r>
              <a:rPr lang="ko-KR" altLang="en-US" sz="400" dirty="0" err="1">
                <a:solidFill>
                  <a:schemeClr val="bg1">
                    <a:lumMod val="75000"/>
                  </a:schemeClr>
                </a:solidFill>
              </a:rPr>
              <a:t>안하셨으면</a:t>
            </a:r>
            <a:r>
              <a:rPr lang="ko-KR" altLang="en-US" sz="400" dirty="0">
                <a:solidFill>
                  <a:schemeClr val="bg1">
                    <a:lumMod val="75000"/>
                  </a:schemeClr>
                </a:solidFill>
              </a:rPr>
              <a:t> 비워두세요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536" y="1361839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50" name="직사각형 149"/>
          <p:cNvSpPr/>
          <p:nvPr/>
        </p:nvSpPr>
        <p:spPr>
          <a:xfrm>
            <a:off x="3535" y="1913334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51" name="직사각형 150"/>
          <p:cNvSpPr/>
          <p:nvPr/>
        </p:nvSpPr>
        <p:spPr>
          <a:xfrm>
            <a:off x="3535" y="230617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152" name="직사각형 151"/>
          <p:cNvSpPr/>
          <p:nvPr/>
        </p:nvSpPr>
        <p:spPr>
          <a:xfrm>
            <a:off x="1065" y="587914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sp>
        <p:nvSpPr>
          <p:cNvPr id="154" name="직사각형 153"/>
          <p:cNvSpPr/>
          <p:nvPr/>
        </p:nvSpPr>
        <p:spPr>
          <a:xfrm>
            <a:off x="11138" y="287703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155" name="직사각형 154"/>
          <p:cNvSpPr/>
          <p:nvPr/>
        </p:nvSpPr>
        <p:spPr>
          <a:xfrm>
            <a:off x="3535" y="1646580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50" name="TextBox 49"/>
          <p:cNvSpPr txBox="1"/>
          <p:nvPr/>
        </p:nvSpPr>
        <p:spPr>
          <a:xfrm>
            <a:off x="1939821" y="1607092"/>
            <a:ext cx="930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오전 </a:t>
            </a:r>
            <a:r>
              <a:rPr lang="en-US" altLang="ko-KR" sz="700" dirty="0"/>
              <a:t>07:11</a:t>
            </a:r>
            <a:endParaRPr lang="ko-KR" altLang="en-US" sz="700" dirty="0"/>
          </a:p>
        </p:txBody>
      </p:sp>
      <p:sp>
        <p:nvSpPr>
          <p:cNvPr id="54" name="TextBox 53"/>
          <p:cNvSpPr txBox="1"/>
          <p:nvPr/>
        </p:nvSpPr>
        <p:spPr>
          <a:xfrm>
            <a:off x="3138444" y="4317607"/>
            <a:ext cx="2025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>
                <a:solidFill>
                  <a:srgbClr val="7030A0"/>
                </a:solidFill>
              </a:rPr>
              <a:t>수축기혈압</a:t>
            </a:r>
            <a:r>
              <a:rPr lang="ko-KR" altLang="en-US" sz="900" b="1" dirty="0">
                <a:solidFill>
                  <a:srgbClr val="7030A0"/>
                </a:solidFill>
              </a:rPr>
              <a:t> 수치 색깔 표시 기준</a:t>
            </a:r>
            <a:endParaRPr lang="en-US" altLang="ko-KR" sz="900" b="1" dirty="0">
              <a:solidFill>
                <a:srgbClr val="7030A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정상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초록</a:t>
            </a:r>
            <a:r>
              <a:rPr lang="en-US" altLang="ko-KR" sz="700" dirty="0">
                <a:solidFill>
                  <a:srgbClr val="7030A0"/>
                </a:solidFill>
              </a:rPr>
              <a:t>)</a:t>
            </a:r>
            <a:r>
              <a:rPr lang="ko-KR" altLang="en-US" sz="700" dirty="0">
                <a:solidFill>
                  <a:srgbClr val="7030A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: 130mmHg </a:t>
            </a:r>
            <a:r>
              <a:rPr lang="ko-KR" altLang="en-US" sz="700" dirty="0">
                <a:solidFill>
                  <a:srgbClr val="7030A0"/>
                </a:solidFill>
              </a:rPr>
              <a:t>미만</a:t>
            </a:r>
            <a:r>
              <a:rPr lang="en-US" altLang="ko-KR" sz="700" dirty="0">
                <a:solidFill>
                  <a:srgbClr val="7030A0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주의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주황</a:t>
            </a:r>
            <a:r>
              <a:rPr lang="en-US" altLang="ko-KR" sz="700" dirty="0">
                <a:solidFill>
                  <a:srgbClr val="7030A0"/>
                </a:solidFill>
              </a:rPr>
              <a:t>)</a:t>
            </a:r>
            <a:r>
              <a:rPr lang="ko-KR" altLang="en-US" sz="700" dirty="0">
                <a:solidFill>
                  <a:srgbClr val="7030A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: 130-139mmHg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위험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빨강</a:t>
            </a:r>
            <a:r>
              <a:rPr lang="en-US" altLang="ko-KR" sz="700" dirty="0">
                <a:solidFill>
                  <a:srgbClr val="7030A0"/>
                </a:solidFill>
              </a:rPr>
              <a:t>)</a:t>
            </a:r>
            <a:r>
              <a:rPr lang="ko-KR" altLang="en-US" sz="700" dirty="0">
                <a:solidFill>
                  <a:srgbClr val="7030A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: 140mmHg </a:t>
            </a:r>
            <a:r>
              <a:rPr lang="ko-KR" altLang="en-US" sz="700" dirty="0">
                <a:solidFill>
                  <a:srgbClr val="7030A0"/>
                </a:solidFill>
              </a:rPr>
              <a:t>이상 </a:t>
            </a:r>
            <a:endParaRPr lang="en-US" altLang="ko-KR" sz="700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47709" y="4993942"/>
            <a:ext cx="21197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>
                <a:solidFill>
                  <a:srgbClr val="7030A0"/>
                </a:solidFill>
              </a:rPr>
              <a:t>이완기혈압</a:t>
            </a:r>
            <a:r>
              <a:rPr lang="ko-KR" altLang="en-US" sz="900" b="1" dirty="0">
                <a:solidFill>
                  <a:srgbClr val="7030A0"/>
                </a:solidFill>
              </a:rPr>
              <a:t> 수치 색깔 표시 기준</a:t>
            </a:r>
            <a:endParaRPr lang="en-US" altLang="ko-KR" sz="900" b="1" dirty="0">
              <a:solidFill>
                <a:srgbClr val="7030A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정상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초록</a:t>
            </a:r>
            <a:r>
              <a:rPr lang="en-US" altLang="ko-KR" sz="700" dirty="0">
                <a:solidFill>
                  <a:srgbClr val="7030A0"/>
                </a:solidFill>
              </a:rPr>
              <a:t>)</a:t>
            </a:r>
            <a:r>
              <a:rPr lang="ko-KR" altLang="en-US" sz="700" dirty="0">
                <a:solidFill>
                  <a:srgbClr val="7030A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: 80mmHg </a:t>
            </a:r>
            <a:r>
              <a:rPr lang="ko-KR" altLang="en-US" sz="700" dirty="0">
                <a:solidFill>
                  <a:srgbClr val="7030A0"/>
                </a:solidFill>
              </a:rPr>
              <a:t>미만</a:t>
            </a:r>
            <a:r>
              <a:rPr lang="en-US" altLang="ko-KR" sz="700" dirty="0">
                <a:solidFill>
                  <a:srgbClr val="7030A0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주의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주황</a:t>
            </a:r>
            <a:r>
              <a:rPr lang="en-US" altLang="ko-KR" sz="700" dirty="0">
                <a:solidFill>
                  <a:srgbClr val="7030A0"/>
                </a:solidFill>
              </a:rPr>
              <a:t>): 80~89mmHg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7030A0"/>
                </a:solidFill>
              </a:rPr>
              <a:t>위험</a:t>
            </a:r>
            <a:r>
              <a:rPr lang="en-US" altLang="ko-KR" sz="700" dirty="0">
                <a:solidFill>
                  <a:srgbClr val="7030A0"/>
                </a:solidFill>
              </a:rPr>
              <a:t>(</a:t>
            </a:r>
            <a:r>
              <a:rPr lang="ko-KR" altLang="en-US" sz="700" dirty="0">
                <a:solidFill>
                  <a:srgbClr val="7030A0"/>
                </a:solidFill>
              </a:rPr>
              <a:t>빨강</a:t>
            </a:r>
            <a:r>
              <a:rPr lang="en-US" altLang="ko-KR" sz="700" dirty="0">
                <a:solidFill>
                  <a:srgbClr val="7030A0"/>
                </a:solidFill>
              </a:rPr>
              <a:t>)</a:t>
            </a:r>
            <a:r>
              <a:rPr lang="ko-KR" altLang="en-US" sz="700" dirty="0">
                <a:solidFill>
                  <a:srgbClr val="7030A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: 90mmHg </a:t>
            </a:r>
            <a:r>
              <a:rPr lang="ko-KR" altLang="en-US" sz="700" dirty="0">
                <a:solidFill>
                  <a:srgbClr val="7030A0"/>
                </a:solidFill>
              </a:rPr>
              <a:t>이상 </a:t>
            </a:r>
            <a:endParaRPr lang="en-US" altLang="ko-KR" sz="700" dirty="0">
              <a:solidFill>
                <a:srgbClr val="7030A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3199" y="4388525"/>
            <a:ext cx="556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solidFill>
                  <a:schemeClr val="accent4"/>
                </a:solidFill>
              </a:rPr>
              <a:t>수축기</a:t>
            </a:r>
            <a:endParaRPr lang="en-US" altLang="ko-KR" sz="500" dirty="0">
              <a:solidFill>
                <a:schemeClr val="accent4"/>
              </a:solidFill>
            </a:endParaRPr>
          </a:p>
          <a:p>
            <a:r>
              <a:rPr lang="en-US" altLang="ko-KR" sz="700" b="1" dirty="0"/>
              <a:t>135</a:t>
            </a:r>
            <a:r>
              <a:rPr lang="en-US" altLang="ko-KR" sz="700" b="1" dirty="0">
                <a:solidFill>
                  <a:schemeClr val="accent4"/>
                </a:solidFill>
              </a:rPr>
              <a:t> </a:t>
            </a:r>
            <a:r>
              <a:rPr lang="en-US" altLang="ko-KR" sz="500" dirty="0">
                <a:solidFill>
                  <a:schemeClr val="accent4"/>
                </a:solidFill>
              </a:rPr>
              <a:t>mg/</a:t>
            </a:r>
            <a:r>
              <a:rPr lang="en-US" altLang="ko-KR" sz="500" dirty="0" err="1">
                <a:solidFill>
                  <a:schemeClr val="accent4"/>
                </a:solidFill>
              </a:rPr>
              <a:t>dL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13199" y="4722674"/>
            <a:ext cx="556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이완기</a:t>
            </a:r>
            <a:endParaRPr lang="en-US" altLang="ko-KR" sz="500" dirty="0">
              <a:solidFill>
                <a:schemeClr val="accent4"/>
              </a:solidFill>
            </a:endParaRPr>
          </a:p>
          <a:p>
            <a:r>
              <a:rPr lang="en-US" altLang="ko-KR" sz="700" b="1" dirty="0"/>
              <a:t>100</a:t>
            </a:r>
            <a:r>
              <a:rPr lang="en-US" altLang="ko-KR" sz="700" b="1" dirty="0">
                <a:solidFill>
                  <a:schemeClr val="accent4"/>
                </a:solidFill>
              </a:rPr>
              <a:t> </a:t>
            </a:r>
            <a:r>
              <a:rPr lang="en-US" altLang="ko-KR" sz="500" dirty="0">
                <a:solidFill>
                  <a:schemeClr val="accent4"/>
                </a:solidFill>
              </a:rPr>
              <a:t>mg/</a:t>
            </a:r>
            <a:r>
              <a:rPr lang="en-US" altLang="ko-KR" sz="500" dirty="0" err="1">
                <a:solidFill>
                  <a:schemeClr val="accent4"/>
                </a:solidFill>
              </a:rPr>
              <a:t>dL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890447" y="4548887"/>
            <a:ext cx="69426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320005" y="4548885"/>
            <a:ext cx="602502" cy="46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33626" y="4548887"/>
            <a:ext cx="49833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759155" y="4366908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140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15347" y="4608344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정상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163578" y="4596886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위험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64831" y="4374918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130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439236" y="4608450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주의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93445" y="4819367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90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07851" y="4823762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80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903147" y="5000851"/>
            <a:ext cx="69426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1320005" y="5000849"/>
            <a:ext cx="602502" cy="46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833626" y="5000851"/>
            <a:ext cx="49833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915347" y="5060308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정상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163578" y="5048850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위험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451936" y="5060414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주의</a:t>
            </a:r>
          </a:p>
        </p:txBody>
      </p:sp>
      <p:sp>
        <p:nvSpPr>
          <p:cNvPr id="88" name="양쪽 모서리가 둥근 사각형 87"/>
          <p:cNvSpPr/>
          <p:nvPr/>
        </p:nvSpPr>
        <p:spPr>
          <a:xfrm>
            <a:off x="5261073" y="1651519"/>
            <a:ext cx="2068826" cy="1533641"/>
          </a:xfrm>
          <a:prstGeom prst="round2SameRect">
            <a:avLst>
              <a:gd name="adj1" fmla="val 7876"/>
              <a:gd name="adj2" fmla="val 0"/>
            </a:avLst>
          </a:prstGeom>
          <a:solidFill>
            <a:schemeClr val="bg1"/>
          </a:solidFill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261845" y="1399133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#2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1995697" y="1626043"/>
            <a:ext cx="634156" cy="188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꺾인 연결선 91"/>
          <p:cNvCxnSpPr>
            <a:stCxn id="90" idx="0"/>
            <a:endCxn id="89" idx="0"/>
          </p:cNvCxnSpPr>
          <p:nvPr/>
        </p:nvCxnSpPr>
        <p:spPr>
          <a:xfrm rot="5400000" flipH="1" flipV="1">
            <a:off x="3995415" y="-283507"/>
            <a:ext cx="226910" cy="3592191"/>
          </a:xfrm>
          <a:prstGeom prst="bentConnector3">
            <a:avLst>
              <a:gd name="adj1" fmla="val 25111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283191" y="1730782"/>
            <a:ext cx="1555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시간 선택</a:t>
            </a:r>
          </a:p>
        </p:txBody>
      </p:sp>
      <p:cxnSp>
        <p:nvCxnSpPr>
          <p:cNvPr id="95" name="직선 연결선 94"/>
          <p:cNvCxnSpPr/>
          <p:nvPr/>
        </p:nvCxnSpPr>
        <p:spPr>
          <a:xfrm>
            <a:off x="5653395" y="2245009"/>
            <a:ext cx="42989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186795" y="2245009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558767" y="2245009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5653395" y="2473461"/>
            <a:ext cx="42989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6186795" y="2473461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558767" y="2473461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633299" y="2283185"/>
            <a:ext cx="449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오전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86795" y="2276911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07</a:t>
            </a:r>
            <a:endParaRPr lang="ko-KR" altLang="en-US" sz="7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548087" y="2276911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11</a:t>
            </a:r>
            <a:endParaRPr lang="ko-KR" altLang="en-US" sz="7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548087" y="2026805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10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185082" y="2026805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06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186795" y="2529297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08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548087" y="2529297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12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633299" y="2542810"/>
            <a:ext cx="449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오후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505529" y="2826146"/>
            <a:ext cx="664472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취소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408769" y="2826146"/>
            <a:ext cx="664472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선택</a:t>
            </a: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71" y="1918721"/>
            <a:ext cx="132046" cy="132046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38" y="1869577"/>
            <a:ext cx="199732" cy="200055"/>
          </a:xfrm>
          <a:prstGeom prst="rect">
            <a:avLst/>
          </a:prstGeom>
        </p:spPr>
      </p:pic>
      <p:cxnSp>
        <p:nvCxnSpPr>
          <p:cNvPr id="114" name="직선 연결선 113"/>
          <p:cNvCxnSpPr/>
          <p:nvPr/>
        </p:nvCxnSpPr>
        <p:spPr>
          <a:xfrm>
            <a:off x="1635286" y="4474381"/>
            <a:ext cx="0" cy="1143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280008" y="4932565"/>
            <a:ext cx="0" cy="1143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59640" y="1602332"/>
            <a:ext cx="683918" cy="188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꺾인 연결선 121"/>
          <p:cNvCxnSpPr>
            <a:stCxn id="121" idx="0"/>
            <a:endCxn id="146" idx="0"/>
          </p:cNvCxnSpPr>
          <p:nvPr/>
        </p:nvCxnSpPr>
        <p:spPr>
          <a:xfrm rot="5400000" flipH="1" flipV="1">
            <a:off x="2234096" y="82799"/>
            <a:ext cx="187037" cy="2852030"/>
          </a:xfrm>
          <a:prstGeom prst="bentConnector3">
            <a:avLst>
              <a:gd name="adj1" fmla="val 2222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2958F792-9AF0-1DD9-CCE7-60AE485BE1E4}"/>
              </a:ext>
            </a:extLst>
          </p:cNvPr>
          <p:cNvSpPr/>
          <p:nvPr/>
        </p:nvSpPr>
        <p:spPr>
          <a:xfrm>
            <a:off x="5324122" y="5551433"/>
            <a:ext cx="4011554" cy="817730"/>
          </a:xfrm>
          <a:prstGeom prst="wedgeRectCallout">
            <a:avLst>
              <a:gd name="adj1" fmla="val -49041"/>
              <a:gd name="adj2" fmla="val -20582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혈압 등록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/api/blood-pressure/record</a:t>
            </a:r>
          </a:p>
          <a:p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61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872956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혈압기록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PWM-02-03-01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010687"/>
              </p:ext>
            </p:extLst>
          </p:nvPr>
        </p:nvGraphicFramePr>
        <p:xfrm>
          <a:off x="9136380" y="453468"/>
          <a:ext cx="3055620" cy="7315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기록하기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혈압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PWM-02-03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에서 저장을 누르면 나타나는 페이지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홈 메인 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기록한 날짜 표시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정보 아이콘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하루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수축기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이완기 혈압 평균 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1-2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에서 선택한 항목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목록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그래프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목록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위험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빨강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주의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주황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정상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초록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53" name="직사각형 152"/>
          <p:cNvSpPr/>
          <p:nvPr/>
        </p:nvSpPr>
        <p:spPr>
          <a:xfrm>
            <a:off x="369361" y="1273435"/>
            <a:ext cx="2292220" cy="504229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361330" y="1141735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55" name="TextBox 154"/>
          <p:cNvSpPr txBox="1"/>
          <p:nvPr/>
        </p:nvSpPr>
        <p:spPr>
          <a:xfrm>
            <a:off x="1122829" y="1338864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하루 혈압기록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77916" y="132513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cxnSp>
        <p:nvCxnSpPr>
          <p:cNvPr id="159" name="직선 연결선 158"/>
          <p:cNvCxnSpPr/>
          <p:nvPr/>
        </p:nvCxnSpPr>
        <p:spPr>
          <a:xfrm>
            <a:off x="371834" y="1570491"/>
            <a:ext cx="2300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모서리가 둥근 직사각형 186"/>
          <p:cNvSpPr/>
          <p:nvPr/>
        </p:nvSpPr>
        <p:spPr>
          <a:xfrm>
            <a:off x="550033" y="5993166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06" name="직사각형 205"/>
          <p:cNvSpPr/>
          <p:nvPr/>
        </p:nvSpPr>
        <p:spPr>
          <a:xfrm>
            <a:off x="3536" y="1361839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218" name="직사각형 217"/>
          <p:cNvSpPr/>
          <p:nvPr/>
        </p:nvSpPr>
        <p:spPr>
          <a:xfrm>
            <a:off x="3015" y="2186822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219" name="직사각형 218"/>
          <p:cNvSpPr/>
          <p:nvPr/>
        </p:nvSpPr>
        <p:spPr>
          <a:xfrm>
            <a:off x="1027" y="297506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225" name="직사각형 224"/>
          <p:cNvSpPr/>
          <p:nvPr/>
        </p:nvSpPr>
        <p:spPr>
          <a:xfrm>
            <a:off x="11155" y="1676310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54" name="TextBox 53"/>
          <p:cNvSpPr txBox="1"/>
          <p:nvPr/>
        </p:nvSpPr>
        <p:spPr>
          <a:xfrm>
            <a:off x="397902" y="1668204"/>
            <a:ext cx="7901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2024.04.08</a:t>
            </a:r>
            <a:endParaRPr lang="ko-KR" altLang="en-US" sz="700" b="1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1661657" y="1664092"/>
            <a:ext cx="761502" cy="19963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84" name="TextBox 83"/>
          <p:cNvSpPr txBox="1"/>
          <p:nvPr/>
        </p:nvSpPr>
        <p:spPr>
          <a:xfrm rot="5400000">
            <a:off x="2188949" y="1664768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" name="양쪽 모서리가 둥근 사각형 91"/>
          <p:cNvSpPr/>
          <p:nvPr/>
        </p:nvSpPr>
        <p:spPr>
          <a:xfrm>
            <a:off x="5397941" y="3307906"/>
            <a:ext cx="2068826" cy="1851177"/>
          </a:xfrm>
          <a:prstGeom prst="round2SameRect">
            <a:avLst>
              <a:gd name="adj1" fmla="val 4171"/>
              <a:gd name="adj2" fmla="val 0"/>
            </a:avLst>
          </a:prstGeom>
          <a:noFill/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/>
          <p:cNvCxnSpPr/>
          <p:nvPr/>
        </p:nvCxnSpPr>
        <p:spPr>
          <a:xfrm>
            <a:off x="3091342" y="216646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3342739" y="216646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3594136" y="216646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850296" y="216646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4096930" y="216646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348327" y="216646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599724" y="216646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975114" y="307129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20064" y="307129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03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28080" y="307129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09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970915" y="307129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12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30888" y="307129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15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474738" y="307129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18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706508" y="2744439"/>
            <a:ext cx="66676" cy="66676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3705549" y="2527207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/>
          <p:cNvCxnSpPr/>
          <p:nvPr/>
        </p:nvCxnSpPr>
        <p:spPr>
          <a:xfrm>
            <a:off x="4851119" y="2166465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730760" y="307129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21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50210" y="2083887"/>
            <a:ext cx="556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solidFill>
                  <a:schemeClr val="accent4"/>
                </a:solidFill>
              </a:rPr>
              <a:t>수축기</a:t>
            </a:r>
            <a:endParaRPr lang="en-US" altLang="ko-KR" sz="500" dirty="0">
              <a:solidFill>
                <a:schemeClr val="accent4"/>
              </a:solidFill>
            </a:endParaRPr>
          </a:p>
          <a:p>
            <a:r>
              <a:rPr lang="en-US" altLang="ko-KR" sz="700" b="1" dirty="0"/>
              <a:t>130</a:t>
            </a:r>
            <a:r>
              <a:rPr lang="en-US" altLang="ko-KR" sz="700" b="1" dirty="0">
                <a:solidFill>
                  <a:schemeClr val="accent4"/>
                </a:solidFill>
              </a:rPr>
              <a:t> </a:t>
            </a:r>
            <a:r>
              <a:rPr lang="en-US" altLang="ko-KR" sz="500" dirty="0">
                <a:solidFill>
                  <a:schemeClr val="accent4"/>
                </a:solidFill>
              </a:rPr>
              <a:t>mg/</a:t>
            </a:r>
            <a:r>
              <a:rPr lang="en-US" altLang="ko-KR" sz="500" dirty="0" err="1">
                <a:solidFill>
                  <a:schemeClr val="accent4"/>
                </a:solidFill>
              </a:rPr>
              <a:t>dL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50210" y="2418036"/>
            <a:ext cx="556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이완기</a:t>
            </a:r>
            <a:endParaRPr lang="en-US" altLang="ko-KR" sz="500" dirty="0">
              <a:solidFill>
                <a:schemeClr val="accent4"/>
              </a:solidFill>
            </a:endParaRPr>
          </a:p>
          <a:p>
            <a:r>
              <a:rPr lang="en-US" altLang="ko-KR" sz="700" b="1" dirty="0"/>
              <a:t>95</a:t>
            </a:r>
            <a:r>
              <a:rPr lang="en-US" altLang="ko-KR" sz="700" b="1" dirty="0">
                <a:solidFill>
                  <a:schemeClr val="accent4"/>
                </a:solidFill>
              </a:rPr>
              <a:t> </a:t>
            </a:r>
            <a:r>
              <a:rPr lang="en-US" altLang="ko-KR" sz="500" dirty="0">
                <a:solidFill>
                  <a:schemeClr val="accent4"/>
                </a:solidFill>
              </a:rPr>
              <a:t>mg/</a:t>
            </a:r>
            <a:r>
              <a:rPr lang="en-US" altLang="ko-KR" sz="500" dirty="0" err="1">
                <a:solidFill>
                  <a:schemeClr val="accent4"/>
                </a:solidFill>
              </a:rPr>
              <a:t>dL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1927458" y="2244249"/>
            <a:ext cx="69426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1357016" y="2244247"/>
            <a:ext cx="602502" cy="46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870637" y="2244249"/>
            <a:ext cx="49833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/>
          <p:cNvSpPr txBox="1"/>
          <p:nvPr/>
        </p:nvSpPr>
        <p:spPr>
          <a:xfrm>
            <a:off x="1796166" y="2062270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140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952358" y="2303706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정상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200589" y="2292248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위험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461415" y="307129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06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 rot="5400000">
            <a:off x="159615" y="5567044"/>
            <a:ext cx="707397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490455" y="5236202"/>
            <a:ext cx="2015148" cy="70739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572108" y="5270666"/>
            <a:ext cx="310435" cy="8115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>
                <a:solidFill>
                  <a:schemeClr val="tx1"/>
                </a:solidFill>
              </a:rPr>
              <a:t>정상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526263" y="5513410"/>
            <a:ext cx="4885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오전 </a:t>
            </a:r>
            <a:r>
              <a:rPr lang="en-US" altLang="ko-KR" sz="500" dirty="0">
                <a:solidFill>
                  <a:schemeClr val="accent4"/>
                </a:solidFill>
              </a:rPr>
              <a:t>08:30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 rot="5400000">
            <a:off x="163602" y="4791935"/>
            <a:ext cx="696820" cy="45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489016" y="4466520"/>
            <a:ext cx="2015148" cy="69681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570669" y="4510015"/>
            <a:ext cx="310435" cy="8115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>
                <a:solidFill>
                  <a:schemeClr val="tx1"/>
                </a:solidFill>
              </a:rPr>
              <a:t>주의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24824" y="4766397"/>
            <a:ext cx="4885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solidFill>
                  <a:schemeClr val="accent4"/>
                </a:solidFill>
              </a:rPr>
              <a:t>오전 </a:t>
            </a:r>
            <a:r>
              <a:rPr lang="en-US" altLang="ko-KR" sz="500">
                <a:solidFill>
                  <a:schemeClr val="accent4"/>
                </a:solidFill>
              </a:rPr>
              <a:t>10:30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471214" y="4600553"/>
            <a:ext cx="1084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120/85mmHg</a:t>
            </a:r>
            <a:endParaRPr lang="ko-KR" altLang="en-US" sz="900" b="1" dirty="0"/>
          </a:p>
        </p:txBody>
      </p:sp>
      <p:sp>
        <p:nvSpPr>
          <p:cNvPr id="243" name="TextBox 242"/>
          <p:cNvSpPr txBox="1"/>
          <p:nvPr/>
        </p:nvSpPr>
        <p:spPr>
          <a:xfrm>
            <a:off x="472653" y="5332144"/>
            <a:ext cx="1084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120/70mmHg</a:t>
            </a:r>
            <a:endParaRPr lang="ko-KR" altLang="en-US" sz="900" b="1" dirty="0"/>
          </a:p>
        </p:txBody>
      </p:sp>
      <p:sp>
        <p:nvSpPr>
          <p:cNvPr id="50" name="직사각형 49"/>
          <p:cNvSpPr/>
          <p:nvPr/>
        </p:nvSpPr>
        <p:spPr>
          <a:xfrm rot="5400000">
            <a:off x="156652" y="3309943"/>
            <a:ext cx="70083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84212" y="2982384"/>
            <a:ext cx="2015148" cy="70083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65865" y="3016846"/>
            <a:ext cx="310435" cy="8115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>
                <a:solidFill>
                  <a:schemeClr val="tx1"/>
                </a:solidFill>
              </a:rPr>
              <a:t>위험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77755" y="3097694"/>
            <a:ext cx="1018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120/90mmHg</a:t>
            </a:r>
            <a:endParaRPr lang="ko-KR" altLang="en-US" sz="900" b="1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990074" y="3311911"/>
            <a:ext cx="321931" cy="8668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>
                <a:solidFill>
                  <a:schemeClr val="tx1"/>
                </a:solidFill>
              </a:rPr>
              <a:t>오후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20020" y="3277733"/>
            <a:ext cx="4885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오후 </a:t>
            </a:r>
            <a:r>
              <a:rPr lang="en-US" altLang="ko-KR" sz="500" dirty="0">
                <a:solidFill>
                  <a:schemeClr val="accent4"/>
                </a:solidFill>
              </a:rPr>
              <a:t>20:10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3068482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/>
          <p:cNvSpPr/>
          <p:nvPr/>
        </p:nvSpPr>
        <p:spPr>
          <a:xfrm>
            <a:off x="3154045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/>
          <p:cNvSpPr/>
          <p:nvPr/>
        </p:nvSpPr>
        <p:spPr>
          <a:xfrm>
            <a:off x="3237856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/>
          <p:cNvSpPr/>
          <p:nvPr/>
        </p:nvSpPr>
        <p:spPr>
          <a:xfrm>
            <a:off x="3311226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/>
          <p:cNvSpPr/>
          <p:nvPr/>
        </p:nvSpPr>
        <p:spPr>
          <a:xfrm>
            <a:off x="3400155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/>
          <p:cNvSpPr/>
          <p:nvPr/>
        </p:nvSpPr>
        <p:spPr>
          <a:xfrm>
            <a:off x="3485718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/>
          <p:cNvSpPr/>
          <p:nvPr/>
        </p:nvSpPr>
        <p:spPr>
          <a:xfrm>
            <a:off x="3569529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/>
          <p:cNvSpPr/>
          <p:nvPr/>
        </p:nvSpPr>
        <p:spPr>
          <a:xfrm>
            <a:off x="3652045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/>
          <p:cNvSpPr/>
          <p:nvPr/>
        </p:nvSpPr>
        <p:spPr>
          <a:xfrm>
            <a:off x="3737608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/>
          <p:cNvSpPr/>
          <p:nvPr/>
        </p:nvSpPr>
        <p:spPr>
          <a:xfrm>
            <a:off x="3821419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/>
          <p:cNvSpPr/>
          <p:nvPr/>
        </p:nvSpPr>
        <p:spPr>
          <a:xfrm>
            <a:off x="3901450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/>
          <p:cNvSpPr/>
          <p:nvPr/>
        </p:nvSpPr>
        <p:spPr>
          <a:xfrm>
            <a:off x="3987013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/>
          <p:cNvSpPr/>
          <p:nvPr/>
        </p:nvSpPr>
        <p:spPr>
          <a:xfrm>
            <a:off x="4070824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/>
          <p:cNvSpPr/>
          <p:nvPr/>
        </p:nvSpPr>
        <p:spPr>
          <a:xfrm>
            <a:off x="4156436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/>
          <p:cNvSpPr/>
          <p:nvPr/>
        </p:nvSpPr>
        <p:spPr>
          <a:xfrm>
            <a:off x="4241999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/>
          <p:cNvSpPr/>
          <p:nvPr/>
        </p:nvSpPr>
        <p:spPr>
          <a:xfrm>
            <a:off x="4325810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/>
          <p:cNvSpPr/>
          <p:nvPr/>
        </p:nvSpPr>
        <p:spPr>
          <a:xfrm>
            <a:off x="4408132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/>
          <p:cNvSpPr/>
          <p:nvPr/>
        </p:nvSpPr>
        <p:spPr>
          <a:xfrm>
            <a:off x="4493695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/>
          <p:cNvSpPr/>
          <p:nvPr/>
        </p:nvSpPr>
        <p:spPr>
          <a:xfrm>
            <a:off x="4577506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/>
          <p:cNvSpPr/>
          <p:nvPr/>
        </p:nvSpPr>
        <p:spPr>
          <a:xfrm>
            <a:off x="4656602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/>
          <p:cNvSpPr/>
          <p:nvPr/>
        </p:nvSpPr>
        <p:spPr>
          <a:xfrm>
            <a:off x="4742165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/>
          <p:cNvSpPr/>
          <p:nvPr/>
        </p:nvSpPr>
        <p:spPr>
          <a:xfrm>
            <a:off x="4825976" y="3007926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2827886" y="2949944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27886" y="27564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50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827887" y="2568204"/>
            <a:ext cx="3094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2827886" y="2352084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150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27886" y="2153577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4" name="타원 213"/>
          <p:cNvSpPr/>
          <p:nvPr/>
        </p:nvSpPr>
        <p:spPr>
          <a:xfrm>
            <a:off x="3892782" y="2503176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/>
          <p:cNvSpPr/>
          <p:nvPr/>
        </p:nvSpPr>
        <p:spPr>
          <a:xfrm>
            <a:off x="4494089" y="2399190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/>
          <p:cNvSpPr/>
          <p:nvPr/>
        </p:nvSpPr>
        <p:spPr>
          <a:xfrm>
            <a:off x="4729038" y="2636537"/>
            <a:ext cx="66676" cy="66676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" name="직선 연결선 253"/>
          <p:cNvCxnSpPr/>
          <p:nvPr/>
        </p:nvCxnSpPr>
        <p:spPr>
          <a:xfrm>
            <a:off x="3091612" y="2536186"/>
            <a:ext cx="1781275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090420" y="2709345"/>
            <a:ext cx="1781275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타원 256"/>
          <p:cNvSpPr/>
          <p:nvPr/>
        </p:nvSpPr>
        <p:spPr>
          <a:xfrm>
            <a:off x="3988625" y="1659465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/>
          <p:cNvSpPr/>
          <p:nvPr/>
        </p:nvSpPr>
        <p:spPr>
          <a:xfrm>
            <a:off x="3988625" y="1755765"/>
            <a:ext cx="66676" cy="66676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TextBox 258"/>
          <p:cNvSpPr txBox="1"/>
          <p:nvPr/>
        </p:nvSpPr>
        <p:spPr>
          <a:xfrm>
            <a:off x="4028899" y="1598300"/>
            <a:ext cx="44921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solidFill>
                  <a:schemeClr val="accent4"/>
                </a:solidFill>
              </a:rPr>
              <a:t>수축기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4028900" y="1712694"/>
            <a:ext cx="4224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solidFill>
                  <a:schemeClr val="accent4"/>
                </a:solidFill>
              </a:rPr>
              <a:t>이완기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261" name="직선 연결선 260"/>
          <p:cNvCxnSpPr/>
          <p:nvPr/>
        </p:nvCxnSpPr>
        <p:spPr>
          <a:xfrm>
            <a:off x="4337647" y="1797240"/>
            <a:ext cx="133374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/>
          <p:cNvSpPr txBox="1"/>
          <p:nvPr/>
        </p:nvSpPr>
        <p:spPr>
          <a:xfrm>
            <a:off x="4427505" y="1712602"/>
            <a:ext cx="89175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이완기 혈압 정상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4427505" y="1598299"/>
            <a:ext cx="82462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solidFill>
                  <a:schemeClr val="accent4"/>
                </a:solidFill>
              </a:rPr>
              <a:t>수축기</a:t>
            </a:r>
            <a:r>
              <a:rPr lang="ko-KR" altLang="en-US" sz="500" dirty="0">
                <a:solidFill>
                  <a:schemeClr val="accent4"/>
                </a:solidFill>
              </a:rPr>
              <a:t> 혈압 정상</a:t>
            </a:r>
          </a:p>
        </p:txBody>
      </p:sp>
      <p:cxnSp>
        <p:nvCxnSpPr>
          <p:cNvPr id="265" name="직선 연결선 264"/>
          <p:cNvCxnSpPr/>
          <p:nvPr/>
        </p:nvCxnSpPr>
        <p:spPr>
          <a:xfrm>
            <a:off x="4337647" y="1675002"/>
            <a:ext cx="133374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269987"/>
              </p:ext>
            </p:extLst>
          </p:nvPr>
        </p:nvGraphicFramePr>
        <p:xfrm>
          <a:off x="2930490" y="3529429"/>
          <a:ext cx="2155860" cy="13506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0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2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일시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시기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혈압</a:t>
                      </a:r>
                      <a:r>
                        <a:rPr lang="en-US" altLang="ko-KR" sz="500" dirty="0"/>
                        <a:t>(mmHg)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맥박수</a:t>
                      </a:r>
                      <a:endParaRPr lang="en-US" altLang="ko-KR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/>
                        <a:t> </a:t>
                      </a:r>
                      <a:r>
                        <a:rPr lang="ko-KR" altLang="en-US" sz="500" baseline="0" dirty="0" err="1"/>
                        <a:t>수축기</a:t>
                      </a:r>
                      <a:br>
                        <a:rPr lang="en-US" altLang="ko-KR" sz="500" baseline="0" dirty="0"/>
                      </a:br>
                      <a:r>
                        <a:rPr lang="en-US" altLang="ko-KR" sz="500" baseline="0" dirty="0"/>
                        <a:t>(</a:t>
                      </a:r>
                      <a:r>
                        <a:rPr lang="ko-KR" altLang="en-US" sz="500" baseline="0" dirty="0"/>
                        <a:t>최고</a:t>
                      </a:r>
                      <a:r>
                        <a:rPr lang="en-US" altLang="ko-KR" sz="500" baseline="0" dirty="0"/>
                        <a:t>)</a:t>
                      </a:r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이완기</a:t>
                      </a:r>
                      <a:br>
                        <a:rPr lang="en-US" altLang="ko-KR" sz="500" dirty="0"/>
                      </a:br>
                      <a:r>
                        <a:rPr lang="en-US" altLang="ko-KR" sz="500" dirty="0"/>
                        <a:t>(</a:t>
                      </a:r>
                      <a:r>
                        <a:rPr lang="ko-KR" altLang="en-US" sz="500" dirty="0"/>
                        <a:t>최저</a:t>
                      </a:r>
                      <a:r>
                        <a:rPr lang="en-US" altLang="ko-KR" sz="500" dirty="0"/>
                        <a:t>)</a:t>
                      </a:r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7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04/08 08:30</a:t>
                      </a:r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오전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120</a:t>
                      </a:r>
                      <a:r>
                        <a:rPr lang="en-US" altLang="ko-KR" sz="500" baseline="0" dirty="0"/>
                        <a:t> 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70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56</a:t>
                      </a:r>
                      <a:endParaRPr lang="ko-KR" alt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dirty="0"/>
                        <a:t>04/08 10:30</a:t>
                      </a:r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오전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120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85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56</a:t>
                      </a:r>
                      <a:endParaRPr lang="ko-KR" alt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dirty="0"/>
                        <a:t>04/08 17:30</a:t>
                      </a:r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오후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140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100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56</a:t>
                      </a:r>
                      <a:endParaRPr lang="ko-KR" alt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dirty="0"/>
                        <a:t>04/08 20:10</a:t>
                      </a:r>
                      <a:endParaRPr lang="ko-KR" altLang="en-US" sz="500" dirty="0"/>
                    </a:p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오후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120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90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60</a:t>
                      </a:r>
                      <a:endParaRPr lang="ko-KR" alt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6" name="TextBox 265"/>
          <p:cNvSpPr txBox="1"/>
          <p:nvPr/>
        </p:nvSpPr>
        <p:spPr>
          <a:xfrm>
            <a:off x="2837207" y="1927187"/>
            <a:ext cx="10163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/>
              <a:t>&gt; </a:t>
            </a:r>
            <a:r>
              <a:rPr lang="ko-KR" altLang="en-US" sz="700"/>
              <a:t>그래프</a:t>
            </a:r>
            <a:endParaRPr lang="ko-KR" altLang="en-US" sz="700" dirty="0"/>
          </a:p>
        </p:txBody>
      </p:sp>
      <p:sp>
        <p:nvSpPr>
          <p:cNvPr id="267" name="TextBox 266"/>
          <p:cNvSpPr txBox="1"/>
          <p:nvPr/>
        </p:nvSpPr>
        <p:spPr>
          <a:xfrm>
            <a:off x="2868484" y="3315809"/>
            <a:ext cx="10163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/>
              <a:t>&gt; </a:t>
            </a:r>
            <a:r>
              <a:rPr lang="ko-KR" altLang="en-US" sz="700"/>
              <a:t>표</a:t>
            </a:r>
            <a:endParaRPr lang="ko-KR" altLang="en-US" sz="700" dirty="0"/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2"/>
          <a:srcRect l="63668" t="18727" r="28431" b="78273"/>
          <a:stretch/>
        </p:blipFill>
        <p:spPr>
          <a:xfrm>
            <a:off x="2463424" y="1685102"/>
            <a:ext cx="160512" cy="135432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>
            <a:off x="5397941" y="3051217"/>
            <a:ext cx="10163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/>
              <a:t>정보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179" name="TextBox 178"/>
          <p:cNvSpPr txBox="1"/>
          <p:nvPr/>
        </p:nvSpPr>
        <p:spPr>
          <a:xfrm>
            <a:off x="5461321" y="3605587"/>
            <a:ext cx="15746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/>
              <a:t>수축기혈압</a:t>
            </a:r>
            <a:r>
              <a:rPr lang="ko-KR" altLang="en-US" sz="900" b="1" dirty="0"/>
              <a:t> 정상 수치</a:t>
            </a:r>
            <a:endParaRPr lang="en-US" altLang="ko-KR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정상 </a:t>
            </a:r>
            <a:r>
              <a:rPr lang="en-US" altLang="ko-KR" sz="700" dirty="0"/>
              <a:t>: 130mmHg </a:t>
            </a:r>
            <a:r>
              <a:rPr lang="ko-KR" altLang="en-US" sz="700" dirty="0"/>
              <a:t>미만</a:t>
            </a:r>
            <a:r>
              <a:rPr lang="en-US" altLang="ko-KR" sz="700" dirty="0"/>
              <a:t> </a:t>
            </a:r>
            <a:endParaRPr lang="en-US" altLang="ko-KR" sz="700" dirty="0">
              <a:solidFill>
                <a:srgbClr val="00B05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주의 </a:t>
            </a:r>
            <a:r>
              <a:rPr lang="en-US" altLang="ko-KR" sz="700" dirty="0"/>
              <a:t>: 130-139mmHg </a:t>
            </a:r>
            <a:endParaRPr lang="en-US" altLang="ko-KR" sz="700" dirty="0">
              <a:solidFill>
                <a:srgbClr val="FFC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고혈압 </a:t>
            </a:r>
            <a:r>
              <a:rPr lang="en-US" altLang="ko-KR" sz="700" dirty="0"/>
              <a:t>: 140mmHg </a:t>
            </a:r>
            <a:r>
              <a:rPr lang="ko-KR" altLang="en-US" sz="700" dirty="0"/>
              <a:t>이상 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470586" y="4281922"/>
            <a:ext cx="15023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/>
              <a:t>이완기혈압</a:t>
            </a:r>
            <a:r>
              <a:rPr lang="ko-KR" altLang="en-US" sz="900" b="1" dirty="0"/>
              <a:t> 정상 수치</a:t>
            </a:r>
            <a:endParaRPr lang="en-US" altLang="ko-KR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정상 </a:t>
            </a:r>
            <a:r>
              <a:rPr lang="en-US" altLang="ko-KR" sz="700" dirty="0"/>
              <a:t>: 80mmHg </a:t>
            </a:r>
            <a:r>
              <a:rPr lang="ko-KR" altLang="en-US" sz="700" dirty="0"/>
              <a:t>미만</a:t>
            </a:r>
            <a:r>
              <a:rPr lang="en-US" altLang="ko-KR" sz="700" dirty="0"/>
              <a:t> </a:t>
            </a:r>
            <a:endParaRPr lang="en-US" altLang="ko-KR" sz="700" dirty="0">
              <a:solidFill>
                <a:srgbClr val="00B05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주의단계 </a:t>
            </a:r>
            <a:r>
              <a:rPr lang="en-US" altLang="ko-KR" sz="700" dirty="0"/>
              <a:t>: 80~89mmHg </a:t>
            </a:r>
            <a:endParaRPr lang="en-US" altLang="ko-KR" sz="700" dirty="0">
              <a:solidFill>
                <a:srgbClr val="FFC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/>
              <a:t>고혈압 </a:t>
            </a:r>
            <a:r>
              <a:rPr lang="en-US" altLang="ko-KR" sz="700" dirty="0"/>
              <a:t>: 90mmHg </a:t>
            </a:r>
            <a:r>
              <a:rPr lang="ko-KR" altLang="en-US" sz="700" dirty="0"/>
              <a:t>이상 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201842" y="2070280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130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476247" y="2303812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주의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830456" y="2514729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90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1244862" y="2519124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80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45" name="모서리가 둥근 직사각형 244"/>
          <p:cNvSpPr/>
          <p:nvPr/>
        </p:nvSpPr>
        <p:spPr>
          <a:xfrm>
            <a:off x="992879" y="4798513"/>
            <a:ext cx="336354" cy="944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오전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246" name="모서리가 둥근 직사각형 245"/>
          <p:cNvSpPr/>
          <p:nvPr/>
        </p:nvSpPr>
        <p:spPr>
          <a:xfrm>
            <a:off x="994318" y="5562976"/>
            <a:ext cx="336354" cy="944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오전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1940158" y="2696213"/>
            <a:ext cx="69426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직사각형 248"/>
          <p:cNvSpPr/>
          <p:nvPr/>
        </p:nvSpPr>
        <p:spPr>
          <a:xfrm>
            <a:off x="1357016" y="2696211"/>
            <a:ext cx="602502" cy="46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870637" y="2696213"/>
            <a:ext cx="49833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TextBox 250"/>
          <p:cNvSpPr txBox="1"/>
          <p:nvPr/>
        </p:nvSpPr>
        <p:spPr>
          <a:xfrm>
            <a:off x="952358" y="2755670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정상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2200589" y="2744212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위험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1488947" y="2755776"/>
            <a:ext cx="3282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주의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525302" y="3482419"/>
            <a:ext cx="57413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맥박</a:t>
            </a:r>
            <a:r>
              <a:rPr lang="ko-KR" altLang="en-US" sz="500" dirty="0">
                <a:solidFill>
                  <a:schemeClr val="accent4"/>
                </a:solidFill>
              </a:rPr>
              <a:t> </a:t>
            </a:r>
            <a:r>
              <a:rPr lang="en-US" altLang="ko-KR" sz="500" dirty="0">
                <a:solidFill>
                  <a:schemeClr val="accent4"/>
                </a:solidFill>
              </a:rPr>
              <a:t>60</a:t>
            </a:r>
            <a:r>
              <a:rPr lang="ko-KR" altLang="en-US" sz="500" dirty="0">
                <a:solidFill>
                  <a:schemeClr val="accent4"/>
                </a:solidFill>
              </a:rPr>
              <a:t>회</a:t>
            </a:r>
            <a:r>
              <a:rPr lang="en-US" altLang="ko-KR" sz="500" dirty="0">
                <a:solidFill>
                  <a:schemeClr val="accent4"/>
                </a:solidFill>
              </a:rPr>
              <a:t>/</a:t>
            </a:r>
            <a:r>
              <a:rPr lang="ko-KR" altLang="en-US" sz="500" dirty="0">
                <a:solidFill>
                  <a:schemeClr val="accent4"/>
                </a:solidFill>
              </a:rPr>
              <a:t>분</a:t>
            </a:r>
          </a:p>
        </p:txBody>
      </p:sp>
      <p:cxnSp>
        <p:nvCxnSpPr>
          <p:cNvPr id="269" name="직선 연결선 268"/>
          <p:cNvCxnSpPr/>
          <p:nvPr/>
        </p:nvCxnSpPr>
        <p:spPr>
          <a:xfrm>
            <a:off x="621894" y="3449629"/>
            <a:ext cx="1742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/>
          <p:cNvSpPr/>
          <p:nvPr/>
        </p:nvSpPr>
        <p:spPr>
          <a:xfrm rot="5400000">
            <a:off x="156652" y="4052966"/>
            <a:ext cx="70083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/>
          <p:cNvSpPr/>
          <p:nvPr/>
        </p:nvSpPr>
        <p:spPr>
          <a:xfrm>
            <a:off x="484212" y="3725407"/>
            <a:ext cx="2015148" cy="70083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72" name="모서리가 둥근 직사각형 271"/>
          <p:cNvSpPr/>
          <p:nvPr/>
        </p:nvSpPr>
        <p:spPr>
          <a:xfrm>
            <a:off x="565865" y="3759869"/>
            <a:ext cx="310435" cy="8115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>
                <a:solidFill>
                  <a:schemeClr val="tx1"/>
                </a:solidFill>
              </a:rPr>
              <a:t>위험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477755" y="3840717"/>
            <a:ext cx="1018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140/100mmHg</a:t>
            </a:r>
            <a:endParaRPr lang="ko-KR" altLang="en-US" sz="900" b="1" dirty="0"/>
          </a:p>
        </p:txBody>
      </p:sp>
      <p:sp>
        <p:nvSpPr>
          <p:cNvPr id="274" name="모서리가 둥근 직사각형 273"/>
          <p:cNvSpPr/>
          <p:nvPr/>
        </p:nvSpPr>
        <p:spPr>
          <a:xfrm>
            <a:off x="990074" y="4054934"/>
            <a:ext cx="321931" cy="8668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>
                <a:solidFill>
                  <a:schemeClr val="tx1"/>
                </a:solidFill>
              </a:rPr>
              <a:t>오후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520020" y="4020756"/>
            <a:ext cx="4885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오후 </a:t>
            </a:r>
            <a:r>
              <a:rPr lang="en-US" altLang="ko-KR" sz="500" dirty="0">
                <a:solidFill>
                  <a:schemeClr val="accent4"/>
                </a:solidFill>
              </a:rPr>
              <a:t>17:30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525302" y="4225442"/>
            <a:ext cx="57413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맥박</a:t>
            </a:r>
            <a:r>
              <a:rPr lang="ko-KR" altLang="en-US" sz="500" dirty="0">
                <a:solidFill>
                  <a:schemeClr val="accent4"/>
                </a:solidFill>
              </a:rPr>
              <a:t> </a:t>
            </a:r>
            <a:r>
              <a:rPr lang="en-US" altLang="ko-KR" sz="500" dirty="0">
                <a:solidFill>
                  <a:schemeClr val="accent4"/>
                </a:solidFill>
              </a:rPr>
              <a:t>56</a:t>
            </a:r>
            <a:r>
              <a:rPr lang="ko-KR" altLang="en-US" sz="500" dirty="0">
                <a:solidFill>
                  <a:schemeClr val="accent4"/>
                </a:solidFill>
              </a:rPr>
              <a:t>회</a:t>
            </a:r>
            <a:r>
              <a:rPr lang="en-US" altLang="ko-KR" sz="500" dirty="0">
                <a:solidFill>
                  <a:schemeClr val="accent4"/>
                </a:solidFill>
              </a:rPr>
              <a:t>/</a:t>
            </a:r>
            <a:r>
              <a:rPr lang="ko-KR" altLang="en-US" sz="500" dirty="0">
                <a:solidFill>
                  <a:schemeClr val="accent4"/>
                </a:solidFill>
              </a:rPr>
              <a:t>분</a:t>
            </a:r>
          </a:p>
        </p:txBody>
      </p:sp>
      <p:cxnSp>
        <p:nvCxnSpPr>
          <p:cNvPr id="277" name="직선 연결선 276"/>
          <p:cNvCxnSpPr/>
          <p:nvPr/>
        </p:nvCxnSpPr>
        <p:spPr>
          <a:xfrm>
            <a:off x="621894" y="4192652"/>
            <a:ext cx="1742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/>
          <p:cNvSpPr txBox="1"/>
          <p:nvPr/>
        </p:nvSpPr>
        <p:spPr>
          <a:xfrm>
            <a:off x="525302" y="4970561"/>
            <a:ext cx="57413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맥박</a:t>
            </a:r>
            <a:r>
              <a:rPr lang="ko-KR" altLang="en-US" sz="500" dirty="0">
                <a:solidFill>
                  <a:schemeClr val="accent4"/>
                </a:solidFill>
              </a:rPr>
              <a:t> </a:t>
            </a:r>
            <a:r>
              <a:rPr lang="en-US" altLang="ko-KR" sz="500" dirty="0">
                <a:solidFill>
                  <a:schemeClr val="accent4"/>
                </a:solidFill>
              </a:rPr>
              <a:t>56</a:t>
            </a:r>
            <a:r>
              <a:rPr lang="ko-KR" altLang="en-US" sz="500" dirty="0">
                <a:solidFill>
                  <a:schemeClr val="accent4"/>
                </a:solidFill>
              </a:rPr>
              <a:t>회</a:t>
            </a:r>
            <a:r>
              <a:rPr lang="en-US" altLang="ko-KR" sz="500" dirty="0">
                <a:solidFill>
                  <a:schemeClr val="accent4"/>
                </a:solidFill>
              </a:rPr>
              <a:t>/</a:t>
            </a:r>
            <a:r>
              <a:rPr lang="ko-KR" altLang="en-US" sz="500" dirty="0">
                <a:solidFill>
                  <a:schemeClr val="accent4"/>
                </a:solidFill>
              </a:rPr>
              <a:t>분</a:t>
            </a:r>
          </a:p>
        </p:txBody>
      </p:sp>
      <p:cxnSp>
        <p:nvCxnSpPr>
          <p:cNvPr id="279" name="직선 연결선 278"/>
          <p:cNvCxnSpPr/>
          <p:nvPr/>
        </p:nvCxnSpPr>
        <p:spPr>
          <a:xfrm>
            <a:off x="621894" y="4937771"/>
            <a:ext cx="1742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/>
          <p:cNvSpPr txBox="1"/>
          <p:nvPr/>
        </p:nvSpPr>
        <p:spPr>
          <a:xfrm>
            <a:off x="538002" y="5744631"/>
            <a:ext cx="57413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맥박</a:t>
            </a:r>
            <a:r>
              <a:rPr lang="ko-KR" altLang="en-US" sz="500" dirty="0">
                <a:solidFill>
                  <a:schemeClr val="accent4"/>
                </a:solidFill>
              </a:rPr>
              <a:t> </a:t>
            </a:r>
            <a:r>
              <a:rPr lang="en-US" altLang="ko-KR" sz="500" dirty="0">
                <a:solidFill>
                  <a:schemeClr val="accent4"/>
                </a:solidFill>
              </a:rPr>
              <a:t>56</a:t>
            </a:r>
            <a:r>
              <a:rPr lang="ko-KR" altLang="en-US" sz="500" dirty="0">
                <a:solidFill>
                  <a:schemeClr val="accent4"/>
                </a:solidFill>
              </a:rPr>
              <a:t>회</a:t>
            </a:r>
            <a:r>
              <a:rPr lang="en-US" altLang="ko-KR" sz="500" dirty="0">
                <a:solidFill>
                  <a:schemeClr val="accent4"/>
                </a:solidFill>
              </a:rPr>
              <a:t>/</a:t>
            </a:r>
            <a:r>
              <a:rPr lang="ko-KR" altLang="en-US" sz="500" dirty="0">
                <a:solidFill>
                  <a:schemeClr val="accent4"/>
                </a:solidFill>
              </a:rPr>
              <a:t>분</a:t>
            </a:r>
          </a:p>
        </p:txBody>
      </p:sp>
      <p:cxnSp>
        <p:nvCxnSpPr>
          <p:cNvPr id="281" name="직선 연결선 280"/>
          <p:cNvCxnSpPr/>
          <p:nvPr/>
        </p:nvCxnSpPr>
        <p:spPr>
          <a:xfrm>
            <a:off x="634594" y="5711841"/>
            <a:ext cx="1742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447573" y="1878533"/>
            <a:ext cx="629605" cy="1965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120/90</a:t>
            </a:r>
            <a:r>
              <a:rPr lang="en-US" altLang="ko-KR" sz="400" dirty="0">
                <a:solidFill>
                  <a:schemeClr val="tx1"/>
                </a:solidFill>
              </a:rPr>
              <a:t>mmHg</a:t>
            </a:r>
            <a:endParaRPr lang="en-US" altLang="ko-KR" sz="5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" dirty="0">
                <a:solidFill>
                  <a:schemeClr val="tx1"/>
                </a:solidFill>
              </a:rPr>
              <a:t>20:10 </a:t>
            </a:r>
            <a:r>
              <a:rPr lang="ko-KR" altLang="en-US" sz="400" dirty="0">
                <a:solidFill>
                  <a:schemeClr val="tx1"/>
                </a:solidFill>
              </a:rPr>
              <a:t>오후</a:t>
            </a:r>
          </a:p>
        </p:txBody>
      </p:sp>
      <p:cxnSp>
        <p:nvCxnSpPr>
          <p:cNvPr id="136" name="직선 연결선 135"/>
          <p:cNvCxnSpPr/>
          <p:nvPr/>
        </p:nvCxnSpPr>
        <p:spPr>
          <a:xfrm>
            <a:off x="4762376" y="2083015"/>
            <a:ext cx="1503" cy="924911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/>
          <p:cNvSpPr/>
          <p:nvPr/>
        </p:nvSpPr>
        <p:spPr>
          <a:xfrm>
            <a:off x="3888529" y="2663472"/>
            <a:ext cx="66676" cy="66676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/>
          <p:cNvSpPr/>
          <p:nvPr/>
        </p:nvSpPr>
        <p:spPr>
          <a:xfrm>
            <a:off x="4489430" y="2596796"/>
            <a:ext cx="66676" cy="66676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4731629" y="2499069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2"/>
          <a:srcRect l="63668" t="18727" r="28431" b="78273"/>
          <a:stretch/>
        </p:blipFill>
        <p:spPr>
          <a:xfrm>
            <a:off x="2463424" y="1685102"/>
            <a:ext cx="160512" cy="135432"/>
          </a:xfrm>
          <a:prstGeom prst="rect">
            <a:avLst/>
          </a:prstGeom>
        </p:spPr>
      </p:pic>
      <p:sp>
        <p:nvSpPr>
          <p:cNvPr id="147" name="직사각형 146"/>
          <p:cNvSpPr/>
          <p:nvPr/>
        </p:nvSpPr>
        <p:spPr>
          <a:xfrm>
            <a:off x="2223148" y="1674799"/>
            <a:ext cx="144475" cy="132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8" name="꺾인 연결선 147"/>
          <p:cNvCxnSpPr>
            <a:stCxn id="147" idx="3"/>
            <a:endCxn id="152" idx="0"/>
          </p:cNvCxnSpPr>
          <p:nvPr/>
        </p:nvCxnSpPr>
        <p:spPr>
          <a:xfrm>
            <a:off x="2367623" y="1740810"/>
            <a:ext cx="3510903" cy="125663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2473426" y="1682938"/>
            <a:ext cx="144475" cy="132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/>
          <p:cNvSpPr txBox="1"/>
          <p:nvPr/>
        </p:nvSpPr>
        <p:spPr>
          <a:xfrm>
            <a:off x="5370360" y="1866473"/>
            <a:ext cx="10163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드롭다운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157" name="직사각형 156"/>
          <p:cNvSpPr/>
          <p:nvPr/>
        </p:nvSpPr>
        <p:spPr bwMode="auto">
          <a:xfrm>
            <a:off x="5460886" y="2129866"/>
            <a:ext cx="872088" cy="6073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5480073" y="2184788"/>
            <a:ext cx="617829" cy="49750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lnSpc>
                <a:spcPct val="200000"/>
              </a:lnSpc>
              <a:defRPr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0" name="꺾인 연결선 149"/>
          <p:cNvCxnSpPr>
            <a:stCxn id="145" idx="0"/>
            <a:endCxn id="175" idx="3"/>
          </p:cNvCxnSpPr>
          <p:nvPr/>
        </p:nvCxnSpPr>
        <p:spPr>
          <a:xfrm rot="16200000" flipH="1">
            <a:off x="3745904" y="482877"/>
            <a:ext cx="1466143" cy="3870593"/>
          </a:xfrm>
          <a:prstGeom prst="bentConnector4">
            <a:avLst>
              <a:gd name="adj1" fmla="val -43138"/>
              <a:gd name="adj2" fmla="val 105906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96690AE6-6663-3425-DFFE-10D83746EB89}"/>
              </a:ext>
            </a:extLst>
          </p:cNvPr>
          <p:cNvSpPr/>
          <p:nvPr/>
        </p:nvSpPr>
        <p:spPr>
          <a:xfrm>
            <a:off x="4564902" y="5364314"/>
            <a:ext cx="4011554" cy="1071047"/>
          </a:xfrm>
          <a:prstGeom prst="wedgeRectCallout">
            <a:avLst>
              <a:gd name="adj1" fmla="val -50154"/>
              <a:gd name="adj2" fmla="val -22400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혈압 기록 리스트 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/api/blood-pressure/record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(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날짜별로 검색 가능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083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31278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기록하기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칼로리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18679"/>
              </p:ext>
            </p:extLst>
          </p:nvPr>
        </p:nvGraphicFramePr>
        <p:xfrm>
          <a:off x="9136380" y="451435"/>
          <a:ext cx="3055620" cy="6346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</a:t>
                      </a: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메인의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‘+’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클릭 후 음식을 누르면 나오는 첫 페이지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 없을 시 화면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식사 기록하였을 때의 화면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홈 메인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날짜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날짜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캘린더 노출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기록하기 모든 페이지 동일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음식 아이콘만 색깔표시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나머지 회색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좌우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스와이프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기록한 항목은 색깔로 표시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기록안한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항목은 회색으로 표시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목표 설정에서 권장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목표 칼로리 설정을 안하고 먼저 기록하기로 진입했을 시 기초정보에서 입력한 키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나이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몸무게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활동량을 기준으로 권장 칼로리 계산한 값이 디폴트 값이 됨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누적 칼로리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Progress bar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섭취한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탄단지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분량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기록한 음식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lt"/>
                          <a:ea typeface="+mn-ea"/>
                        </a:rPr>
                        <a:t>음식</a:t>
                      </a:r>
                      <a:r>
                        <a:rPr lang="ko-KR" altLang="en-US" sz="700" dirty="0"/>
                        <a:t> 기록</a:t>
                      </a:r>
                      <a:r>
                        <a:rPr lang="en-US" altLang="ko-KR" sz="700" dirty="0"/>
                        <a:t>(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PWM-02-04-06)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618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2-6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검색하기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라디오버튼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라디오버튼 클릭 시 </a:t>
                      </a:r>
                      <a:r>
                        <a:rPr lang="ko-KR" altLang="en-US" sz="700" dirty="0"/>
                        <a:t>음식 검색</a:t>
                      </a:r>
                      <a:r>
                        <a:rPr lang="ko-KR" altLang="en-US" sz="700" baseline="0" dirty="0"/>
                        <a:t>으로 </a:t>
                      </a:r>
                      <a:r>
                        <a:rPr lang="ko-KR" altLang="en-US" sz="700" b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700" b="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1928496"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탄수화물 섭취량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권장 섭취 칼로리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탄수화물 비율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4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" dirty="0"/>
                        <a:t>--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단백질 섭취량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권장 섭취 칼로리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단백질 비율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4</a:t>
                      </a:r>
                      <a:br>
                        <a:rPr lang="ko-KR" altLang="en-US" sz="100" dirty="0"/>
                      </a:br>
                      <a:r>
                        <a:rPr lang="en-US" altLang="ko-KR" sz="100" dirty="0"/>
                        <a:t>-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지방 섭취량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권장 섭취 칼로리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지방 비율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9</a:t>
                      </a:r>
                      <a:r>
                        <a:rPr lang="ko-KR" altLang="en-US" sz="100" b="0" i="0" kern="1200" dirty="0">
                          <a:solidFill>
                            <a:srgbClr val="7030A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ㄴ</a:t>
                      </a:r>
                      <a:endParaRPr lang="en-US" altLang="ko-KR" sz="100" b="0" i="0" kern="1200" dirty="0">
                        <a:solidFill>
                          <a:srgbClr val="7030A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탄단지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비율의 디폴트 값은 기본으로 설정되어있으며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마이페이지의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 식단 관리에서 관리 식단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당뇨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근감소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치매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따라 달라짐 </a:t>
                      </a:r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8" name="직사각형 97"/>
          <p:cNvSpPr/>
          <p:nvPr/>
        </p:nvSpPr>
        <p:spPr>
          <a:xfrm>
            <a:off x="367459" y="1269377"/>
            <a:ext cx="2270661" cy="502887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59429" y="1137677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00" name="TextBox 99"/>
          <p:cNvSpPr txBox="1"/>
          <p:nvPr/>
        </p:nvSpPr>
        <p:spPr>
          <a:xfrm>
            <a:off x="476579" y="2237795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누적 칼로리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249521" y="1347692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기록하기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77553" y="135098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10" name="TextBox 109"/>
          <p:cNvSpPr txBox="1"/>
          <p:nvPr/>
        </p:nvSpPr>
        <p:spPr>
          <a:xfrm>
            <a:off x="1033510" y="1624156"/>
            <a:ext cx="930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2024</a:t>
            </a:r>
            <a:r>
              <a:rPr lang="ko-KR" altLang="en-US" sz="700" dirty="0"/>
              <a:t>년 </a:t>
            </a:r>
            <a:r>
              <a:rPr lang="en-US" altLang="ko-KR" sz="700" dirty="0"/>
              <a:t>04</a:t>
            </a:r>
            <a:r>
              <a:rPr lang="ko-KR" altLang="en-US" sz="700" dirty="0"/>
              <a:t>월 </a:t>
            </a:r>
            <a:r>
              <a:rPr lang="en-US" altLang="ko-KR" sz="700" dirty="0"/>
              <a:t>8</a:t>
            </a:r>
            <a:r>
              <a:rPr lang="ko-KR" altLang="en-US" sz="700" dirty="0"/>
              <a:t>일</a:t>
            </a:r>
          </a:p>
        </p:txBody>
      </p:sp>
      <p:cxnSp>
        <p:nvCxnSpPr>
          <p:cNvPr id="111" name="직선 연결선 110"/>
          <p:cNvCxnSpPr/>
          <p:nvPr/>
        </p:nvCxnSpPr>
        <p:spPr>
          <a:xfrm>
            <a:off x="359429" y="1597743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59429" y="1848842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1038960" y="1885360"/>
            <a:ext cx="327661" cy="243840"/>
          </a:xfrm>
          <a:prstGeom prst="rect">
            <a:avLst/>
          </a:prstGeom>
        </p:spPr>
      </p:pic>
      <p:sp>
        <p:nvSpPr>
          <p:cNvPr id="121" name="모서리가 둥근 직사각형 120"/>
          <p:cNvSpPr/>
          <p:nvPr/>
        </p:nvSpPr>
        <p:spPr>
          <a:xfrm>
            <a:off x="475180" y="2207786"/>
            <a:ext cx="2007467" cy="1094665"/>
          </a:xfrm>
          <a:prstGeom prst="roundRect">
            <a:avLst>
              <a:gd name="adj" fmla="val 4955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845" t="15290" r="57732" b="77720"/>
          <a:stretch/>
        </p:blipFill>
        <p:spPr>
          <a:xfrm>
            <a:off x="397155" y="1879662"/>
            <a:ext cx="641400" cy="24052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rcRect l="57608" t="15134" b="77732"/>
          <a:stretch/>
        </p:blipFill>
        <p:spPr>
          <a:xfrm>
            <a:off x="1301899" y="1881210"/>
            <a:ext cx="734986" cy="274851"/>
          </a:xfrm>
          <a:prstGeom prst="rect">
            <a:avLst/>
          </a:prstGeom>
        </p:spPr>
      </p:pic>
      <p:sp>
        <p:nvSpPr>
          <p:cNvPr id="53" name="AutoShape 61"/>
          <p:cNvSpPr>
            <a:spLocks noChangeArrowheads="1"/>
          </p:cNvSpPr>
          <p:nvPr/>
        </p:nvSpPr>
        <p:spPr bwMode="auto">
          <a:xfrm>
            <a:off x="547374" y="2475196"/>
            <a:ext cx="1784797" cy="4618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17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70008" y="2245842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0/1,925 kcal</a:t>
            </a:r>
            <a:endParaRPr lang="ko-KR" altLang="en-US" sz="700" dirty="0"/>
          </a:p>
        </p:txBody>
      </p:sp>
      <p:sp>
        <p:nvSpPr>
          <p:cNvPr id="57" name="TextBox 56"/>
          <p:cNvSpPr txBox="1"/>
          <p:nvPr/>
        </p:nvSpPr>
        <p:spPr>
          <a:xfrm>
            <a:off x="503835" y="2594030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탄수화물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03835" y="2765764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단백질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03835" y="2953391"/>
            <a:ext cx="436696" cy="19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지방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1842646" y="2594030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0/265g</a:t>
            </a:r>
            <a:endParaRPr lang="ko-KR" altLang="en-US" sz="700" dirty="0"/>
          </a:p>
        </p:txBody>
      </p:sp>
      <p:sp>
        <p:nvSpPr>
          <p:cNvPr id="61" name="TextBox 60"/>
          <p:cNvSpPr txBox="1"/>
          <p:nvPr/>
        </p:nvSpPr>
        <p:spPr>
          <a:xfrm>
            <a:off x="1885376" y="2763981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0/96g</a:t>
            </a:r>
            <a:endParaRPr lang="ko-KR" altLang="en-US" sz="700" dirty="0"/>
          </a:p>
        </p:txBody>
      </p:sp>
      <p:sp>
        <p:nvSpPr>
          <p:cNvPr id="63" name="TextBox 62"/>
          <p:cNvSpPr txBox="1"/>
          <p:nvPr/>
        </p:nvSpPr>
        <p:spPr>
          <a:xfrm>
            <a:off x="1885376" y="2926328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0/53g</a:t>
            </a:r>
            <a:endParaRPr lang="ko-KR" altLang="en-US" sz="700" dirty="0"/>
          </a:p>
        </p:txBody>
      </p:sp>
      <p:grpSp>
        <p:nvGrpSpPr>
          <p:cNvPr id="64" name="그룹 63"/>
          <p:cNvGrpSpPr/>
          <p:nvPr/>
        </p:nvGrpSpPr>
        <p:grpSpPr>
          <a:xfrm>
            <a:off x="533107" y="4852247"/>
            <a:ext cx="1870591" cy="304904"/>
            <a:chOff x="569328" y="4379688"/>
            <a:chExt cx="2292537" cy="374023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69328" y="4379688"/>
              <a:ext cx="2292537" cy="339067"/>
            </a:xfrm>
            <a:prstGeom prst="roundRect">
              <a:avLst>
                <a:gd name="adj" fmla="val 1261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0" t="8098" r="14764" b="17621"/>
            <a:stretch/>
          </p:blipFill>
          <p:spPr>
            <a:xfrm>
              <a:off x="1637463" y="4424051"/>
              <a:ext cx="156266" cy="149172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349644" y="4538267"/>
              <a:ext cx="72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검색하기</a:t>
              </a:r>
              <a:endParaRPr lang="en-US" altLang="ko-KR" sz="800" dirty="0"/>
            </a:p>
          </p:txBody>
        </p:sp>
      </p:grpSp>
      <p:pic>
        <p:nvPicPr>
          <p:cNvPr id="181" name="그림 180"/>
          <p:cNvPicPr>
            <a:picLocks noChangeAspect="1"/>
          </p:cNvPicPr>
          <p:nvPr/>
        </p:nvPicPr>
        <p:blipFill rotWithShape="1">
          <a:blip r:embed="rId5"/>
          <a:srcRect l="1007" t="15657" r="80672" b="78663"/>
          <a:stretch/>
        </p:blipFill>
        <p:spPr>
          <a:xfrm>
            <a:off x="413898" y="1891830"/>
            <a:ext cx="314399" cy="216586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 rotWithShape="1">
          <a:blip r:embed="rId2"/>
          <a:srcRect l="19654" t="15135" r="61887" b="77974"/>
          <a:stretch/>
        </p:blipFill>
        <p:spPr>
          <a:xfrm>
            <a:off x="686177" y="1869153"/>
            <a:ext cx="320040" cy="2655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36852" t="16444" r="42409" b="77617"/>
          <a:stretch/>
        </p:blipFill>
        <p:spPr>
          <a:xfrm>
            <a:off x="992689" y="1904002"/>
            <a:ext cx="384311" cy="2445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46229" t="16367" r="41176" b="78697"/>
          <a:stretch/>
        </p:blipFill>
        <p:spPr>
          <a:xfrm>
            <a:off x="1903011" y="1909577"/>
            <a:ext cx="236220" cy="20574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16310" y="160700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 rot="10800000">
            <a:off x="1776763" y="161462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86" name="직사각형 85"/>
          <p:cNvSpPr/>
          <p:nvPr/>
        </p:nvSpPr>
        <p:spPr>
          <a:xfrm>
            <a:off x="3401889" y="1269377"/>
            <a:ext cx="2270661" cy="502887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3393859" y="1137677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88" name="TextBox 87"/>
          <p:cNvSpPr txBox="1"/>
          <p:nvPr/>
        </p:nvSpPr>
        <p:spPr>
          <a:xfrm>
            <a:off x="3511009" y="2237795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누적 칼로리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283951" y="1347692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기록하기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411983" y="135098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91" name="직사각형 90"/>
          <p:cNvSpPr/>
          <p:nvPr/>
        </p:nvSpPr>
        <p:spPr>
          <a:xfrm>
            <a:off x="3045625" y="1637266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92" name="직사각형 91"/>
          <p:cNvSpPr/>
          <p:nvPr/>
        </p:nvSpPr>
        <p:spPr>
          <a:xfrm>
            <a:off x="3046140" y="137302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93" name="직사각형 92"/>
          <p:cNvSpPr/>
          <p:nvPr/>
        </p:nvSpPr>
        <p:spPr>
          <a:xfrm>
            <a:off x="3045625" y="1932637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94" name="직사각형 93"/>
          <p:cNvSpPr/>
          <p:nvPr/>
        </p:nvSpPr>
        <p:spPr>
          <a:xfrm>
            <a:off x="3045625" y="342134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2-5</a:t>
            </a:r>
            <a:endParaRPr lang="ko-KR" altLang="en-US" sz="600" dirty="0"/>
          </a:p>
        </p:txBody>
      </p:sp>
      <p:sp>
        <p:nvSpPr>
          <p:cNvPr id="95" name="TextBox 94"/>
          <p:cNvSpPr txBox="1"/>
          <p:nvPr/>
        </p:nvSpPr>
        <p:spPr>
          <a:xfrm>
            <a:off x="4067940" y="1624156"/>
            <a:ext cx="930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2024</a:t>
            </a:r>
            <a:r>
              <a:rPr lang="ko-KR" altLang="en-US" sz="700" dirty="0"/>
              <a:t>년 </a:t>
            </a:r>
            <a:r>
              <a:rPr lang="en-US" altLang="ko-KR" sz="700" dirty="0"/>
              <a:t>04</a:t>
            </a:r>
            <a:r>
              <a:rPr lang="ko-KR" altLang="en-US" sz="700" dirty="0"/>
              <a:t>월 </a:t>
            </a:r>
            <a:r>
              <a:rPr lang="en-US" altLang="ko-KR" sz="700" dirty="0"/>
              <a:t>8</a:t>
            </a:r>
            <a:r>
              <a:rPr lang="ko-KR" altLang="en-US" sz="700" dirty="0"/>
              <a:t>일</a:t>
            </a:r>
          </a:p>
        </p:txBody>
      </p:sp>
      <p:cxnSp>
        <p:nvCxnSpPr>
          <p:cNvPr id="96" name="직선 연결선 95"/>
          <p:cNvCxnSpPr/>
          <p:nvPr/>
        </p:nvCxnSpPr>
        <p:spPr>
          <a:xfrm>
            <a:off x="3393859" y="1597743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3393859" y="1848842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3509610" y="2207786"/>
            <a:ext cx="2007467" cy="1094665"/>
          </a:xfrm>
          <a:prstGeom prst="roundRect">
            <a:avLst>
              <a:gd name="adj" fmla="val 4955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AutoShape 61"/>
          <p:cNvSpPr>
            <a:spLocks noChangeArrowheads="1"/>
          </p:cNvSpPr>
          <p:nvPr/>
        </p:nvSpPr>
        <p:spPr bwMode="auto">
          <a:xfrm>
            <a:off x="3581804" y="2470765"/>
            <a:ext cx="1784797" cy="627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17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566585" y="2245842"/>
            <a:ext cx="9065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1,994/2,324 kcal</a:t>
            </a:r>
            <a:endParaRPr lang="ko-KR" altLang="en-US" sz="700" dirty="0"/>
          </a:p>
        </p:txBody>
      </p:sp>
      <p:sp>
        <p:nvSpPr>
          <p:cNvPr id="117" name="TextBox 116"/>
          <p:cNvSpPr txBox="1"/>
          <p:nvPr/>
        </p:nvSpPr>
        <p:spPr>
          <a:xfrm>
            <a:off x="3538265" y="2594030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탄수화물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538265" y="2765764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단백질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538265" y="2953391"/>
            <a:ext cx="436696" cy="19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지방</a:t>
            </a:r>
            <a:endParaRPr lang="ko-KR" altLang="en-US" sz="7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869456" y="2594030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305.8/310g</a:t>
            </a:r>
            <a:endParaRPr lang="ko-KR" altLang="en-US" sz="7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919806" y="2763981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81.5/100g</a:t>
            </a:r>
            <a:endParaRPr lang="ko-KR" altLang="en-US" sz="7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973146" y="2926328"/>
            <a:ext cx="6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85.2/75g</a:t>
            </a:r>
            <a:endParaRPr lang="ko-KR" altLang="en-US" sz="700" dirty="0"/>
          </a:p>
        </p:txBody>
      </p:sp>
      <p:grpSp>
        <p:nvGrpSpPr>
          <p:cNvPr id="124" name="그룹 123"/>
          <p:cNvGrpSpPr/>
          <p:nvPr/>
        </p:nvGrpSpPr>
        <p:grpSpPr>
          <a:xfrm>
            <a:off x="3591533" y="5848239"/>
            <a:ext cx="1870591" cy="304904"/>
            <a:chOff x="569328" y="4379688"/>
            <a:chExt cx="2292537" cy="374023"/>
          </a:xfrm>
        </p:grpSpPr>
        <p:sp>
          <p:nvSpPr>
            <p:cNvPr id="125" name="모서리가 둥근 직사각형 124"/>
            <p:cNvSpPr/>
            <p:nvPr/>
          </p:nvSpPr>
          <p:spPr>
            <a:xfrm>
              <a:off x="569328" y="4379688"/>
              <a:ext cx="2292537" cy="339067"/>
            </a:xfrm>
            <a:prstGeom prst="roundRect">
              <a:avLst>
                <a:gd name="adj" fmla="val 1261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0" t="8098" r="14764" b="17621"/>
            <a:stretch/>
          </p:blipFill>
          <p:spPr>
            <a:xfrm>
              <a:off x="1637463" y="4424051"/>
              <a:ext cx="156266" cy="149172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349644" y="4538267"/>
              <a:ext cx="72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검색하기</a:t>
              </a:r>
              <a:endParaRPr lang="en-US" altLang="ko-KR" sz="800" dirty="0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6081799" y="3902724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3054171" y="2225332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2-4</a:t>
            </a:r>
            <a:endParaRPr lang="ko-KR" altLang="en-US" sz="600" dirty="0"/>
          </a:p>
        </p:txBody>
      </p:sp>
      <p:sp>
        <p:nvSpPr>
          <p:cNvPr id="149" name="TextBox 148"/>
          <p:cNvSpPr txBox="1"/>
          <p:nvPr/>
        </p:nvSpPr>
        <p:spPr>
          <a:xfrm>
            <a:off x="3950740" y="160700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50" name="TextBox 149"/>
          <p:cNvSpPr txBox="1"/>
          <p:nvPr/>
        </p:nvSpPr>
        <p:spPr>
          <a:xfrm rot="10800000">
            <a:off x="4780713" y="160700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cxnSp>
        <p:nvCxnSpPr>
          <p:cNvPr id="151" name="직선 연결선 150"/>
          <p:cNvCxnSpPr/>
          <p:nvPr/>
        </p:nvCxnSpPr>
        <p:spPr>
          <a:xfrm>
            <a:off x="3875817" y="3783813"/>
            <a:ext cx="16296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타원 151"/>
          <p:cNvSpPr/>
          <p:nvPr/>
        </p:nvSpPr>
        <p:spPr>
          <a:xfrm>
            <a:off x="3431854" y="3401628"/>
            <a:ext cx="435418" cy="4354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53" name="TextBox 152"/>
          <p:cNvSpPr txBox="1"/>
          <p:nvPr/>
        </p:nvSpPr>
        <p:spPr>
          <a:xfrm>
            <a:off x="3478404" y="3465149"/>
            <a:ext cx="41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199 </a:t>
            </a:r>
          </a:p>
          <a:p>
            <a:r>
              <a:rPr lang="en-US" altLang="ko-KR" sz="700" dirty="0"/>
              <a:t>kcal</a:t>
            </a:r>
            <a:endParaRPr lang="ko-KR" altLang="en-US" sz="700" dirty="0"/>
          </a:p>
        </p:txBody>
      </p:sp>
      <p:sp>
        <p:nvSpPr>
          <p:cNvPr id="154" name="TextBox 153"/>
          <p:cNvSpPr txBox="1"/>
          <p:nvPr/>
        </p:nvSpPr>
        <p:spPr>
          <a:xfrm>
            <a:off x="3847277" y="3408521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아침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847277" y="3596283"/>
            <a:ext cx="825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두부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호두과자</a:t>
            </a:r>
          </a:p>
        </p:txBody>
      </p:sp>
      <p:cxnSp>
        <p:nvCxnSpPr>
          <p:cNvPr id="156" name="직선 연결선 155"/>
          <p:cNvCxnSpPr/>
          <p:nvPr/>
        </p:nvCxnSpPr>
        <p:spPr>
          <a:xfrm>
            <a:off x="3875817" y="4309299"/>
            <a:ext cx="16296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/>
          <p:cNvSpPr/>
          <p:nvPr/>
        </p:nvSpPr>
        <p:spPr>
          <a:xfrm>
            <a:off x="3431854" y="3927114"/>
            <a:ext cx="435418" cy="4354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58" name="TextBox 157"/>
          <p:cNvSpPr txBox="1"/>
          <p:nvPr/>
        </p:nvSpPr>
        <p:spPr>
          <a:xfrm>
            <a:off x="3478404" y="3990635"/>
            <a:ext cx="41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959</a:t>
            </a:r>
          </a:p>
          <a:p>
            <a:r>
              <a:rPr lang="en-US" altLang="ko-KR" sz="700" dirty="0"/>
              <a:t>kcal</a:t>
            </a:r>
            <a:endParaRPr lang="ko-KR" altLang="en-US" sz="700" dirty="0"/>
          </a:p>
        </p:txBody>
      </p:sp>
      <p:sp>
        <p:nvSpPr>
          <p:cNvPr id="159" name="TextBox 158"/>
          <p:cNvSpPr txBox="1"/>
          <p:nvPr/>
        </p:nvSpPr>
        <p:spPr>
          <a:xfrm>
            <a:off x="3847277" y="3934007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점심</a:t>
            </a:r>
            <a:endParaRPr lang="ko-KR" altLang="en-US" sz="700" dirty="0"/>
          </a:p>
        </p:txBody>
      </p:sp>
      <p:sp>
        <p:nvSpPr>
          <p:cNvPr id="160" name="TextBox 159"/>
          <p:cNvSpPr txBox="1"/>
          <p:nvPr/>
        </p:nvSpPr>
        <p:spPr>
          <a:xfrm>
            <a:off x="3847277" y="4121769"/>
            <a:ext cx="825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라면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김밥</a:t>
            </a:r>
          </a:p>
        </p:txBody>
      </p:sp>
      <p:sp>
        <p:nvSpPr>
          <p:cNvPr id="162" name="직사각형 161"/>
          <p:cNvSpPr/>
          <p:nvPr/>
        </p:nvSpPr>
        <p:spPr>
          <a:xfrm>
            <a:off x="3847277" y="3428432"/>
            <a:ext cx="1841738" cy="333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3" name="그룹 25"/>
          <p:cNvGrpSpPr>
            <a:grpSpLocks/>
          </p:cNvGrpSpPr>
          <p:nvPr/>
        </p:nvGrpSpPr>
        <p:grpSpPr bwMode="auto">
          <a:xfrm>
            <a:off x="5468122" y="3550097"/>
            <a:ext cx="189852" cy="299511"/>
            <a:chOff x="1765300" y="1785938"/>
            <a:chExt cx="341313" cy="550862"/>
          </a:xfrm>
        </p:grpSpPr>
        <p:sp>
          <p:nvSpPr>
            <p:cNvPr id="164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65" name="Picture 261" descr="hand_w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6" name="직사각형 165"/>
          <p:cNvSpPr/>
          <p:nvPr/>
        </p:nvSpPr>
        <p:spPr>
          <a:xfrm>
            <a:off x="5908870" y="3373396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PWM-02-04-06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67" name="꺾인 연결선 166"/>
          <p:cNvCxnSpPr>
            <a:stCxn id="165" idx="0"/>
            <a:endCxn id="166" idx="1"/>
          </p:cNvCxnSpPr>
          <p:nvPr/>
        </p:nvCxnSpPr>
        <p:spPr>
          <a:xfrm rot="5400000" flipH="1" flipV="1">
            <a:off x="5688655" y="3358366"/>
            <a:ext cx="94608" cy="345822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3627476" y="5826580"/>
            <a:ext cx="1841738" cy="333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9" name="꺾인 연결선 168"/>
          <p:cNvCxnSpPr>
            <a:stCxn id="168" idx="3"/>
            <a:endCxn id="133" idx="2"/>
          </p:cNvCxnSpPr>
          <p:nvPr/>
        </p:nvCxnSpPr>
        <p:spPr>
          <a:xfrm flipV="1">
            <a:off x="5469214" y="5216607"/>
            <a:ext cx="686528" cy="77657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utoShape 62"/>
          <p:cNvSpPr>
            <a:spLocks noChangeArrowheads="1"/>
          </p:cNvSpPr>
          <p:nvPr/>
        </p:nvSpPr>
        <p:spPr bwMode="auto">
          <a:xfrm>
            <a:off x="3570621" y="2470765"/>
            <a:ext cx="1691193" cy="62732"/>
          </a:xfrm>
          <a:prstGeom prst="roundRect">
            <a:avLst>
              <a:gd name="adj" fmla="val 50000"/>
            </a:avLst>
          </a:prstGeom>
          <a:solidFill>
            <a:srgbClr val="CC0000"/>
          </a:solidFill>
          <a:ln w="317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3875817" y="4803510"/>
            <a:ext cx="16296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타원 171"/>
          <p:cNvSpPr/>
          <p:nvPr/>
        </p:nvSpPr>
        <p:spPr>
          <a:xfrm>
            <a:off x="3431854" y="4421325"/>
            <a:ext cx="435418" cy="4354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73" name="TextBox 172"/>
          <p:cNvSpPr txBox="1"/>
          <p:nvPr/>
        </p:nvSpPr>
        <p:spPr>
          <a:xfrm>
            <a:off x="3478404" y="4484846"/>
            <a:ext cx="41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650</a:t>
            </a:r>
          </a:p>
          <a:p>
            <a:r>
              <a:rPr lang="en-US" altLang="ko-KR" sz="700" dirty="0"/>
              <a:t>kcal</a:t>
            </a:r>
            <a:endParaRPr lang="ko-KR" altLang="en-US" sz="7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847277" y="4428218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저녁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847276" y="4615980"/>
            <a:ext cx="16376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쌀밥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고사리나물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두릅무침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고등어조림</a:t>
            </a:r>
          </a:p>
        </p:txBody>
      </p:sp>
      <p:cxnSp>
        <p:nvCxnSpPr>
          <p:cNvPr id="176" name="직선 연결선 175"/>
          <p:cNvCxnSpPr/>
          <p:nvPr/>
        </p:nvCxnSpPr>
        <p:spPr>
          <a:xfrm>
            <a:off x="3875817" y="5277898"/>
            <a:ext cx="16296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타원 176"/>
          <p:cNvSpPr/>
          <p:nvPr/>
        </p:nvSpPr>
        <p:spPr>
          <a:xfrm>
            <a:off x="3431854" y="4895713"/>
            <a:ext cx="435418" cy="4354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78" name="TextBox 177"/>
          <p:cNvSpPr txBox="1"/>
          <p:nvPr/>
        </p:nvSpPr>
        <p:spPr>
          <a:xfrm>
            <a:off x="3478404" y="4959234"/>
            <a:ext cx="41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516</a:t>
            </a:r>
          </a:p>
          <a:p>
            <a:r>
              <a:rPr lang="en-US" altLang="ko-KR" sz="700" dirty="0"/>
              <a:t>kcal</a:t>
            </a:r>
            <a:endParaRPr lang="ko-KR" altLang="en-US" sz="700" dirty="0"/>
          </a:p>
        </p:txBody>
      </p:sp>
      <p:sp>
        <p:nvSpPr>
          <p:cNvPr id="179" name="TextBox 178"/>
          <p:cNvSpPr txBox="1"/>
          <p:nvPr/>
        </p:nvSpPr>
        <p:spPr>
          <a:xfrm>
            <a:off x="3847277" y="4902606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간식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3847276" y="5090368"/>
            <a:ext cx="17683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고소미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(35g)(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오리온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), </a:t>
            </a:r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소보루빵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파리바게트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5179562" y="2605407"/>
            <a:ext cx="274288" cy="13639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5179562" y="2789624"/>
            <a:ext cx="274288" cy="13639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/>
          <p:cNvSpPr/>
          <p:nvPr/>
        </p:nvSpPr>
        <p:spPr>
          <a:xfrm>
            <a:off x="5217662" y="2956480"/>
            <a:ext cx="274288" cy="13639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/>
          <p:cNvSpPr/>
          <p:nvPr/>
        </p:nvSpPr>
        <p:spPr>
          <a:xfrm>
            <a:off x="7034088" y="3793834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PWM-02-04-01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6268622" y="4466743"/>
            <a:ext cx="1834672" cy="251686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180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3" name="양쪽 모서리가 둥근 사각형 132"/>
          <p:cNvSpPr/>
          <p:nvPr/>
        </p:nvSpPr>
        <p:spPr>
          <a:xfrm>
            <a:off x="6155742" y="4134062"/>
            <a:ext cx="2068826" cy="2165089"/>
          </a:xfrm>
          <a:prstGeom prst="round2SameRect">
            <a:avLst>
              <a:gd name="adj1" fmla="val 7876"/>
              <a:gd name="adj2" fmla="val 0"/>
            </a:avLst>
          </a:prstGeom>
          <a:solidFill>
            <a:schemeClr val="bg1"/>
          </a:solidFill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6766619" y="4246863"/>
            <a:ext cx="8224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식사 시간 선택</a:t>
            </a: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6328513" y="4492436"/>
            <a:ext cx="1698616" cy="2829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451882" y="4545988"/>
            <a:ext cx="8224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아침</a:t>
            </a: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6331744" y="4856502"/>
            <a:ext cx="1698616" cy="2829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9" name="타원 138"/>
          <p:cNvSpPr>
            <a:spLocks noChangeAspect="1"/>
          </p:cNvSpPr>
          <p:nvPr/>
        </p:nvSpPr>
        <p:spPr bwMode="auto">
          <a:xfrm>
            <a:off x="6376076" y="4951897"/>
            <a:ext cx="87897" cy="86059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455113" y="4910054"/>
            <a:ext cx="8224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점심</a:t>
            </a: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6331744" y="5214617"/>
            <a:ext cx="1698616" cy="2829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타원 141"/>
          <p:cNvSpPr>
            <a:spLocks noChangeAspect="1"/>
          </p:cNvSpPr>
          <p:nvPr/>
        </p:nvSpPr>
        <p:spPr bwMode="auto">
          <a:xfrm>
            <a:off x="6376076" y="5310012"/>
            <a:ext cx="87897" cy="86059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455113" y="5268169"/>
            <a:ext cx="8224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저녁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331744" y="5556608"/>
            <a:ext cx="1698616" cy="2829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5" name="타원 144"/>
          <p:cNvSpPr>
            <a:spLocks noChangeAspect="1"/>
          </p:cNvSpPr>
          <p:nvPr/>
        </p:nvSpPr>
        <p:spPr bwMode="auto">
          <a:xfrm>
            <a:off x="6376076" y="5652003"/>
            <a:ext cx="87897" cy="86059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55113" y="5610160"/>
            <a:ext cx="8224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간식</a:t>
            </a: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6707550" y="5945959"/>
            <a:ext cx="956816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214" name="그룹 45"/>
          <p:cNvGrpSpPr>
            <a:grpSpLocks/>
          </p:cNvGrpSpPr>
          <p:nvPr/>
        </p:nvGrpSpPr>
        <p:grpSpPr bwMode="auto">
          <a:xfrm>
            <a:off x="6371478" y="4596611"/>
            <a:ext cx="100918" cy="98807"/>
            <a:chOff x="2850281" y="4064014"/>
            <a:chExt cx="128587" cy="128587"/>
          </a:xfrm>
        </p:grpSpPr>
        <p:sp>
          <p:nvSpPr>
            <p:cNvPr id="215" name="타원 214"/>
            <p:cNvSpPr>
              <a:spLocks noChangeAspect="1"/>
            </p:cNvSpPr>
            <p:nvPr/>
          </p:nvSpPr>
          <p:spPr bwMode="auto">
            <a:xfrm>
              <a:off x="2878645" y="4092378"/>
              <a:ext cx="66185" cy="661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타원 215"/>
            <p:cNvSpPr>
              <a:spLocks noChangeAspect="1"/>
            </p:cNvSpPr>
            <p:nvPr/>
          </p:nvSpPr>
          <p:spPr bwMode="auto">
            <a:xfrm>
              <a:off x="2850281" y="4064014"/>
              <a:ext cx="128587" cy="12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1" name="그룹 25"/>
          <p:cNvGrpSpPr>
            <a:grpSpLocks/>
          </p:cNvGrpSpPr>
          <p:nvPr/>
        </p:nvGrpSpPr>
        <p:grpSpPr bwMode="auto">
          <a:xfrm>
            <a:off x="6388128" y="4624043"/>
            <a:ext cx="189852" cy="299511"/>
            <a:chOff x="1765300" y="1785938"/>
            <a:chExt cx="341313" cy="550862"/>
          </a:xfrm>
        </p:grpSpPr>
        <p:sp>
          <p:nvSpPr>
            <p:cNvPr id="212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13" name="Picture 261" descr="hand_w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0" name="꺾인 연결선 209"/>
          <p:cNvCxnSpPr>
            <a:stCxn id="212" idx="7"/>
            <a:endCxn id="209" idx="1"/>
          </p:cNvCxnSpPr>
          <p:nvPr/>
        </p:nvCxnSpPr>
        <p:spPr>
          <a:xfrm rot="5400000" flipH="1" flipV="1">
            <a:off x="6391987" y="3994962"/>
            <a:ext cx="732652" cy="551550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3045625" y="5830866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2-6</a:t>
            </a:r>
            <a:endParaRPr lang="ko-KR" altLang="en-US" sz="600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71" y="1918721"/>
            <a:ext cx="132046" cy="132046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38" y="1869577"/>
            <a:ext cx="199732" cy="200055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4033539" y="1885360"/>
            <a:ext cx="327661" cy="243840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3"/>
          <a:srcRect l="845" t="15290" r="57732" b="77720"/>
          <a:stretch/>
        </p:blipFill>
        <p:spPr>
          <a:xfrm>
            <a:off x="3433075" y="1894706"/>
            <a:ext cx="641400" cy="240524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 rotWithShape="1">
          <a:blip r:embed="rId2"/>
          <a:srcRect l="57608" t="15134" b="77732"/>
          <a:stretch/>
        </p:blipFill>
        <p:spPr>
          <a:xfrm>
            <a:off x="4296478" y="1881210"/>
            <a:ext cx="734986" cy="274851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 rotWithShape="1">
          <a:blip r:embed="rId5"/>
          <a:srcRect l="1007" t="15657" r="80672" b="78663"/>
          <a:stretch/>
        </p:blipFill>
        <p:spPr>
          <a:xfrm>
            <a:off x="3685726" y="1944680"/>
            <a:ext cx="314399" cy="216586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 rotWithShape="1">
          <a:blip r:embed="rId2"/>
          <a:srcRect l="19654" t="15135" r="61887" b="77974"/>
          <a:stretch/>
        </p:blipFill>
        <p:spPr>
          <a:xfrm>
            <a:off x="3711236" y="1869153"/>
            <a:ext cx="320040" cy="265511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 rotWithShape="1">
          <a:blip r:embed="rId5"/>
          <a:srcRect l="36852" t="16444" r="42409" b="77617"/>
          <a:stretch/>
        </p:blipFill>
        <p:spPr>
          <a:xfrm>
            <a:off x="3987268" y="1904002"/>
            <a:ext cx="384311" cy="244562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6"/>
          <a:srcRect l="46229" t="16367" r="41176" b="78697"/>
          <a:stretch/>
        </p:blipFill>
        <p:spPr>
          <a:xfrm>
            <a:off x="4897590" y="1909577"/>
            <a:ext cx="236220" cy="205740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50" y="1918721"/>
            <a:ext cx="132046" cy="132046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17" y="1869577"/>
            <a:ext cx="199732" cy="200055"/>
          </a:xfrm>
          <a:prstGeom prst="rect">
            <a:avLst/>
          </a:prstGeom>
        </p:spPr>
      </p:pic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5"/>
          <a:srcRect l="1007" t="15657" r="80672" b="78663"/>
          <a:stretch/>
        </p:blipFill>
        <p:spPr>
          <a:xfrm>
            <a:off x="3455595" y="1892981"/>
            <a:ext cx="314399" cy="216586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5F091622-C05C-9071-4539-5AAD4969FB18}"/>
              </a:ext>
            </a:extLst>
          </p:cNvPr>
          <p:cNvSpPr/>
          <p:nvPr/>
        </p:nvSpPr>
        <p:spPr>
          <a:xfrm>
            <a:off x="5217662" y="662736"/>
            <a:ext cx="3912638" cy="1252065"/>
          </a:xfrm>
          <a:prstGeom prst="wedgeRectCallout">
            <a:avLst>
              <a:gd name="adj1" fmla="val -49248"/>
              <a:gd name="adj2" fmla="val -30002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음식 기록 리스트 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/api/food/get-food-records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날짜별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mealType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으로 검색 가능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mealType </a:t>
            </a:r>
            <a:b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생략시 하루치 리스트 반환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489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120806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음식 검색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최초 진입 및 최근에 추가한 음식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57202"/>
              </p:ext>
            </p:extLst>
          </p:nvPr>
        </p:nvGraphicFramePr>
        <p:xfrm>
          <a:off x="9136381" y="451435"/>
          <a:ext cx="3070859" cy="66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5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706774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검색하기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 진입한 사용자는 최근에 추가한 음식이 없으며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빈화면으로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닫힘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기록하기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칼로리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PWM-02-04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검색하기와 직접입력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선택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음식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검색창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최근에 추가한 음식이 있을 경우의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 추가한 음식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라디오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음식명과 식품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등록된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 기준의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양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라디오버튼을 눌러 음식을 선택했을 때의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음식의 개수와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음식명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삭제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 같이 해당 영역 위로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라디오 버튼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식사 시간이 변경되고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모달창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닫힘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기록하기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선택된 음식 개수 표시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음식 기록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PWM-02-04-06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이동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06633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 공통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 </a:t>
                      </a:r>
                      <a:r>
                        <a:rPr lang="ko-KR" altLang="en-US" sz="700" b="0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라디오버튼 </a:t>
                      </a:r>
                      <a:r>
                        <a:rPr lang="ko-KR" altLang="en-US" sz="700" b="0" u="sng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en-US" altLang="ko-KR" sz="700" b="0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색깔이 구분되며</a:t>
                      </a:r>
                      <a:r>
                        <a:rPr lang="en-US" altLang="ko-KR" sz="700" b="0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1</a:t>
                      </a:r>
                      <a:r>
                        <a:rPr lang="ko-KR" altLang="en-US" sz="700" b="0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인분 기준으로 칼로리와 용량이 노출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최근에 추가한 음식은 라디오버튼 클릭을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안해도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처음부터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인분 기준 칼로리와 용량이 노출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음식항목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음식검색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PWM-02-04-02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0" name="직사각형 89"/>
          <p:cNvSpPr/>
          <p:nvPr/>
        </p:nvSpPr>
        <p:spPr>
          <a:xfrm>
            <a:off x="24959" y="1678273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72" name="직사각형 71"/>
          <p:cNvSpPr/>
          <p:nvPr/>
        </p:nvSpPr>
        <p:spPr>
          <a:xfrm>
            <a:off x="2651195" y="1445197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62" name="직사각형 161"/>
          <p:cNvSpPr/>
          <p:nvPr/>
        </p:nvSpPr>
        <p:spPr>
          <a:xfrm>
            <a:off x="2326308" y="2675661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63" name="직사각형 62"/>
          <p:cNvSpPr/>
          <p:nvPr/>
        </p:nvSpPr>
        <p:spPr>
          <a:xfrm>
            <a:off x="2639952" y="1618415"/>
            <a:ext cx="1909618" cy="41723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639952" y="1616637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46298" y="1931696"/>
            <a:ext cx="706040" cy="179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670503" y="164836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358375" y="1655545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음식 검색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636220" y="2206097"/>
            <a:ext cx="1874742" cy="218489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    음식을 검색해보세요</a:t>
            </a:r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2695105" y="2243338"/>
            <a:ext cx="156266" cy="149172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3854802" y="1931696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직접입력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634162" y="2147517"/>
            <a:ext cx="930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2639952" y="2147517"/>
            <a:ext cx="99421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651195" y="2620524"/>
            <a:ext cx="10162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최근에 추가한 음식</a:t>
            </a:r>
          </a:p>
        </p:txBody>
      </p:sp>
      <p:cxnSp>
        <p:nvCxnSpPr>
          <p:cNvPr id="390" name="꺾인 연결선 389"/>
          <p:cNvCxnSpPr>
            <a:cxnSpLocks/>
            <a:stCxn id="189" idx="3"/>
            <a:endCxn id="101" idx="1"/>
          </p:cNvCxnSpPr>
          <p:nvPr/>
        </p:nvCxnSpPr>
        <p:spPr>
          <a:xfrm flipV="1">
            <a:off x="4454623" y="2555831"/>
            <a:ext cx="2513353" cy="474939"/>
          </a:xfrm>
          <a:prstGeom prst="bentConnector3">
            <a:avLst>
              <a:gd name="adj1" fmla="val 169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타원 391"/>
          <p:cNvSpPr>
            <a:spLocks noChangeAspect="1"/>
          </p:cNvSpPr>
          <p:nvPr/>
        </p:nvSpPr>
        <p:spPr bwMode="auto">
          <a:xfrm>
            <a:off x="2745542" y="3456313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3" name="직선 연결선 392"/>
          <p:cNvCxnSpPr/>
          <p:nvPr/>
        </p:nvCxnSpPr>
        <p:spPr>
          <a:xfrm>
            <a:off x="2970488" y="3655828"/>
            <a:ext cx="15857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/>
          <p:cNvSpPr txBox="1"/>
          <p:nvPr/>
        </p:nvSpPr>
        <p:spPr>
          <a:xfrm>
            <a:off x="2964744" y="3345137"/>
            <a:ext cx="129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라면</a:t>
            </a:r>
            <a:br>
              <a:rPr lang="en-US" altLang="ko-KR" sz="700" dirty="0"/>
            </a:br>
            <a:r>
              <a:rPr lang="en-US" altLang="ko-KR" sz="700" dirty="0"/>
              <a:t>515 kcal, 1 </a:t>
            </a:r>
            <a:r>
              <a:rPr lang="ko-KR" altLang="en-US" sz="700" dirty="0"/>
              <a:t>인분</a:t>
            </a:r>
            <a:r>
              <a:rPr lang="en-US" altLang="ko-KR" sz="700" dirty="0"/>
              <a:t>(169g)</a:t>
            </a:r>
            <a:endParaRPr lang="ko-KR" altLang="en-US" sz="700" dirty="0"/>
          </a:p>
        </p:txBody>
      </p:sp>
      <p:cxnSp>
        <p:nvCxnSpPr>
          <p:cNvPr id="395" name="직선 연결선 394"/>
          <p:cNvCxnSpPr/>
          <p:nvPr/>
        </p:nvCxnSpPr>
        <p:spPr>
          <a:xfrm flipV="1">
            <a:off x="2911404" y="3456313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4858412" y="3041972"/>
            <a:ext cx="1892087" cy="518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5142727" y="3133828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두부</a:t>
            </a:r>
          </a:p>
        </p:txBody>
      </p:sp>
      <p:cxnSp>
        <p:nvCxnSpPr>
          <p:cNvPr id="140" name="직선 연결선 139"/>
          <p:cNvCxnSpPr/>
          <p:nvPr/>
        </p:nvCxnSpPr>
        <p:spPr>
          <a:xfrm flipV="1">
            <a:off x="5127442" y="3174033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45"/>
          <p:cNvGrpSpPr>
            <a:grpSpLocks/>
          </p:cNvGrpSpPr>
          <p:nvPr/>
        </p:nvGrpSpPr>
        <p:grpSpPr bwMode="auto">
          <a:xfrm>
            <a:off x="4953852" y="3175881"/>
            <a:ext cx="100918" cy="98807"/>
            <a:chOff x="2850281" y="4064014"/>
            <a:chExt cx="128587" cy="128587"/>
          </a:xfrm>
        </p:grpSpPr>
        <p:sp>
          <p:nvSpPr>
            <p:cNvPr id="142" name="타원 141"/>
            <p:cNvSpPr>
              <a:spLocks noChangeAspect="1"/>
            </p:cNvSpPr>
            <p:nvPr/>
          </p:nvSpPr>
          <p:spPr bwMode="auto">
            <a:xfrm>
              <a:off x="2878645" y="4092378"/>
              <a:ext cx="66185" cy="661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타원 142"/>
            <p:cNvSpPr>
              <a:spLocks noChangeAspect="1"/>
            </p:cNvSpPr>
            <p:nvPr/>
          </p:nvSpPr>
          <p:spPr bwMode="auto">
            <a:xfrm>
              <a:off x="2850281" y="4064014"/>
              <a:ext cx="128587" cy="12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5148003" y="3298194"/>
            <a:ext cx="10051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4"/>
                </a:solidFill>
              </a:rPr>
              <a:t>353 kcal, 1 </a:t>
            </a:r>
            <a:r>
              <a:rPr lang="ko-KR" altLang="en-US" sz="600" dirty="0">
                <a:solidFill>
                  <a:schemeClr val="accent4"/>
                </a:solidFill>
              </a:rPr>
              <a:t>인분</a:t>
            </a:r>
            <a:r>
              <a:rPr lang="en-US" altLang="ko-KR" sz="600" dirty="0">
                <a:solidFill>
                  <a:schemeClr val="accent4"/>
                </a:solidFill>
              </a:rPr>
              <a:t>(100g)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4543589" y="2424586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3-1</a:t>
            </a:r>
            <a:endParaRPr lang="ko-KR" altLang="en-US" sz="600" dirty="0"/>
          </a:p>
        </p:txBody>
      </p:sp>
      <p:sp>
        <p:nvSpPr>
          <p:cNvPr id="146" name="직사각형 145"/>
          <p:cNvSpPr/>
          <p:nvPr/>
        </p:nvSpPr>
        <p:spPr>
          <a:xfrm>
            <a:off x="4845991" y="1457558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48" name="직사각형 147"/>
          <p:cNvSpPr/>
          <p:nvPr/>
        </p:nvSpPr>
        <p:spPr>
          <a:xfrm>
            <a:off x="4844101" y="1618415"/>
            <a:ext cx="1909618" cy="41723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4844101" y="1616637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4950447" y="1931696"/>
            <a:ext cx="706040" cy="179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4874652" y="164836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52" name="TextBox 151"/>
          <p:cNvSpPr txBox="1"/>
          <p:nvPr/>
        </p:nvSpPr>
        <p:spPr>
          <a:xfrm>
            <a:off x="5562524" y="1655545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음식 검색</a:t>
            </a: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4877837" y="2190407"/>
            <a:ext cx="1874742" cy="218489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    음식을 검색해보세요</a:t>
            </a:r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4899254" y="2243338"/>
            <a:ext cx="156266" cy="149172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6058951" y="1931696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직접입력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156" name="직선 연결선 155"/>
          <p:cNvCxnSpPr/>
          <p:nvPr/>
        </p:nvCxnSpPr>
        <p:spPr>
          <a:xfrm>
            <a:off x="5838311" y="2147517"/>
            <a:ext cx="930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4844101" y="2147517"/>
            <a:ext cx="99421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857700" y="2881052"/>
            <a:ext cx="10162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최근에 추가한 음식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6780270" y="6023643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PWM-02-02-03-06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9" name="타원 168"/>
          <p:cNvSpPr>
            <a:spLocks noChangeAspect="1"/>
          </p:cNvSpPr>
          <p:nvPr/>
        </p:nvSpPr>
        <p:spPr bwMode="auto">
          <a:xfrm>
            <a:off x="4952047" y="3716841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0" name="직선 연결선 169"/>
          <p:cNvCxnSpPr/>
          <p:nvPr/>
        </p:nvCxnSpPr>
        <p:spPr>
          <a:xfrm>
            <a:off x="5176993" y="3916356"/>
            <a:ext cx="15857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5171249" y="3605665"/>
            <a:ext cx="129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라면</a:t>
            </a:r>
            <a:br>
              <a:rPr lang="en-US" altLang="ko-KR" sz="700" dirty="0"/>
            </a:br>
            <a:r>
              <a:rPr lang="en-US" altLang="ko-KR" sz="700" dirty="0"/>
              <a:t>515 kcal, 1 </a:t>
            </a:r>
            <a:r>
              <a:rPr lang="ko-KR" altLang="en-US" sz="700" dirty="0"/>
              <a:t>인분</a:t>
            </a:r>
            <a:r>
              <a:rPr lang="en-US" altLang="ko-KR" sz="700" dirty="0"/>
              <a:t>(169g)</a:t>
            </a:r>
            <a:endParaRPr lang="ko-KR" altLang="en-US" sz="700" dirty="0"/>
          </a:p>
        </p:txBody>
      </p:sp>
      <p:cxnSp>
        <p:nvCxnSpPr>
          <p:cNvPr id="180" name="직선 연결선 179"/>
          <p:cNvCxnSpPr/>
          <p:nvPr/>
        </p:nvCxnSpPr>
        <p:spPr>
          <a:xfrm flipV="1">
            <a:off x="5117909" y="3716841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모서리가 둥근 직사각형 183"/>
          <p:cNvSpPr/>
          <p:nvPr/>
        </p:nvSpPr>
        <p:spPr>
          <a:xfrm>
            <a:off x="5656487" y="5229936"/>
            <a:ext cx="960199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</a:t>
            </a:r>
            <a:r>
              <a:rPr lang="ko-KR" altLang="en-US" sz="700" dirty="0">
                <a:solidFill>
                  <a:schemeClr val="tx1"/>
                </a:solidFill>
              </a:rPr>
              <a:t>개 기록하기</a:t>
            </a:r>
          </a:p>
        </p:txBody>
      </p:sp>
      <p:sp>
        <p:nvSpPr>
          <p:cNvPr id="185" name="타원 184"/>
          <p:cNvSpPr>
            <a:spLocks noChangeAspect="1"/>
          </p:cNvSpPr>
          <p:nvPr/>
        </p:nvSpPr>
        <p:spPr bwMode="auto">
          <a:xfrm>
            <a:off x="2740606" y="3037577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6" name="직선 연결선 185"/>
          <p:cNvCxnSpPr/>
          <p:nvPr/>
        </p:nvCxnSpPr>
        <p:spPr>
          <a:xfrm>
            <a:off x="2965552" y="3237092"/>
            <a:ext cx="15230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2959808" y="2926401"/>
            <a:ext cx="129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두부</a:t>
            </a:r>
            <a:br>
              <a:rPr lang="en-US" altLang="ko-KR" sz="700" dirty="0"/>
            </a:br>
            <a:r>
              <a:rPr lang="en-US" altLang="ko-KR" sz="700" dirty="0"/>
              <a:t>353 kcal, 1 </a:t>
            </a:r>
            <a:r>
              <a:rPr lang="ko-KR" altLang="en-US" sz="700" dirty="0"/>
              <a:t>인분</a:t>
            </a:r>
            <a:r>
              <a:rPr lang="en-US" altLang="ko-KR" sz="700" dirty="0"/>
              <a:t>(100g)</a:t>
            </a:r>
            <a:endParaRPr lang="ko-KR" altLang="en-US" sz="700" dirty="0"/>
          </a:p>
        </p:txBody>
      </p:sp>
      <p:cxnSp>
        <p:nvCxnSpPr>
          <p:cNvPr id="188" name="직선 연결선 187"/>
          <p:cNvCxnSpPr/>
          <p:nvPr/>
        </p:nvCxnSpPr>
        <p:spPr>
          <a:xfrm flipV="1">
            <a:off x="2906468" y="3037577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2980431" y="2830259"/>
            <a:ext cx="1474192" cy="40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/>
          <p:cNvSpPr/>
          <p:nvPr/>
        </p:nvSpPr>
        <p:spPr>
          <a:xfrm>
            <a:off x="331931" y="1618415"/>
            <a:ext cx="1909618" cy="41723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/>
          <p:cNvSpPr/>
          <p:nvPr/>
        </p:nvSpPr>
        <p:spPr>
          <a:xfrm>
            <a:off x="331931" y="1616637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438277" y="1931696"/>
            <a:ext cx="706040" cy="179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362482" y="164836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94" name="TextBox 193"/>
          <p:cNvSpPr txBox="1"/>
          <p:nvPr/>
        </p:nvSpPr>
        <p:spPr>
          <a:xfrm>
            <a:off x="1050354" y="1655545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음식 검색</a:t>
            </a:r>
          </a:p>
        </p:txBody>
      </p:sp>
      <p:sp>
        <p:nvSpPr>
          <p:cNvPr id="195" name="모서리가 둥근 직사각형 194"/>
          <p:cNvSpPr/>
          <p:nvPr/>
        </p:nvSpPr>
        <p:spPr>
          <a:xfrm>
            <a:off x="358679" y="2206097"/>
            <a:ext cx="1837939" cy="218489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    음식을 검색해보세요</a:t>
            </a:r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197" name="그림 1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387084" y="2243338"/>
            <a:ext cx="156266" cy="149172"/>
          </a:xfrm>
          <a:prstGeom prst="rect">
            <a:avLst/>
          </a:prstGeom>
        </p:spPr>
      </p:pic>
      <p:sp>
        <p:nvSpPr>
          <p:cNvPr id="198" name="TextBox 197"/>
          <p:cNvSpPr txBox="1"/>
          <p:nvPr/>
        </p:nvSpPr>
        <p:spPr>
          <a:xfrm>
            <a:off x="1546781" y="1931696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직접입력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201" name="직선 연결선 200"/>
          <p:cNvCxnSpPr/>
          <p:nvPr/>
        </p:nvCxnSpPr>
        <p:spPr>
          <a:xfrm>
            <a:off x="1326141" y="2147517"/>
            <a:ext cx="930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31931" y="2147517"/>
            <a:ext cx="99421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직사각형 222"/>
          <p:cNvSpPr/>
          <p:nvPr/>
        </p:nvSpPr>
        <p:spPr>
          <a:xfrm>
            <a:off x="322939" y="1471653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grpSp>
        <p:nvGrpSpPr>
          <p:cNvPr id="181" name="그룹 25"/>
          <p:cNvGrpSpPr>
            <a:grpSpLocks/>
          </p:cNvGrpSpPr>
          <p:nvPr/>
        </p:nvGrpSpPr>
        <p:grpSpPr bwMode="auto">
          <a:xfrm>
            <a:off x="6419163" y="5390724"/>
            <a:ext cx="189852" cy="299511"/>
            <a:chOff x="1765300" y="1785938"/>
            <a:chExt cx="341313" cy="550862"/>
          </a:xfrm>
        </p:grpSpPr>
        <p:sp>
          <p:nvSpPr>
            <p:cNvPr id="182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83" name="Picture 261" descr="hand_w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4" name="TextBox 273"/>
          <p:cNvSpPr txBox="1"/>
          <p:nvPr/>
        </p:nvSpPr>
        <p:spPr>
          <a:xfrm>
            <a:off x="4880460" y="2433737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</a:t>
            </a:r>
            <a:r>
              <a:rPr lang="ko-KR" altLang="en-US" sz="700" dirty="0"/>
              <a:t>개 선택됨</a:t>
            </a:r>
          </a:p>
        </p:txBody>
      </p:sp>
      <p:sp>
        <p:nvSpPr>
          <p:cNvPr id="275" name="모서리가 둥근 직사각형 274"/>
          <p:cNvSpPr/>
          <p:nvPr/>
        </p:nvSpPr>
        <p:spPr>
          <a:xfrm>
            <a:off x="4901972" y="2631275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두부  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4959" y="1944201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94" name="직사각형 93"/>
          <p:cNvSpPr/>
          <p:nvPr/>
        </p:nvSpPr>
        <p:spPr>
          <a:xfrm>
            <a:off x="24959" y="2234370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95" name="직사각형 94"/>
          <p:cNvSpPr/>
          <p:nvPr/>
        </p:nvSpPr>
        <p:spPr>
          <a:xfrm>
            <a:off x="2335438" y="3017016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96" name="직사각형 95"/>
          <p:cNvSpPr/>
          <p:nvPr/>
        </p:nvSpPr>
        <p:spPr>
          <a:xfrm>
            <a:off x="5192560" y="3045889"/>
            <a:ext cx="1507742" cy="506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25"/>
          <p:cNvGrpSpPr>
            <a:grpSpLocks/>
          </p:cNvGrpSpPr>
          <p:nvPr/>
        </p:nvGrpSpPr>
        <p:grpSpPr bwMode="auto">
          <a:xfrm>
            <a:off x="6503579" y="3261270"/>
            <a:ext cx="189852" cy="299511"/>
            <a:chOff x="1765300" y="1785938"/>
            <a:chExt cx="341313" cy="550862"/>
          </a:xfrm>
        </p:grpSpPr>
        <p:sp>
          <p:nvSpPr>
            <p:cNvPr id="99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0" name="Picture 261" descr="hand_w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1" name="직사각형 100"/>
          <p:cNvSpPr/>
          <p:nvPr/>
        </p:nvSpPr>
        <p:spPr>
          <a:xfrm>
            <a:off x="6967976" y="2445254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PWM-02-04-02</a:t>
            </a:r>
            <a:endParaRPr lang="ko-KR" altLang="en-US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4</a:t>
            </a:r>
            <a:r>
              <a:rPr lang="ko-KR" altLang="en-US" sz="700" dirty="0">
                <a:solidFill>
                  <a:schemeClr val="tx1"/>
                </a:solidFill>
              </a:rPr>
              <a:t>번 화면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371489" y="5278292"/>
            <a:ext cx="2849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에</a:t>
            </a:r>
            <a:endParaRPr lang="ko-KR" altLang="en-US" sz="7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892112" y="5240115"/>
            <a:ext cx="512014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아침</a:t>
            </a: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163728" y="5272724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255452" y="3713304"/>
            <a:ext cx="972202" cy="1550232"/>
            <a:chOff x="7091067" y="3652914"/>
            <a:chExt cx="972202" cy="1550232"/>
          </a:xfrm>
        </p:grpSpPr>
        <p:sp>
          <p:nvSpPr>
            <p:cNvPr id="212" name="양쪽 모서리가 둥근 사각형 211"/>
            <p:cNvSpPr/>
            <p:nvPr/>
          </p:nvSpPr>
          <p:spPr>
            <a:xfrm>
              <a:off x="7091067" y="3652914"/>
              <a:ext cx="592961" cy="1550232"/>
            </a:xfrm>
            <a:prstGeom prst="round2SameRect">
              <a:avLst>
                <a:gd name="adj1" fmla="val 7876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모서리가 둥근 직사각형 249"/>
            <p:cNvSpPr/>
            <p:nvPr/>
          </p:nvSpPr>
          <p:spPr>
            <a:xfrm>
              <a:off x="7114266" y="3774694"/>
              <a:ext cx="540946" cy="282945"/>
            </a:xfrm>
            <a:prstGeom prst="roundRect">
              <a:avLst>
                <a:gd name="adj" fmla="val 10367"/>
              </a:avLst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7237635" y="3828246"/>
              <a:ext cx="8224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아침</a:t>
              </a:r>
            </a:p>
          </p:txBody>
        </p:sp>
        <p:sp>
          <p:nvSpPr>
            <p:cNvPr id="252" name="모서리가 둥근 직사각형 251"/>
            <p:cNvSpPr/>
            <p:nvPr/>
          </p:nvSpPr>
          <p:spPr>
            <a:xfrm>
              <a:off x="7117497" y="4138760"/>
              <a:ext cx="537715" cy="282945"/>
            </a:xfrm>
            <a:prstGeom prst="roundRect">
              <a:avLst>
                <a:gd name="adj" fmla="val 10367"/>
              </a:avLst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3" name="타원 252"/>
            <p:cNvSpPr>
              <a:spLocks noChangeAspect="1"/>
            </p:cNvSpPr>
            <p:nvPr/>
          </p:nvSpPr>
          <p:spPr bwMode="auto">
            <a:xfrm>
              <a:off x="7161829" y="4234155"/>
              <a:ext cx="87897" cy="86059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240866" y="4192312"/>
              <a:ext cx="8224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점심</a:t>
              </a:r>
            </a:p>
          </p:txBody>
        </p:sp>
        <p:sp>
          <p:nvSpPr>
            <p:cNvPr id="258" name="모서리가 둥근 직사각형 257"/>
            <p:cNvSpPr/>
            <p:nvPr/>
          </p:nvSpPr>
          <p:spPr>
            <a:xfrm>
              <a:off x="7117497" y="4496875"/>
              <a:ext cx="537715" cy="282945"/>
            </a:xfrm>
            <a:prstGeom prst="roundRect">
              <a:avLst>
                <a:gd name="adj" fmla="val 10367"/>
              </a:avLst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9" name="타원 258"/>
            <p:cNvSpPr>
              <a:spLocks noChangeAspect="1"/>
            </p:cNvSpPr>
            <p:nvPr/>
          </p:nvSpPr>
          <p:spPr bwMode="auto">
            <a:xfrm>
              <a:off x="7161829" y="4592270"/>
              <a:ext cx="87897" cy="86059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240866" y="4550427"/>
              <a:ext cx="8224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저녁</a:t>
              </a:r>
            </a:p>
          </p:txBody>
        </p:sp>
        <p:sp>
          <p:nvSpPr>
            <p:cNvPr id="261" name="모서리가 둥근 직사각형 260"/>
            <p:cNvSpPr/>
            <p:nvPr/>
          </p:nvSpPr>
          <p:spPr>
            <a:xfrm>
              <a:off x="7117497" y="4838866"/>
              <a:ext cx="537715" cy="282945"/>
            </a:xfrm>
            <a:prstGeom prst="roundRect">
              <a:avLst>
                <a:gd name="adj" fmla="val 10367"/>
              </a:avLst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62" name="타원 261"/>
            <p:cNvSpPr>
              <a:spLocks noChangeAspect="1"/>
            </p:cNvSpPr>
            <p:nvPr/>
          </p:nvSpPr>
          <p:spPr bwMode="auto">
            <a:xfrm>
              <a:off x="7161829" y="4934261"/>
              <a:ext cx="87897" cy="86059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7240866" y="4892418"/>
              <a:ext cx="8224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간식</a:t>
              </a:r>
            </a:p>
          </p:txBody>
        </p:sp>
        <p:grpSp>
          <p:nvGrpSpPr>
            <p:cNvPr id="277" name="그룹 45"/>
            <p:cNvGrpSpPr>
              <a:grpSpLocks/>
            </p:cNvGrpSpPr>
            <p:nvPr/>
          </p:nvGrpSpPr>
          <p:grpSpPr bwMode="auto">
            <a:xfrm>
              <a:off x="7157231" y="3878869"/>
              <a:ext cx="100918" cy="98807"/>
              <a:chOff x="2850281" y="4064014"/>
              <a:chExt cx="128587" cy="128587"/>
            </a:xfrm>
          </p:grpSpPr>
          <p:sp>
            <p:nvSpPr>
              <p:cNvPr id="279" name="타원 278"/>
              <p:cNvSpPr>
                <a:spLocks noChangeAspect="1"/>
              </p:cNvSpPr>
              <p:nvPr/>
            </p:nvSpPr>
            <p:spPr bwMode="auto">
              <a:xfrm>
                <a:off x="2878645" y="4092378"/>
                <a:ext cx="66185" cy="661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0" name="타원 279"/>
              <p:cNvSpPr>
                <a:spLocks noChangeAspect="1"/>
              </p:cNvSpPr>
              <p:nvPr/>
            </p:nvSpPr>
            <p:spPr bwMode="auto">
              <a:xfrm>
                <a:off x="2850281" y="4064014"/>
                <a:ext cx="128587" cy="12858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81" name="그룹 25"/>
            <p:cNvGrpSpPr>
              <a:grpSpLocks/>
            </p:cNvGrpSpPr>
            <p:nvPr/>
          </p:nvGrpSpPr>
          <p:grpSpPr bwMode="auto">
            <a:xfrm>
              <a:off x="7173881" y="3906301"/>
              <a:ext cx="189852" cy="299511"/>
              <a:chOff x="1765300" y="1785938"/>
              <a:chExt cx="341313" cy="550862"/>
            </a:xfrm>
          </p:grpSpPr>
          <p:sp>
            <p:nvSpPr>
              <p:cNvPr id="282" name="Oval 46"/>
              <p:cNvSpPr>
                <a:spLocks noChangeArrowheads="1"/>
              </p:cNvSpPr>
              <p:nvPr/>
            </p:nvSpPr>
            <p:spPr bwMode="auto">
              <a:xfrm>
                <a:off x="1795463" y="1785938"/>
                <a:ext cx="163512" cy="163512"/>
              </a:xfrm>
              <a:prstGeom prst="ellipse">
                <a:avLst/>
              </a:prstGeom>
              <a:noFill/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none" lIns="36000" tIns="36000" rIns="36000" bIns="36000" anchor="ctr"/>
              <a:lstStyle/>
              <a:p>
                <a:endParaRPr kumimoji="0"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pic>
            <p:nvPicPr>
              <p:cNvPr id="283" name="Picture 261" descr="hand_w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765300" y="1838325"/>
                <a:ext cx="341313" cy="498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84" name="직사각형 283"/>
          <p:cNvSpPr/>
          <p:nvPr/>
        </p:nvSpPr>
        <p:spPr>
          <a:xfrm>
            <a:off x="4543589" y="5180578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3-2</a:t>
            </a:r>
            <a:endParaRPr lang="ko-KR" altLang="en-US" sz="600" dirty="0"/>
          </a:p>
        </p:txBody>
      </p:sp>
      <p:sp>
        <p:nvSpPr>
          <p:cNvPr id="285" name="TextBox 284"/>
          <p:cNvSpPr txBox="1"/>
          <p:nvPr/>
        </p:nvSpPr>
        <p:spPr>
          <a:xfrm>
            <a:off x="7186739" y="3448079"/>
            <a:ext cx="6899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</a:p>
        </p:txBody>
      </p:sp>
      <p:sp>
        <p:nvSpPr>
          <p:cNvPr id="257" name="직사각형 256"/>
          <p:cNvSpPr/>
          <p:nvPr/>
        </p:nvSpPr>
        <p:spPr>
          <a:xfrm>
            <a:off x="10097410" y="6114595"/>
            <a:ext cx="2087350" cy="535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/>
          <p:cNvSpPr>
            <a:spLocks noChangeAspect="1"/>
          </p:cNvSpPr>
          <p:nvPr/>
        </p:nvSpPr>
        <p:spPr bwMode="auto">
          <a:xfrm>
            <a:off x="10166657" y="5787824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>
            <a:off x="10387140" y="5914540"/>
            <a:ext cx="14329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10341232" y="5714485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하루견과</a:t>
            </a:r>
            <a:r>
              <a:rPr lang="en-US" altLang="ko-KR" sz="700" dirty="0"/>
              <a:t>(</a:t>
            </a:r>
            <a:r>
              <a:rPr lang="ko-KR" altLang="en-US" sz="700" dirty="0" err="1"/>
              <a:t>하루견과</a:t>
            </a:r>
            <a:r>
              <a:rPr lang="en-US" altLang="ko-KR" sz="700" dirty="0"/>
              <a:t>)</a:t>
            </a:r>
            <a:endParaRPr lang="ko-KR" altLang="en-US" sz="700" dirty="0"/>
          </a:p>
        </p:txBody>
      </p:sp>
      <p:cxnSp>
        <p:nvCxnSpPr>
          <p:cNvPr id="256" name="직선 연결선 255"/>
          <p:cNvCxnSpPr/>
          <p:nvPr/>
        </p:nvCxnSpPr>
        <p:spPr>
          <a:xfrm flipV="1">
            <a:off x="10341232" y="5750150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/>
          <p:cNvSpPr txBox="1"/>
          <p:nvPr/>
        </p:nvSpPr>
        <p:spPr>
          <a:xfrm>
            <a:off x="10381724" y="6223153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하루견과</a:t>
            </a:r>
            <a:r>
              <a:rPr lang="en-US" altLang="ko-KR" sz="700" dirty="0"/>
              <a:t>(</a:t>
            </a:r>
            <a:r>
              <a:rPr lang="ko-KR" altLang="en-US" sz="700" dirty="0" err="1"/>
              <a:t>하루견과</a:t>
            </a:r>
            <a:r>
              <a:rPr lang="en-US" altLang="ko-KR" sz="700" dirty="0"/>
              <a:t>)</a:t>
            </a:r>
            <a:endParaRPr lang="ko-KR" altLang="en-US" sz="700" dirty="0"/>
          </a:p>
        </p:txBody>
      </p:sp>
      <p:cxnSp>
        <p:nvCxnSpPr>
          <p:cNvPr id="264" name="직선 연결선 263"/>
          <p:cNvCxnSpPr/>
          <p:nvPr/>
        </p:nvCxnSpPr>
        <p:spPr>
          <a:xfrm flipV="1">
            <a:off x="10366439" y="6263358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그룹 45"/>
          <p:cNvGrpSpPr>
            <a:grpSpLocks/>
          </p:cNvGrpSpPr>
          <p:nvPr/>
        </p:nvGrpSpPr>
        <p:grpSpPr bwMode="auto">
          <a:xfrm>
            <a:off x="10192849" y="6265206"/>
            <a:ext cx="100918" cy="98807"/>
            <a:chOff x="2850281" y="4064014"/>
            <a:chExt cx="128587" cy="128587"/>
          </a:xfrm>
        </p:grpSpPr>
        <p:sp>
          <p:nvSpPr>
            <p:cNvPr id="266" name="타원 265"/>
            <p:cNvSpPr>
              <a:spLocks noChangeAspect="1"/>
            </p:cNvSpPr>
            <p:nvPr/>
          </p:nvSpPr>
          <p:spPr bwMode="auto">
            <a:xfrm>
              <a:off x="2878645" y="4092378"/>
              <a:ext cx="66185" cy="661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타원 266"/>
            <p:cNvSpPr>
              <a:spLocks noChangeAspect="1"/>
            </p:cNvSpPr>
            <p:nvPr/>
          </p:nvSpPr>
          <p:spPr bwMode="auto">
            <a:xfrm>
              <a:off x="2850281" y="4064014"/>
              <a:ext cx="128587" cy="12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8" name="TextBox 267"/>
          <p:cNvSpPr txBox="1"/>
          <p:nvPr/>
        </p:nvSpPr>
        <p:spPr>
          <a:xfrm>
            <a:off x="10387000" y="6387519"/>
            <a:ext cx="10051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4"/>
                </a:solidFill>
              </a:rPr>
              <a:t>106 kcal, 1 </a:t>
            </a:r>
            <a:r>
              <a:rPr lang="ko-KR" altLang="en-US" sz="600" dirty="0">
                <a:solidFill>
                  <a:schemeClr val="accent4"/>
                </a:solidFill>
              </a:rPr>
              <a:t>인분</a:t>
            </a:r>
            <a:r>
              <a:rPr lang="en-US" altLang="ko-KR" sz="600" dirty="0">
                <a:solidFill>
                  <a:schemeClr val="accent4"/>
                </a:solidFill>
              </a:rPr>
              <a:t>(20g)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9076977" y="5695402"/>
            <a:ext cx="1292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예시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9564533" y="5723393"/>
            <a:ext cx="5328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클릭 전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9581091" y="6223152"/>
            <a:ext cx="484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클릭 후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296389" y="5285331"/>
            <a:ext cx="512014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아침</a:t>
            </a:r>
          </a:p>
        </p:txBody>
      </p:sp>
      <p:sp>
        <p:nvSpPr>
          <p:cNvPr id="122" name="TextBox 121"/>
          <p:cNvSpPr txBox="1"/>
          <p:nvPr/>
        </p:nvSpPr>
        <p:spPr>
          <a:xfrm rot="16200000">
            <a:off x="7568005" y="531794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25" name="직사각형 124"/>
          <p:cNvSpPr/>
          <p:nvPr/>
        </p:nvSpPr>
        <p:spPr>
          <a:xfrm>
            <a:off x="4950447" y="5290601"/>
            <a:ext cx="384819" cy="187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96" idx="3"/>
            <a:endCxn id="101" idx="1"/>
          </p:cNvCxnSpPr>
          <p:nvPr/>
        </p:nvCxnSpPr>
        <p:spPr>
          <a:xfrm flipV="1">
            <a:off x="6700302" y="2555831"/>
            <a:ext cx="267674" cy="743355"/>
          </a:xfrm>
          <a:prstGeom prst="bentConnector3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endCxn id="165" idx="0"/>
          </p:cNvCxnSpPr>
          <p:nvPr/>
        </p:nvCxnSpPr>
        <p:spPr>
          <a:xfrm>
            <a:off x="6608661" y="5370768"/>
            <a:ext cx="660146" cy="652875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125" idx="0"/>
            <a:endCxn id="285" idx="1"/>
          </p:cNvCxnSpPr>
          <p:nvPr/>
        </p:nvCxnSpPr>
        <p:spPr>
          <a:xfrm rot="5400000" flipH="1" flipV="1">
            <a:off x="5293551" y="3397413"/>
            <a:ext cx="1742494" cy="20438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491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16275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음식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PWM-02-04-02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199938"/>
              </p:ext>
            </p:extLst>
          </p:nvPr>
        </p:nvGraphicFramePr>
        <p:xfrm>
          <a:off x="9258169" y="451435"/>
          <a:ext cx="2933831" cy="742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73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584258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83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검색하기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페이지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연관검색어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자동완성 기능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연관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검색어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항목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번 화면으로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4795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호두과자가 포함된 음식목록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라디오 버튼 생성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145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라디오 버튼 클릭시의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상세설정화면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선택한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음식명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식품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에 등록된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인 기준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g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표기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단위 변경에 따라 수량도 자동 변경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‘-’, ‘+’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버튼으로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0.5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씩 증감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숫자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숫자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 (</a:t>
                      </a: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식품영양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에 나오는 </a:t>
                      </a:r>
                      <a:r>
                        <a:rPr lang="ko-KR" altLang="en-US" sz="700" b="0" baseline="0" dirty="0" err="1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표기량</a:t>
                      </a: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 참고 필요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수량에 맞게 칼로리 및 영양소 비율 자동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2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라디오 버튼 체크 후 상세설정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취소 클릭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700" b="0" dirty="0"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700" b="0" dirty="0" err="1">
                          <a:latin typeface="+mn-lt"/>
                          <a:ea typeface="+mn-ea"/>
                        </a:rPr>
                        <a:t>번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화면으로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클릭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700" b="0" dirty="0"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700" b="0" dirty="0" err="1">
                          <a:latin typeface="+mn-lt"/>
                          <a:ea typeface="+mn-ea"/>
                        </a:rPr>
                        <a:t>번화면으로</a:t>
                      </a:r>
                      <a:r>
                        <a:rPr lang="ko-KR" altLang="en-US" sz="700" b="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이동하면서 설정한 내용으로 텍스트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라디오 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미체크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상태에서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상세설정시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취소 클릭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저장 클릭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이동하면서 라디오버튼이 체크되고 영역컬러화 및 설정한 텍스트로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32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2465543" y="1466444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2455675" y="1613539"/>
            <a:ext cx="1925202" cy="4174171"/>
            <a:chOff x="2552143" y="1613539"/>
            <a:chExt cx="1925202" cy="4174171"/>
          </a:xfrm>
        </p:grpSpPr>
        <p:sp>
          <p:nvSpPr>
            <p:cNvPr id="175" name="모서리가 둥근 직사각형 174"/>
            <p:cNvSpPr/>
            <p:nvPr/>
          </p:nvSpPr>
          <p:spPr>
            <a:xfrm>
              <a:off x="2611207" y="2199159"/>
              <a:ext cx="1753307" cy="211353"/>
            </a:xfrm>
            <a:prstGeom prst="roundRect">
              <a:avLst>
                <a:gd name="adj" fmla="val 10367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accent3"/>
                  </a:solidFill>
                </a:rPr>
                <a:t>.</a:t>
              </a:r>
              <a:endParaRPr lang="ko-KR" altLang="en-US" sz="700" dirty="0">
                <a:solidFill>
                  <a:schemeClr val="accent3"/>
                </a:solidFill>
              </a:endParaRPr>
            </a:p>
          </p:txBody>
        </p:sp>
        <p:pic>
          <p:nvPicPr>
            <p:cNvPr id="176" name="그림 17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0" t="8098" r="14764" b="17621"/>
            <a:stretch/>
          </p:blipFill>
          <p:spPr>
            <a:xfrm>
              <a:off x="2646388" y="2239266"/>
              <a:ext cx="156266" cy="149172"/>
            </a:xfrm>
            <a:prstGeom prst="rect">
              <a:avLst/>
            </a:prstGeom>
          </p:spPr>
        </p:pic>
        <p:sp>
          <p:nvSpPr>
            <p:cNvPr id="177" name="TextBox 176"/>
            <p:cNvSpPr txBox="1"/>
            <p:nvPr/>
          </p:nvSpPr>
          <p:spPr>
            <a:xfrm>
              <a:off x="2785728" y="2199159"/>
              <a:ext cx="10106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호두과자</a:t>
              </a:r>
              <a:endParaRPr lang="en-US" altLang="ko-KR" sz="600" dirty="0">
                <a:solidFill>
                  <a:srgbClr val="92D050"/>
                </a:solidFill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151918" y="2204275"/>
              <a:ext cx="21259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X</a:t>
              </a:r>
              <a:endParaRPr lang="ko-KR" altLang="en-US" sz="800" dirty="0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552143" y="1615317"/>
              <a:ext cx="1909618" cy="4172393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552143" y="1613539"/>
              <a:ext cx="1909618" cy="249675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8" name="모서리가 둥근 직사각형 227"/>
            <p:cNvSpPr/>
            <p:nvPr/>
          </p:nvSpPr>
          <p:spPr>
            <a:xfrm>
              <a:off x="2658489" y="1928598"/>
              <a:ext cx="706040" cy="17960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검색하기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582694" y="1645270"/>
              <a:ext cx="21259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&lt;</a:t>
              </a:r>
              <a:endParaRPr lang="ko-KR" altLang="en-US" sz="8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3270566" y="1652447"/>
              <a:ext cx="8257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음식 검색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3766993" y="1928598"/>
              <a:ext cx="69884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solidFill>
                    <a:schemeClr val="accent4"/>
                  </a:solidFill>
                </a:rPr>
                <a:t>직접입력</a:t>
              </a:r>
              <a:endParaRPr lang="en-US" altLang="ko-KR" sz="600" dirty="0">
                <a:solidFill>
                  <a:schemeClr val="accent4"/>
                </a:solidFill>
              </a:endParaRPr>
            </a:p>
          </p:txBody>
        </p:sp>
        <p:cxnSp>
          <p:nvCxnSpPr>
            <p:cNvPr id="232" name="직선 연결선 231"/>
            <p:cNvCxnSpPr/>
            <p:nvPr/>
          </p:nvCxnSpPr>
          <p:spPr>
            <a:xfrm>
              <a:off x="3546353" y="2144419"/>
              <a:ext cx="9309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/>
            <p:cNvCxnSpPr/>
            <p:nvPr/>
          </p:nvCxnSpPr>
          <p:spPr>
            <a:xfrm>
              <a:off x="2552143" y="2144419"/>
              <a:ext cx="99421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/>
            <p:cNvCxnSpPr/>
            <p:nvPr/>
          </p:nvCxnSpPr>
          <p:spPr>
            <a:xfrm>
              <a:off x="2847881" y="2709432"/>
              <a:ext cx="162132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/>
            <p:cNvSpPr txBox="1"/>
            <p:nvPr/>
          </p:nvSpPr>
          <p:spPr>
            <a:xfrm>
              <a:off x="2801973" y="2509377"/>
              <a:ext cx="12926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호두과자</a:t>
              </a:r>
            </a:p>
          </p:txBody>
        </p:sp>
        <p:cxnSp>
          <p:nvCxnSpPr>
            <p:cNvPr id="237" name="직선 연결선 236"/>
            <p:cNvCxnSpPr/>
            <p:nvPr/>
          </p:nvCxnSpPr>
          <p:spPr>
            <a:xfrm flipV="1">
              <a:off x="2801973" y="2545042"/>
              <a:ext cx="0" cy="13403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타원 237"/>
            <p:cNvSpPr>
              <a:spLocks noChangeAspect="1"/>
            </p:cNvSpPr>
            <p:nvPr/>
          </p:nvSpPr>
          <p:spPr bwMode="auto">
            <a:xfrm>
              <a:off x="2627398" y="2825957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39" name="직선 연결선 238"/>
            <p:cNvCxnSpPr/>
            <p:nvPr/>
          </p:nvCxnSpPr>
          <p:spPr>
            <a:xfrm>
              <a:off x="2847881" y="2952673"/>
              <a:ext cx="162132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/>
            <p:nvPr/>
          </p:nvSpPr>
          <p:spPr>
            <a:xfrm>
              <a:off x="2801973" y="2752618"/>
              <a:ext cx="12926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호두과자</a:t>
              </a:r>
              <a:r>
                <a:rPr lang="en-US" altLang="ko-KR" sz="700" dirty="0"/>
                <a:t>(</a:t>
              </a:r>
              <a:r>
                <a:rPr lang="ko-KR" altLang="en-US" sz="700" dirty="0" err="1"/>
                <a:t>코코호도</a:t>
              </a:r>
              <a:r>
                <a:rPr lang="en-US" altLang="ko-KR" sz="700" dirty="0"/>
                <a:t>)</a:t>
              </a:r>
              <a:endParaRPr lang="ko-KR" altLang="en-US" sz="700" dirty="0"/>
            </a:p>
          </p:txBody>
        </p:sp>
        <p:cxnSp>
          <p:nvCxnSpPr>
            <p:cNvPr id="241" name="직선 연결선 240"/>
            <p:cNvCxnSpPr/>
            <p:nvPr/>
          </p:nvCxnSpPr>
          <p:spPr>
            <a:xfrm flipV="1">
              <a:off x="2801973" y="2788283"/>
              <a:ext cx="0" cy="13403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/>
            <p:cNvCxnSpPr/>
            <p:nvPr/>
          </p:nvCxnSpPr>
          <p:spPr>
            <a:xfrm>
              <a:off x="2856885" y="3212426"/>
              <a:ext cx="161231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타원 243"/>
            <p:cNvSpPr>
              <a:spLocks noChangeAspect="1"/>
            </p:cNvSpPr>
            <p:nvPr/>
          </p:nvSpPr>
          <p:spPr bwMode="auto">
            <a:xfrm>
              <a:off x="2627398" y="3085710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2801973" y="3012371"/>
              <a:ext cx="12926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호두과자</a:t>
              </a:r>
              <a:r>
                <a:rPr lang="en-US" altLang="ko-KR" sz="700" dirty="0"/>
                <a:t>(</a:t>
              </a:r>
              <a:r>
                <a:rPr lang="ko-KR" altLang="en-US" sz="700" dirty="0"/>
                <a:t>호밀호두</a:t>
              </a:r>
              <a:r>
                <a:rPr lang="en-US" altLang="ko-KR" sz="700" dirty="0"/>
                <a:t>)</a:t>
              </a:r>
              <a:endParaRPr lang="ko-KR" altLang="en-US" sz="700" dirty="0"/>
            </a:p>
          </p:txBody>
        </p:sp>
        <p:cxnSp>
          <p:nvCxnSpPr>
            <p:cNvPr id="246" name="직선 연결선 245"/>
            <p:cNvCxnSpPr/>
            <p:nvPr/>
          </p:nvCxnSpPr>
          <p:spPr>
            <a:xfrm flipV="1">
              <a:off x="2801973" y="3048036"/>
              <a:ext cx="0" cy="13403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2856885" y="3495928"/>
              <a:ext cx="161231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타원 247"/>
            <p:cNvSpPr>
              <a:spLocks noChangeAspect="1"/>
            </p:cNvSpPr>
            <p:nvPr/>
          </p:nvSpPr>
          <p:spPr bwMode="auto">
            <a:xfrm>
              <a:off x="2627398" y="3369212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801973" y="3295873"/>
              <a:ext cx="12926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/>
                <a:t>우리밀</a:t>
              </a:r>
              <a:r>
                <a:rPr lang="ko-KR" altLang="en-US" sz="700" dirty="0"/>
                <a:t> 호두과자</a:t>
              </a:r>
              <a:r>
                <a:rPr lang="en-US" altLang="ko-KR" sz="700" dirty="0"/>
                <a:t>(</a:t>
              </a:r>
              <a:r>
                <a:rPr lang="ko-KR" altLang="en-US" sz="700" dirty="0" err="1"/>
                <a:t>우리밀</a:t>
              </a:r>
              <a:r>
                <a:rPr lang="en-US" altLang="ko-KR" sz="700" dirty="0"/>
                <a:t>)</a:t>
              </a:r>
              <a:endParaRPr lang="ko-KR" altLang="en-US" sz="700" dirty="0"/>
            </a:p>
          </p:txBody>
        </p:sp>
        <p:cxnSp>
          <p:nvCxnSpPr>
            <p:cNvPr id="250" name="직선 연결선 249"/>
            <p:cNvCxnSpPr/>
            <p:nvPr/>
          </p:nvCxnSpPr>
          <p:spPr>
            <a:xfrm flipV="1">
              <a:off x="2801973" y="3331538"/>
              <a:ext cx="0" cy="13403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2856885" y="3747418"/>
              <a:ext cx="151507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타원 251"/>
            <p:cNvSpPr>
              <a:spLocks noChangeAspect="1"/>
            </p:cNvSpPr>
            <p:nvPr/>
          </p:nvSpPr>
          <p:spPr bwMode="auto">
            <a:xfrm>
              <a:off x="2627398" y="3620702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2801973" y="3547363"/>
              <a:ext cx="12926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휴게소 호두과자</a:t>
              </a:r>
              <a:r>
                <a:rPr lang="en-US" altLang="ko-KR" sz="700" dirty="0"/>
                <a:t>(GS25)</a:t>
              </a:r>
              <a:endParaRPr lang="ko-KR" altLang="en-US" sz="700" dirty="0"/>
            </a:p>
          </p:txBody>
        </p:sp>
        <p:cxnSp>
          <p:nvCxnSpPr>
            <p:cNvPr id="254" name="직선 연결선 253"/>
            <p:cNvCxnSpPr/>
            <p:nvPr/>
          </p:nvCxnSpPr>
          <p:spPr>
            <a:xfrm flipV="1">
              <a:off x="2801973" y="3583028"/>
              <a:ext cx="0" cy="13403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타원 261"/>
            <p:cNvSpPr>
              <a:spLocks noChangeAspect="1"/>
            </p:cNvSpPr>
            <p:nvPr/>
          </p:nvSpPr>
          <p:spPr bwMode="auto">
            <a:xfrm>
              <a:off x="2627398" y="2574467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0" name="직사각형 299"/>
          <p:cNvSpPr/>
          <p:nvPr/>
        </p:nvSpPr>
        <p:spPr>
          <a:xfrm>
            <a:off x="4645722" y="2998409"/>
            <a:ext cx="1892087" cy="535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/>
          <p:cNvSpPr txBox="1"/>
          <p:nvPr/>
        </p:nvSpPr>
        <p:spPr>
          <a:xfrm>
            <a:off x="4930037" y="3106967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호두과자</a:t>
            </a:r>
          </a:p>
        </p:txBody>
      </p:sp>
      <p:cxnSp>
        <p:nvCxnSpPr>
          <p:cNvPr id="315" name="직선 연결선 314"/>
          <p:cNvCxnSpPr/>
          <p:nvPr/>
        </p:nvCxnSpPr>
        <p:spPr>
          <a:xfrm flipV="1">
            <a:off x="4914752" y="3147172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타원 315"/>
          <p:cNvSpPr>
            <a:spLocks noChangeAspect="1"/>
          </p:cNvSpPr>
          <p:nvPr/>
        </p:nvSpPr>
        <p:spPr bwMode="auto">
          <a:xfrm>
            <a:off x="4674732" y="3675017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4849307" y="3601678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호두과자</a:t>
            </a:r>
            <a:r>
              <a:rPr lang="en-US" altLang="ko-KR" sz="700" dirty="0"/>
              <a:t>(</a:t>
            </a:r>
            <a:r>
              <a:rPr lang="ko-KR" altLang="en-US" sz="700" dirty="0" err="1"/>
              <a:t>코코호도</a:t>
            </a:r>
            <a:r>
              <a:rPr lang="en-US" altLang="ko-KR" sz="700" dirty="0"/>
              <a:t>)</a:t>
            </a:r>
            <a:endParaRPr lang="ko-KR" altLang="en-US" sz="700" dirty="0"/>
          </a:p>
        </p:txBody>
      </p:sp>
      <p:cxnSp>
        <p:nvCxnSpPr>
          <p:cNvPr id="319" name="직선 연결선 318"/>
          <p:cNvCxnSpPr/>
          <p:nvPr/>
        </p:nvCxnSpPr>
        <p:spPr>
          <a:xfrm flipV="1">
            <a:off x="4849307" y="3637343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그룹 45"/>
          <p:cNvGrpSpPr>
            <a:grpSpLocks/>
          </p:cNvGrpSpPr>
          <p:nvPr/>
        </p:nvGrpSpPr>
        <p:grpSpPr bwMode="auto">
          <a:xfrm>
            <a:off x="4741162" y="3149020"/>
            <a:ext cx="100918" cy="98807"/>
            <a:chOff x="2850281" y="4064014"/>
            <a:chExt cx="128587" cy="128587"/>
          </a:xfrm>
        </p:grpSpPr>
        <p:sp>
          <p:nvSpPr>
            <p:cNvPr id="321" name="타원 320"/>
            <p:cNvSpPr>
              <a:spLocks noChangeAspect="1"/>
            </p:cNvSpPr>
            <p:nvPr/>
          </p:nvSpPr>
          <p:spPr bwMode="auto">
            <a:xfrm>
              <a:off x="2878645" y="4092378"/>
              <a:ext cx="66185" cy="661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타원 321"/>
            <p:cNvSpPr>
              <a:spLocks noChangeAspect="1"/>
            </p:cNvSpPr>
            <p:nvPr/>
          </p:nvSpPr>
          <p:spPr bwMode="auto">
            <a:xfrm>
              <a:off x="2850281" y="4064014"/>
              <a:ext cx="128587" cy="12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6" name="TextBox 325"/>
          <p:cNvSpPr txBox="1"/>
          <p:nvPr/>
        </p:nvSpPr>
        <p:spPr>
          <a:xfrm>
            <a:off x="4935313" y="3271333"/>
            <a:ext cx="10051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4"/>
                </a:solidFill>
              </a:rPr>
              <a:t>41 kcal, 1 </a:t>
            </a:r>
            <a:r>
              <a:rPr lang="ko-KR" altLang="en-US" sz="600" dirty="0">
                <a:solidFill>
                  <a:schemeClr val="accent4"/>
                </a:solidFill>
              </a:rPr>
              <a:t>개</a:t>
            </a:r>
            <a:r>
              <a:rPr lang="en-US" altLang="ko-KR" sz="600" dirty="0">
                <a:solidFill>
                  <a:schemeClr val="accent4"/>
                </a:solidFill>
              </a:rPr>
              <a:t>(17g)</a:t>
            </a:r>
          </a:p>
        </p:txBody>
      </p:sp>
      <p:sp>
        <p:nvSpPr>
          <p:cNvPr id="328" name="타원 327"/>
          <p:cNvSpPr>
            <a:spLocks noChangeAspect="1"/>
          </p:cNvSpPr>
          <p:nvPr/>
        </p:nvSpPr>
        <p:spPr bwMode="auto">
          <a:xfrm>
            <a:off x="4674732" y="3975099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4849307" y="3901760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호두과자</a:t>
            </a:r>
            <a:r>
              <a:rPr lang="en-US" altLang="ko-KR" sz="700" dirty="0"/>
              <a:t>(</a:t>
            </a:r>
            <a:r>
              <a:rPr lang="ko-KR" altLang="en-US" sz="700" dirty="0"/>
              <a:t>호밀호두</a:t>
            </a:r>
            <a:r>
              <a:rPr lang="en-US" altLang="ko-KR" sz="700" dirty="0"/>
              <a:t>)</a:t>
            </a:r>
            <a:endParaRPr lang="ko-KR" altLang="en-US" sz="700" dirty="0"/>
          </a:p>
        </p:txBody>
      </p:sp>
      <p:cxnSp>
        <p:nvCxnSpPr>
          <p:cNvPr id="331" name="직선 연결선 330"/>
          <p:cNvCxnSpPr/>
          <p:nvPr/>
        </p:nvCxnSpPr>
        <p:spPr>
          <a:xfrm flipV="1">
            <a:off x="4849307" y="3937425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타원 332"/>
          <p:cNvSpPr>
            <a:spLocks noChangeAspect="1"/>
          </p:cNvSpPr>
          <p:nvPr/>
        </p:nvSpPr>
        <p:spPr bwMode="auto">
          <a:xfrm>
            <a:off x="4674732" y="4275180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4849307" y="4201841"/>
            <a:ext cx="1419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우리밀</a:t>
            </a:r>
            <a:r>
              <a:rPr lang="ko-KR" altLang="en-US" sz="700" dirty="0"/>
              <a:t> 호두과자</a:t>
            </a:r>
            <a:r>
              <a:rPr lang="en-US" altLang="ko-KR" sz="700" dirty="0"/>
              <a:t>(</a:t>
            </a:r>
            <a:r>
              <a:rPr lang="ko-KR" altLang="en-US" sz="700" dirty="0" err="1"/>
              <a:t>우리밀</a:t>
            </a:r>
            <a:r>
              <a:rPr lang="en-US" altLang="ko-KR" sz="700" dirty="0"/>
              <a:t>)</a:t>
            </a:r>
            <a:endParaRPr lang="ko-KR" altLang="en-US" sz="700" dirty="0"/>
          </a:p>
        </p:txBody>
      </p:sp>
      <p:cxnSp>
        <p:nvCxnSpPr>
          <p:cNvPr id="336" name="직선 연결선 335"/>
          <p:cNvCxnSpPr/>
          <p:nvPr/>
        </p:nvCxnSpPr>
        <p:spPr>
          <a:xfrm flipV="1">
            <a:off x="4849307" y="4237506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모서리가 둥근 직사각형 337"/>
          <p:cNvSpPr/>
          <p:nvPr/>
        </p:nvSpPr>
        <p:spPr>
          <a:xfrm>
            <a:off x="4687255" y="2199159"/>
            <a:ext cx="1753307" cy="211353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339" name="그림 3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4722436" y="2239266"/>
            <a:ext cx="156266" cy="149172"/>
          </a:xfrm>
          <a:prstGeom prst="rect">
            <a:avLst/>
          </a:prstGeom>
        </p:spPr>
      </p:pic>
      <p:sp>
        <p:nvSpPr>
          <p:cNvPr id="340" name="TextBox 339"/>
          <p:cNvSpPr txBox="1"/>
          <p:nvPr/>
        </p:nvSpPr>
        <p:spPr>
          <a:xfrm>
            <a:off x="4861776" y="2199159"/>
            <a:ext cx="1010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호두과자</a:t>
            </a:r>
            <a:endParaRPr lang="en-US" altLang="ko-KR" sz="600" dirty="0">
              <a:solidFill>
                <a:srgbClr val="92D050"/>
              </a:solidFill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6227966" y="220427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X</a:t>
            </a:r>
            <a:endParaRPr lang="ko-KR" altLang="en-US" sz="800" dirty="0"/>
          </a:p>
        </p:txBody>
      </p:sp>
      <p:sp>
        <p:nvSpPr>
          <p:cNvPr id="342" name="직사각형 341"/>
          <p:cNvSpPr/>
          <p:nvPr/>
        </p:nvSpPr>
        <p:spPr>
          <a:xfrm>
            <a:off x="4628191" y="1615317"/>
            <a:ext cx="1909618" cy="41723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4628191" y="1613539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4734537" y="1928598"/>
            <a:ext cx="706040" cy="179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4658742" y="164527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346614" y="1652447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음식 검색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5843041" y="1928598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직접입력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348" name="직선 연결선 347"/>
          <p:cNvCxnSpPr/>
          <p:nvPr/>
        </p:nvCxnSpPr>
        <p:spPr>
          <a:xfrm>
            <a:off x="5622401" y="2144419"/>
            <a:ext cx="930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4628191" y="2144419"/>
            <a:ext cx="99421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4665743" y="2449873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</a:t>
            </a:r>
            <a:r>
              <a:rPr lang="ko-KR" altLang="en-US" sz="700" dirty="0"/>
              <a:t>개 선택됨</a:t>
            </a:r>
          </a:p>
        </p:txBody>
      </p:sp>
      <p:sp>
        <p:nvSpPr>
          <p:cNvPr id="372" name="모서리가 둥근 직사각형 371"/>
          <p:cNvSpPr/>
          <p:nvPr/>
        </p:nvSpPr>
        <p:spPr>
          <a:xfrm>
            <a:off x="4687255" y="2647411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두부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373" name="모서리가 둥근 직사각형 372"/>
          <p:cNvSpPr/>
          <p:nvPr/>
        </p:nvSpPr>
        <p:spPr>
          <a:xfrm>
            <a:off x="5354606" y="2647410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호두과자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cxnSp>
        <p:nvCxnSpPr>
          <p:cNvPr id="374" name="직선 연결선 373"/>
          <p:cNvCxnSpPr/>
          <p:nvPr/>
        </p:nvCxnSpPr>
        <p:spPr>
          <a:xfrm>
            <a:off x="4871338" y="3826110"/>
            <a:ext cx="161231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/>
          <p:cNvCxnSpPr/>
          <p:nvPr/>
        </p:nvCxnSpPr>
        <p:spPr>
          <a:xfrm>
            <a:off x="4871338" y="4132295"/>
            <a:ext cx="161231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/>
          <p:cNvCxnSpPr/>
          <p:nvPr/>
        </p:nvCxnSpPr>
        <p:spPr>
          <a:xfrm>
            <a:off x="4871338" y="4437243"/>
            <a:ext cx="161231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타원 376"/>
          <p:cNvSpPr>
            <a:spLocks noChangeAspect="1"/>
          </p:cNvSpPr>
          <p:nvPr/>
        </p:nvSpPr>
        <p:spPr bwMode="auto">
          <a:xfrm>
            <a:off x="4674732" y="4595543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4849307" y="4522204"/>
            <a:ext cx="1419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휴게소 호두과자</a:t>
            </a:r>
            <a:r>
              <a:rPr lang="en-US" altLang="ko-KR" sz="700" dirty="0"/>
              <a:t>(GS25)</a:t>
            </a:r>
            <a:endParaRPr lang="ko-KR" altLang="en-US" sz="700" dirty="0"/>
          </a:p>
        </p:txBody>
      </p:sp>
      <p:cxnSp>
        <p:nvCxnSpPr>
          <p:cNvPr id="379" name="직선 연결선 378"/>
          <p:cNvCxnSpPr/>
          <p:nvPr/>
        </p:nvCxnSpPr>
        <p:spPr>
          <a:xfrm flipV="1">
            <a:off x="4849307" y="4557869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 379"/>
          <p:cNvCxnSpPr/>
          <p:nvPr/>
        </p:nvCxnSpPr>
        <p:spPr>
          <a:xfrm>
            <a:off x="4871338" y="4757606"/>
            <a:ext cx="161231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직사각형 468"/>
          <p:cNvSpPr/>
          <p:nvPr/>
        </p:nvSpPr>
        <p:spPr>
          <a:xfrm>
            <a:off x="6834892" y="1621042"/>
            <a:ext cx="1909618" cy="4172393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직사각형 469"/>
          <p:cNvSpPr/>
          <p:nvPr/>
        </p:nvSpPr>
        <p:spPr>
          <a:xfrm>
            <a:off x="6834892" y="1619264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471" name="양쪽 모서리가 둥근 사각형 470"/>
          <p:cNvSpPr/>
          <p:nvPr/>
        </p:nvSpPr>
        <p:spPr>
          <a:xfrm>
            <a:off x="6851900" y="1858227"/>
            <a:ext cx="1891790" cy="3956286"/>
          </a:xfrm>
          <a:prstGeom prst="round2SameRect">
            <a:avLst>
              <a:gd name="adj1" fmla="val 7876"/>
              <a:gd name="adj2" fmla="val 0"/>
            </a:avLst>
          </a:prstGeom>
          <a:solidFill>
            <a:schemeClr val="bg1"/>
          </a:solidFill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2" name="TextBox 471"/>
          <p:cNvSpPr txBox="1"/>
          <p:nvPr/>
        </p:nvSpPr>
        <p:spPr>
          <a:xfrm>
            <a:off x="6893628" y="2132716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호두과자</a:t>
            </a:r>
            <a:endParaRPr lang="en-US" altLang="ko-KR" sz="700" dirty="0"/>
          </a:p>
        </p:txBody>
      </p:sp>
      <p:sp>
        <p:nvSpPr>
          <p:cNvPr id="473" name="모서리가 둥근 직사각형 472"/>
          <p:cNvSpPr/>
          <p:nvPr/>
        </p:nvSpPr>
        <p:spPr>
          <a:xfrm>
            <a:off x="6893628" y="2638891"/>
            <a:ext cx="824689" cy="221616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-       1        +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4" name="TextBox 473"/>
          <p:cNvSpPr txBox="1"/>
          <p:nvPr/>
        </p:nvSpPr>
        <p:spPr>
          <a:xfrm rot="5400000">
            <a:off x="8425678" y="2677302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6851900" y="2447385"/>
            <a:ext cx="12264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개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= 17g</a:t>
            </a:r>
          </a:p>
        </p:txBody>
      </p:sp>
      <p:sp>
        <p:nvSpPr>
          <p:cNvPr id="476" name="TextBox 475"/>
          <p:cNvSpPr txBox="1"/>
          <p:nvPr/>
        </p:nvSpPr>
        <p:spPr>
          <a:xfrm>
            <a:off x="6908869" y="3513556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탄수화물</a:t>
            </a:r>
          </a:p>
        </p:txBody>
      </p:sp>
      <p:sp>
        <p:nvSpPr>
          <p:cNvPr id="477" name="TextBox 476"/>
          <p:cNvSpPr txBox="1"/>
          <p:nvPr/>
        </p:nvSpPr>
        <p:spPr>
          <a:xfrm>
            <a:off x="7042987" y="3675927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</a:rPr>
              <a:t>당류</a:t>
            </a:r>
          </a:p>
        </p:txBody>
      </p:sp>
      <p:sp>
        <p:nvSpPr>
          <p:cNvPr id="478" name="TextBox 477"/>
          <p:cNvSpPr txBox="1"/>
          <p:nvPr/>
        </p:nvSpPr>
        <p:spPr>
          <a:xfrm>
            <a:off x="8089154" y="3513556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/>
              <a:t>13.7g</a:t>
            </a:r>
            <a:endParaRPr lang="ko-KR" altLang="en-US" sz="700" dirty="0"/>
          </a:p>
        </p:txBody>
      </p:sp>
      <p:sp>
        <p:nvSpPr>
          <p:cNvPr id="479" name="TextBox 478"/>
          <p:cNvSpPr txBox="1"/>
          <p:nvPr/>
        </p:nvSpPr>
        <p:spPr>
          <a:xfrm>
            <a:off x="8089153" y="3655251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</a:rPr>
              <a:t>2.6g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80" name="직선 연결선 479"/>
          <p:cNvCxnSpPr/>
          <p:nvPr/>
        </p:nvCxnSpPr>
        <p:spPr>
          <a:xfrm>
            <a:off x="6962251" y="3885480"/>
            <a:ext cx="1584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/>
          <p:cNvSpPr txBox="1"/>
          <p:nvPr/>
        </p:nvSpPr>
        <p:spPr>
          <a:xfrm>
            <a:off x="6908869" y="3940331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단백질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8089154" y="3915655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/>
              <a:t>3g</a:t>
            </a:r>
            <a:endParaRPr lang="ko-KR" altLang="en-US" sz="700" dirty="0"/>
          </a:p>
        </p:txBody>
      </p:sp>
      <p:sp>
        <p:nvSpPr>
          <p:cNvPr id="483" name="TextBox 482"/>
          <p:cNvSpPr txBox="1"/>
          <p:nvPr/>
        </p:nvSpPr>
        <p:spPr>
          <a:xfrm>
            <a:off x="6908869" y="4191499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지방</a:t>
            </a:r>
          </a:p>
        </p:txBody>
      </p:sp>
      <p:sp>
        <p:nvSpPr>
          <p:cNvPr id="484" name="TextBox 483"/>
          <p:cNvSpPr txBox="1"/>
          <p:nvPr/>
        </p:nvSpPr>
        <p:spPr>
          <a:xfrm>
            <a:off x="8089154" y="4166823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/>
              <a:t>13g</a:t>
            </a:r>
            <a:endParaRPr lang="ko-KR" altLang="en-US" sz="700" dirty="0"/>
          </a:p>
        </p:txBody>
      </p:sp>
      <p:sp>
        <p:nvSpPr>
          <p:cNvPr id="485" name="TextBox 484"/>
          <p:cNvSpPr txBox="1"/>
          <p:nvPr/>
        </p:nvSpPr>
        <p:spPr>
          <a:xfrm>
            <a:off x="7042987" y="4369450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</a:rPr>
              <a:t>포화지방</a:t>
            </a:r>
          </a:p>
        </p:txBody>
      </p:sp>
      <p:sp>
        <p:nvSpPr>
          <p:cNvPr id="486" name="TextBox 485"/>
          <p:cNvSpPr txBox="1"/>
          <p:nvPr/>
        </p:nvSpPr>
        <p:spPr>
          <a:xfrm>
            <a:off x="8089153" y="4348774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</a:rPr>
              <a:t>1.2g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7" name="TextBox 486"/>
          <p:cNvSpPr txBox="1"/>
          <p:nvPr/>
        </p:nvSpPr>
        <p:spPr>
          <a:xfrm>
            <a:off x="6908869" y="4633754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콜레스테롤</a:t>
            </a:r>
          </a:p>
        </p:txBody>
      </p:sp>
      <p:sp>
        <p:nvSpPr>
          <p:cNvPr id="488" name="TextBox 487"/>
          <p:cNvSpPr txBox="1"/>
          <p:nvPr/>
        </p:nvSpPr>
        <p:spPr>
          <a:xfrm>
            <a:off x="8089154" y="4609078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/>
              <a:t>0mg</a:t>
            </a:r>
            <a:endParaRPr lang="ko-KR" altLang="en-US" sz="700" dirty="0"/>
          </a:p>
        </p:txBody>
      </p:sp>
      <p:sp>
        <p:nvSpPr>
          <p:cNvPr id="489" name="TextBox 488"/>
          <p:cNvSpPr txBox="1"/>
          <p:nvPr/>
        </p:nvSpPr>
        <p:spPr>
          <a:xfrm>
            <a:off x="6908869" y="4832100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나트륨</a:t>
            </a:r>
          </a:p>
        </p:txBody>
      </p:sp>
      <p:sp>
        <p:nvSpPr>
          <p:cNvPr id="490" name="TextBox 489"/>
          <p:cNvSpPr txBox="1"/>
          <p:nvPr/>
        </p:nvSpPr>
        <p:spPr>
          <a:xfrm>
            <a:off x="8089154" y="4807424"/>
            <a:ext cx="665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/>
              <a:t>0.7mg</a:t>
            </a:r>
            <a:endParaRPr lang="ko-KR" altLang="en-US" sz="700" dirty="0"/>
          </a:p>
        </p:txBody>
      </p:sp>
      <p:sp>
        <p:nvSpPr>
          <p:cNvPr id="491" name="모서리가 둥근 직사각형 490"/>
          <p:cNvSpPr/>
          <p:nvPr/>
        </p:nvSpPr>
        <p:spPr>
          <a:xfrm>
            <a:off x="7914934" y="2638891"/>
            <a:ext cx="745246" cy="221616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개</a:t>
            </a:r>
            <a:r>
              <a:rPr lang="en-US" altLang="ko-KR" sz="700" dirty="0">
                <a:solidFill>
                  <a:schemeClr val="tx1"/>
                </a:solidFill>
              </a:rPr>
              <a:t>        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6908869" y="3118432"/>
            <a:ext cx="1292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41</a:t>
            </a:r>
            <a:r>
              <a:rPr lang="en-US" altLang="ko-KR" sz="700" dirty="0"/>
              <a:t> kcal</a:t>
            </a:r>
            <a:endParaRPr lang="ko-KR" altLang="en-US" sz="700" dirty="0"/>
          </a:p>
        </p:txBody>
      </p:sp>
      <p:cxnSp>
        <p:nvCxnSpPr>
          <p:cNvPr id="493" name="직선 연결선 492"/>
          <p:cNvCxnSpPr/>
          <p:nvPr/>
        </p:nvCxnSpPr>
        <p:spPr>
          <a:xfrm>
            <a:off x="6962251" y="4572389"/>
            <a:ext cx="1584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342223" y="2199159"/>
            <a:ext cx="1753307" cy="211353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377404" y="2239266"/>
            <a:ext cx="156266" cy="149172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516744" y="2199159"/>
            <a:ext cx="1010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호두</a:t>
            </a:r>
            <a:r>
              <a:rPr lang="en-US" altLang="ko-KR" sz="1000" dirty="0">
                <a:solidFill>
                  <a:srgbClr val="92D050"/>
                </a:solidFill>
              </a:rPr>
              <a:t>l</a:t>
            </a:r>
            <a:endParaRPr lang="en-US" altLang="ko-KR" sz="600" dirty="0">
              <a:solidFill>
                <a:srgbClr val="92D05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882934" y="220427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X</a:t>
            </a:r>
            <a:endParaRPr lang="ko-KR" altLang="en-US" sz="800" dirty="0"/>
          </a:p>
        </p:txBody>
      </p:sp>
      <p:cxnSp>
        <p:nvCxnSpPr>
          <p:cNvPr id="135" name="직선 연결선 134"/>
          <p:cNvCxnSpPr/>
          <p:nvPr/>
        </p:nvCxnSpPr>
        <p:spPr>
          <a:xfrm>
            <a:off x="283159" y="2923508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81993" y="2723453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B050"/>
                </a:solidFill>
              </a:rPr>
              <a:t>호두</a:t>
            </a:r>
          </a:p>
        </p:txBody>
      </p:sp>
      <p:cxnSp>
        <p:nvCxnSpPr>
          <p:cNvPr id="137" name="직선 연결선 136"/>
          <p:cNvCxnSpPr/>
          <p:nvPr/>
        </p:nvCxnSpPr>
        <p:spPr>
          <a:xfrm>
            <a:off x="283159" y="3166749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97233" y="2966694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B050"/>
                </a:solidFill>
              </a:rPr>
              <a:t>호두</a:t>
            </a:r>
            <a:r>
              <a:rPr lang="ko-KR" altLang="en-US" sz="700" dirty="0"/>
              <a:t>마루</a:t>
            </a:r>
          </a:p>
        </p:txBody>
      </p:sp>
      <p:cxnSp>
        <p:nvCxnSpPr>
          <p:cNvPr id="139" name="직선 연결선 138"/>
          <p:cNvCxnSpPr/>
          <p:nvPr/>
        </p:nvCxnSpPr>
        <p:spPr>
          <a:xfrm>
            <a:off x="283159" y="3426502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97233" y="3226447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B050"/>
                </a:solidFill>
              </a:rPr>
              <a:t>호두</a:t>
            </a:r>
            <a:r>
              <a:rPr lang="ko-KR" altLang="en-US" sz="700" dirty="0"/>
              <a:t>과자</a:t>
            </a:r>
          </a:p>
        </p:txBody>
      </p:sp>
      <p:cxnSp>
        <p:nvCxnSpPr>
          <p:cNvPr id="141" name="직선 연결선 140"/>
          <p:cNvCxnSpPr/>
          <p:nvPr/>
        </p:nvCxnSpPr>
        <p:spPr>
          <a:xfrm>
            <a:off x="283159" y="3710004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297233" y="3509949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B050"/>
                </a:solidFill>
              </a:rPr>
              <a:t>호두</a:t>
            </a:r>
            <a:r>
              <a:rPr lang="ko-KR" altLang="en-US" sz="700" dirty="0"/>
              <a:t>파이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97233" y="3761439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B050"/>
                </a:solidFill>
              </a:rPr>
              <a:t>호두</a:t>
            </a:r>
            <a:r>
              <a:rPr lang="ko-KR" altLang="en-US" sz="700" dirty="0"/>
              <a:t>멸치볶음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283159" y="1615317"/>
            <a:ext cx="1909618" cy="41723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/>
          <p:cNvSpPr/>
          <p:nvPr/>
        </p:nvSpPr>
        <p:spPr>
          <a:xfrm>
            <a:off x="283159" y="1613539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389505" y="1928598"/>
            <a:ext cx="706040" cy="179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313710" y="164527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1001582" y="1652447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음식 검색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498009" y="1928598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직접입력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1277369" y="2144419"/>
            <a:ext cx="930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283159" y="2144419"/>
            <a:ext cx="99421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283159" y="3960778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297233" y="4012213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tx2"/>
                </a:solidFill>
              </a:rPr>
              <a:t>코스트코</a:t>
            </a:r>
            <a:r>
              <a:rPr lang="ko-KR" altLang="en-US" sz="700" dirty="0">
                <a:solidFill>
                  <a:srgbClr val="00B050"/>
                </a:solidFill>
              </a:rPr>
              <a:t> 호두</a:t>
            </a:r>
            <a:endParaRPr lang="ko-KR" altLang="en-US" sz="700" dirty="0"/>
          </a:p>
        </p:txBody>
      </p:sp>
      <p:cxnSp>
        <p:nvCxnSpPr>
          <p:cNvPr id="154" name="직선 연결선 153"/>
          <p:cNvCxnSpPr/>
          <p:nvPr/>
        </p:nvCxnSpPr>
        <p:spPr>
          <a:xfrm>
            <a:off x="283159" y="4211552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310780" y="3191194"/>
            <a:ext cx="1799989" cy="228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/>
          <p:cNvSpPr txBox="1"/>
          <p:nvPr/>
        </p:nvSpPr>
        <p:spPr>
          <a:xfrm>
            <a:off x="282339" y="2512453"/>
            <a:ext cx="8257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1">
                    <a:lumMod val="75000"/>
                  </a:schemeClr>
                </a:solidFill>
              </a:rPr>
              <a:t>연관 </a:t>
            </a:r>
            <a:r>
              <a:rPr lang="ko-KR" altLang="en-US" sz="500" dirty="0" err="1">
                <a:solidFill>
                  <a:schemeClr val="accent1">
                    <a:lumMod val="75000"/>
                  </a:schemeClr>
                </a:solidFill>
              </a:rPr>
              <a:t>검색어</a:t>
            </a:r>
            <a:endParaRPr lang="ko-KR" altLang="en-US" sz="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278926" y="1466444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58" name="직사각형 157"/>
          <p:cNvSpPr/>
          <p:nvPr/>
        </p:nvSpPr>
        <p:spPr>
          <a:xfrm>
            <a:off x="4637009" y="1466444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59" name="직사각형 158"/>
          <p:cNvSpPr/>
          <p:nvPr/>
        </p:nvSpPr>
        <p:spPr>
          <a:xfrm>
            <a:off x="6840622" y="1466444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cxnSp>
        <p:nvCxnSpPr>
          <p:cNvPr id="8" name="꺾인 연결선 7"/>
          <p:cNvCxnSpPr>
            <a:stCxn id="161" idx="3"/>
            <a:endCxn id="470" idx="0"/>
          </p:cNvCxnSpPr>
          <p:nvPr/>
        </p:nvCxnSpPr>
        <p:spPr>
          <a:xfrm flipV="1">
            <a:off x="6502576" y="1619264"/>
            <a:ext cx="1287125" cy="1637388"/>
          </a:xfrm>
          <a:prstGeom prst="bentConnector4">
            <a:avLst>
              <a:gd name="adj1" fmla="val 12909"/>
              <a:gd name="adj2" fmla="val 1139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14019" y="2539718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61" name="직사각형 160"/>
          <p:cNvSpPr/>
          <p:nvPr/>
        </p:nvSpPr>
        <p:spPr>
          <a:xfrm>
            <a:off x="4952236" y="3003355"/>
            <a:ext cx="1550340" cy="506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6542158" y="2147422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4-1</a:t>
            </a:r>
            <a:endParaRPr lang="ko-KR" altLang="en-US" sz="600" dirty="0"/>
          </a:p>
        </p:txBody>
      </p:sp>
      <p:sp>
        <p:nvSpPr>
          <p:cNvPr id="165" name="직사각형 164"/>
          <p:cNvSpPr/>
          <p:nvPr/>
        </p:nvSpPr>
        <p:spPr>
          <a:xfrm>
            <a:off x="6542158" y="2488029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4-2</a:t>
            </a:r>
            <a:endParaRPr lang="ko-KR" altLang="en-US" sz="600" dirty="0"/>
          </a:p>
        </p:txBody>
      </p:sp>
      <p:sp>
        <p:nvSpPr>
          <p:cNvPr id="167" name="TextBox 166"/>
          <p:cNvSpPr txBox="1"/>
          <p:nvPr/>
        </p:nvSpPr>
        <p:spPr>
          <a:xfrm>
            <a:off x="9439940" y="5341964"/>
            <a:ext cx="1278000" cy="19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드롭다운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168" name="직사각형 167"/>
          <p:cNvSpPr/>
          <p:nvPr/>
        </p:nvSpPr>
        <p:spPr bwMode="auto">
          <a:xfrm>
            <a:off x="9542823" y="5538351"/>
            <a:ext cx="866500" cy="12869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9589153" y="5424145"/>
            <a:ext cx="613870" cy="8023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lnSpc>
                <a:spcPct val="200000"/>
              </a:lnSpc>
              <a:defRPr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인분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주먹 한 줌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602047" y="6122819"/>
            <a:ext cx="613870" cy="18776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lnSpc>
                <a:spcPct val="200000"/>
              </a:lnSpc>
              <a:defRPr/>
            </a:pP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9602047" y="6368931"/>
            <a:ext cx="613870" cy="18776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lnSpc>
                <a:spcPct val="200000"/>
              </a:lnSpc>
              <a:defRPr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6542158" y="3196559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4-3</a:t>
            </a:r>
            <a:endParaRPr lang="ko-KR" altLang="en-US" sz="600" dirty="0"/>
          </a:p>
        </p:txBody>
      </p:sp>
      <p:sp>
        <p:nvSpPr>
          <p:cNvPr id="179" name="직사각형 178"/>
          <p:cNvSpPr/>
          <p:nvPr/>
        </p:nvSpPr>
        <p:spPr>
          <a:xfrm>
            <a:off x="6542158" y="5187366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4-4</a:t>
            </a:r>
            <a:endParaRPr lang="ko-KR" altLang="en-US" sz="600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3"/>
          <a:srcRect l="86616" t="36894" r="6691" b="59833"/>
          <a:stretch/>
        </p:blipFill>
        <p:spPr>
          <a:xfrm>
            <a:off x="9896088" y="6641058"/>
            <a:ext cx="146051" cy="158751"/>
          </a:xfrm>
          <a:prstGeom prst="rect">
            <a:avLst/>
          </a:prstGeom>
        </p:spPr>
      </p:pic>
      <p:sp>
        <p:nvSpPr>
          <p:cNvPr id="181" name="모서리가 둥근 직사각형 180"/>
          <p:cNvSpPr/>
          <p:nvPr/>
        </p:nvSpPr>
        <p:spPr>
          <a:xfrm>
            <a:off x="6975548" y="5341964"/>
            <a:ext cx="614812" cy="248467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취소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7995660" y="5341964"/>
            <a:ext cx="614812" cy="248467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5493440" y="5298834"/>
            <a:ext cx="960199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2</a:t>
            </a:r>
            <a:r>
              <a:rPr lang="ko-KR" altLang="en-US" sz="700" dirty="0">
                <a:solidFill>
                  <a:schemeClr val="tx1"/>
                </a:solidFill>
              </a:rPr>
              <a:t>개 기록하기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5208442" y="5347190"/>
            <a:ext cx="2849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에</a:t>
            </a:r>
            <a:endParaRPr lang="ko-KR" altLang="en-US" sz="700" dirty="0"/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4729065" y="5309013"/>
            <a:ext cx="512014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아침</a:t>
            </a:r>
          </a:p>
        </p:txBody>
      </p:sp>
      <p:sp>
        <p:nvSpPr>
          <p:cNvPr id="189" name="TextBox 188"/>
          <p:cNvSpPr txBox="1"/>
          <p:nvPr/>
        </p:nvSpPr>
        <p:spPr>
          <a:xfrm rot="16200000">
            <a:off x="5000681" y="5341622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63" name="직사각형 162"/>
          <p:cNvSpPr/>
          <p:nvPr/>
        </p:nvSpPr>
        <p:spPr>
          <a:xfrm>
            <a:off x="8464052" y="2663508"/>
            <a:ext cx="164965" cy="169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꺾인 연결선 165"/>
          <p:cNvCxnSpPr>
            <a:stCxn id="474" idx="0"/>
            <a:endCxn id="167" idx="1"/>
          </p:cNvCxnSpPr>
          <p:nvPr/>
        </p:nvCxnSpPr>
        <p:spPr>
          <a:xfrm>
            <a:off x="8650486" y="2781253"/>
            <a:ext cx="789454" cy="26587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DD6A9176-B60B-BBEC-4F38-5D852505DFAF}"/>
              </a:ext>
            </a:extLst>
          </p:cNvPr>
          <p:cNvSpPr/>
          <p:nvPr/>
        </p:nvSpPr>
        <p:spPr>
          <a:xfrm>
            <a:off x="253609" y="4622231"/>
            <a:ext cx="4011554" cy="991474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음식 검색 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/api/food/search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섭취한 음식 등록 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/api/food/input-food-record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35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21563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음식 검색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직접입력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PWM-02-04-03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74375"/>
              </p:ext>
            </p:extLst>
          </p:nvPr>
        </p:nvGraphicFramePr>
        <p:xfrm>
          <a:off x="9136380" y="451435"/>
          <a:ext cx="3055620" cy="5889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내 음식이 등록되어 있지 않았을 때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기록하기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칼로리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플러스 버튼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직접입력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버튼 생성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/>
                        <a:t>음식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직접입력 </a:t>
                      </a:r>
                      <a:r>
                        <a:rPr lang="ko-KR" altLang="en-US" sz="700" dirty="0" err="1"/>
                        <a:t>직접입력한</a:t>
                      </a:r>
                      <a:r>
                        <a:rPr lang="ko-KR" altLang="en-US" sz="700" dirty="0"/>
                        <a:t> 음식</a:t>
                      </a:r>
                      <a:r>
                        <a:rPr lang="en-US" altLang="ko-KR" sz="700" dirty="0"/>
                        <a:t>(PWM-02-04-05)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페이지로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32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77770" y="1134813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" name="직사각형 17"/>
          <p:cNvSpPr/>
          <p:nvPr/>
        </p:nvSpPr>
        <p:spPr>
          <a:xfrm>
            <a:off x="370206" y="1299005"/>
            <a:ext cx="2292538" cy="5043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0206" y="1299005"/>
            <a:ext cx="229253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8038" y="1385957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음식 검색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511" y="135610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32167" y="1745289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직접입력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9170" y="1755543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검색하기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77770" y="2009965"/>
            <a:ext cx="11335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516475" y="2009965"/>
            <a:ext cx="11462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덧셈 기호 26"/>
          <p:cNvSpPr/>
          <p:nvPr/>
        </p:nvSpPr>
        <p:spPr>
          <a:xfrm>
            <a:off x="2373885" y="1385141"/>
            <a:ext cx="202374" cy="196553"/>
          </a:xfrm>
          <a:prstGeom prst="mathPlus">
            <a:avLst>
              <a:gd name="adj1" fmla="val 11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011131" y="3502134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내 음식이 없습니다</a:t>
            </a:r>
            <a:r>
              <a:rPr lang="en-US" altLang="ko-KR" sz="600" b="1" dirty="0"/>
              <a:t>.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270088" y="669393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PWM-02-02-03-04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87" name="꺾인 연결선 86"/>
          <p:cNvCxnSpPr/>
          <p:nvPr/>
        </p:nvCxnSpPr>
        <p:spPr>
          <a:xfrm rot="5400000">
            <a:off x="2863224" y="485393"/>
            <a:ext cx="520648" cy="1283553"/>
          </a:xfrm>
          <a:prstGeom prst="bentConnector3">
            <a:avLst>
              <a:gd name="adj1" fmla="val 3358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25"/>
          <p:cNvGrpSpPr>
            <a:grpSpLocks/>
          </p:cNvGrpSpPr>
          <p:nvPr/>
        </p:nvGrpSpPr>
        <p:grpSpPr bwMode="auto">
          <a:xfrm>
            <a:off x="2524576" y="1502562"/>
            <a:ext cx="189852" cy="299511"/>
            <a:chOff x="1765300" y="1785938"/>
            <a:chExt cx="341313" cy="550862"/>
          </a:xfrm>
        </p:grpSpPr>
        <p:sp>
          <p:nvSpPr>
            <p:cNvPr id="89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0" name="Picture 261" descr="hand_w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1" name="직사각형 90"/>
          <p:cNvSpPr/>
          <p:nvPr/>
        </p:nvSpPr>
        <p:spPr>
          <a:xfrm>
            <a:off x="2395555" y="1403725"/>
            <a:ext cx="205500" cy="185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39896" y="1408904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AA1B3395-5BEE-0D0B-26B8-0BFFC6162C2C}"/>
              </a:ext>
            </a:extLst>
          </p:cNvPr>
          <p:cNvSpPr/>
          <p:nvPr/>
        </p:nvSpPr>
        <p:spPr>
          <a:xfrm>
            <a:off x="2395555" y="1127169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3FAA39-A2CA-182F-2DA6-E5A4726103D6}"/>
              </a:ext>
            </a:extLst>
          </p:cNvPr>
          <p:cNvSpPr/>
          <p:nvPr/>
        </p:nvSpPr>
        <p:spPr>
          <a:xfrm>
            <a:off x="-817418" y="2433012"/>
            <a:ext cx="13092545" cy="1716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폐기</a:t>
            </a:r>
          </a:p>
        </p:txBody>
      </p:sp>
    </p:spTree>
    <p:extLst>
      <p:ext uri="{BB962C8B-B14F-4D97-AF65-F5344CB8AC3E}">
        <p14:creationId xmlns:p14="http://schemas.microsoft.com/office/powerpoint/2010/main" val="350367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71330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음식 검색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 err="1"/>
                        <a:t>직접입력한</a:t>
                      </a:r>
                      <a:r>
                        <a:rPr lang="ko-KR" altLang="en-US" sz="800" dirty="0"/>
                        <a:t> 음식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PWM-02-04-04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77770" y="1134813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" name="직사각형 17"/>
          <p:cNvSpPr/>
          <p:nvPr/>
        </p:nvSpPr>
        <p:spPr>
          <a:xfrm>
            <a:off x="370206" y="1299005"/>
            <a:ext cx="2292538" cy="5043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0206" y="1299005"/>
            <a:ext cx="229253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6701" y="1385957"/>
            <a:ext cx="10871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직접입력한</a:t>
            </a:r>
            <a:r>
              <a:rPr lang="ko-KR" altLang="en-US" sz="700" dirty="0"/>
              <a:t> 음식 추가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511" y="135610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26" name="직사각형 25"/>
          <p:cNvSpPr/>
          <p:nvPr/>
        </p:nvSpPr>
        <p:spPr>
          <a:xfrm>
            <a:off x="75612" y="1408904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39" name="TextBox 38"/>
          <p:cNvSpPr txBox="1"/>
          <p:nvPr/>
        </p:nvSpPr>
        <p:spPr>
          <a:xfrm>
            <a:off x="2935469" y="2807760"/>
            <a:ext cx="751253" cy="223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83969" tIns="41985" rIns="83969" bIns="41985" rtlCol="0">
            <a:spAutoFit/>
          </a:bodyPr>
          <a:lstStyle>
            <a:defPPr>
              <a:defRPr lang="ko-KR"/>
            </a:defPPr>
            <a:lvl1pPr algn="ctr">
              <a:defRPr sz="900">
                <a:latin typeface="누리 L" panose="02020603020101020101" pitchFamily="18" charset="-127"/>
                <a:ea typeface="누리 L" panose="02020603020101020101" pitchFamily="18" charset="-127"/>
              </a:defRPr>
            </a:lvl1pPr>
          </a:lstStyle>
          <a:p>
            <a:pPr algn="l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5400000">
            <a:off x="3434898" y="2808492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35469" y="3015100"/>
            <a:ext cx="751253" cy="243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83969" tIns="41985" rIns="83969" bIns="41985" rtlCol="0" anchor="ctr" anchorCtr="0">
            <a:noAutofit/>
          </a:bodyPr>
          <a:lstStyle>
            <a:defPPr>
              <a:defRPr lang="ko-KR"/>
            </a:defPPr>
            <a:lvl1pPr algn="ctr">
              <a:defRPr sz="900">
                <a:latin typeface="누리 L" panose="02020603020101020101" pitchFamily="18" charset="-127"/>
                <a:ea typeface="누리 L" panose="02020603020101020101" pitchFamily="18" charset="-127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00247" y="2514195"/>
            <a:ext cx="886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드롭다운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43" name="TextBox 42"/>
          <p:cNvSpPr txBox="1"/>
          <p:nvPr/>
        </p:nvSpPr>
        <p:spPr>
          <a:xfrm>
            <a:off x="426511" y="2169170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/>
              <a:t>음식명</a:t>
            </a:r>
            <a:endParaRPr lang="en-US" altLang="ko-KR" sz="60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468004" y="2353836"/>
            <a:ext cx="2080058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음식 이름을 입력하세요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4595" y="3183444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/>
              <a:t>내용량</a:t>
            </a:r>
            <a:endParaRPr lang="en-US" altLang="ko-KR" sz="6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46088" y="3368339"/>
            <a:ext cx="908410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744110" y="3368339"/>
            <a:ext cx="761502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5400000">
            <a:off x="2275287" y="3398603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6779" y="2802575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인분당 칼로리</a:t>
            </a:r>
            <a:endParaRPr lang="en-US" altLang="ko-KR" sz="60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1768537" y="2741648"/>
            <a:ext cx="761502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kcal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1170" y="4137416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탄수화물</a:t>
            </a:r>
            <a:endParaRPr lang="en-US" altLang="ko-KR" sz="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01171" y="4436383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단백질</a:t>
            </a:r>
            <a:endParaRPr lang="en-US" altLang="ko-KR" sz="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09386" y="4745982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/>
              <a:t>지방</a:t>
            </a:r>
            <a:endParaRPr lang="en-US" altLang="ko-KR" sz="600" b="1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716566" y="4110696"/>
            <a:ext cx="761502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g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716566" y="4410216"/>
            <a:ext cx="761502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g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716566" y="4734815"/>
            <a:ext cx="761502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g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31557" y="3044822"/>
            <a:ext cx="9029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rgbClr val="FF0000"/>
                </a:solidFill>
              </a:rPr>
              <a:t>칼로리를 입력하세요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08697" y="3643120"/>
            <a:ext cx="8213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solidFill>
                  <a:srgbClr val="FF0000"/>
                </a:solidFill>
              </a:rPr>
              <a:t>내용량을</a:t>
            </a:r>
            <a:r>
              <a:rPr lang="ko-KR" altLang="en-US" sz="500" dirty="0">
                <a:solidFill>
                  <a:srgbClr val="FF0000"/>
                </a:solidFill>
              </a:rPr>
              <a:t> 입력하세요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267053" y="1378424"/>
            <a:ext cx="385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FFC000"/>
                </a:solidFill>
              </a:rPr>
              <a:t>담기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867873" y="1827137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534545" y="5558369"/>
            <a:ext cx="1920701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180787" y="1299005"/>
            <a:ext cx="2292538" cy="5043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4180787" y="1299005"/>
            <a:ext cx="229253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237092" y="135610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4283136" y="2265843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/>
              <a:t>음식명</a:t>
            </a:r>
            <a:endParaRPr lang="en-US" altLang="ko-KR" sz="600" b="1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324629" y="2450509"/>
            <a:ext cx="2080058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음식 이름을 입력하세요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283136" y="1772636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</a:t>
            </a:r>
            <a:r>
              <a:rPr lang="ko-KR" altLang="en-US" sz="700" dirty="0"/>
              <a:t>개 선택됨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304648" y="1970174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음식명</a:t>
            </a:r>
            <a:r>
              <a:rPr lang="ko-KR" altLang="en-US" sz="500" dirty="0">
                <a:solidFill>
                  <a:schemeClr val="tx1"/>
                </a:solidFill>
              </a:rPr>
              <a:t>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4960687" y="1970174"/>
            <a:ext cx="65004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음식명</a:t>
            </a:r>
            <a:r>
              <a:rPr lang="en-US" altLang="ko-KR" sz="500" dirty="0">
                <a:solidFill>
                  <a:schemeClr val="tx1"/>
                </a:solidFill>
              </a:rPr>
              <a:t>1</a:t>
            </a:r>
            <a:r>
              <a:rPr lang="ko-KR" altLang="en-US" sz="500" dirty="0">
                <a:solidFill>
                  <a:schemeClr val="tx1"/>
                </a:solidFill>
              </a:rPr>
              <a:t> 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362092" y="5558369"/>
            <a:ext cx="1984204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053780"/>
              </p:ext>
            </p:extLst>
          </p:nvPr>
        </p:nvGraphicFramePr>
        <p:xfrm>
          <a:off x="9136380" y="451435"/>
          <a:ext cx="3055620" cy="6061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음식 검색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직접입력 새 음식 추가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페이지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/>
                        <a:t>음식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직접입력 진입</a:t>
                      </a:r>
                      <a:r>
                        <a:rPr lang="en-US" altLang="ko-KR" sz="700" dirty="0"/>
                        <a:t>(PWM-02-04-03)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담기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입력한 내용이 저장되며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2-2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영역 활성화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1-2, 1-3, 1-4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내용이 입력되지 않으면 담기 버튼 비활성화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음식명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텍스트필드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한글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1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인분당 칼로리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텍스트필드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숫자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내용량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왼쪽 텍스트필드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숫자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              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오른쪽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,(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탄수화물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단백질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지방 입력 필드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텍스트필드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숫자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 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저장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/>
                        <a:t>음식검색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 err="1"/>
                        <a:t>직접입력한</a:t>
                      </a:r>
                      <a:r>
                        <a:rPr lang="ko-KR" altLang="en-US" sz="700" dirty="0"/>
                        <a:t> 음식</a:t>
                      </a:r>
                      <a:r>
                        <a:rPr lang="en-US" altLang="ko-KR" sz="700" dirty="0"/>
                        <a:t>(PWM-02-04-05)</a:t>
                      </a:r>
                      <a:r>
                        <a:rPr lang="ko-KR" altLang="en-US" sz="700" dirty="0"/>
                        <a:t>으로 이동하고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직접입력한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음식 목록에 노출됨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음식명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1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인분당 칼로리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내용량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전부 입력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했을시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버튼 활성화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탄단지는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입력하지 않아도 저장 가능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입력후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의 담기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노출되는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3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모달창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취소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페이지 유지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저장안함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저장되지 않고 </a:t>
                      </a:r>
                      <a:r>
                        <a:rPr lang="ko-KR" altLang="en-US" sz="700" dirty="0"/>
                        <a:t>음식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직접입력 진입</a:t>
                      </a:r>
                      <a:r>
                        <a:rPr lang="en-US" altLang="ko-KR" sz="700" dirty="0"/>
                        <a:t>(PWM-02-04-03)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후 음식 검색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직접입력한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음식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PWM-02-04-05)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32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75612" y="2184204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88" name="직사각형 87"/>
          <p:cNvSpPr/>
          <p:nvPr/>
        </p:nvSpPr>
        <p:spPr>
          <a:xfrm>
            <a:off x="75612" y="2800716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89" name="직사각형 88"/>
          <p:cNvSpPr/>
          <p:nvPr/>
        </p:nvSpPr>
        <p:spPr>
          <a:xfrm>
            <a:off x="75612" y="3211087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95" name="직사각형 94"/>
          <p:cNvSpPr/>
          <p:nvPr/>
        </p:nvSpPr>
        <p:spPr>
          <a:xfrm>
            <a:off x="75612" y="3993031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96" name="직사각형 95"/>
          <p:cNvSpPr/>
          <p:nvPr/>
        </p:nvSpPr>
        <p:spPr>
          <a:xfrm>
            <a:off x="4180261" y="1134813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97" name="직사각형 96"/>
          <p:cNvSpPr/>
          <p:nvPr/>
        </p:nvSpPr>
        <p:spPr>
          <a:xfrm>
            <a:off x="75612" y="5541975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sp>
        <p:nvSpPr>
          <p:cNvPr id="63" name="TextBox 62"/>
          <p:cNvSpPr txBox="1"/>
          <p:nvPr/>
        </p:nvSpPr>
        <p:spPr>
          <a:xfrm>
            <a:off x="659334" y="3874165"/>
            <a:ext cx="17778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아래 내용은 </a:t>
            </a:r>
            <a:r>
              <a:rPr lang="ko-KR" altLang="en-US" sz="700">
                <a:solidFill>
                  <a:schemeClr val="accent3"/>
                </a:solidFill>
              </a:rPr>
              <a:t>입력하지 않아도 됩니다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58345" y="1378424"/>
            <a:ext cx="385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FFC000"/>
                </a:solidFill>
              </a:rPr>
              <a:t>담기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296371" y="3183444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/>
              <a:t>내용량</a:t>
            </a:r>
            <a:endParaRPr lang="en-US" altLang="ko-KR" sz="600" b="1" dirty="0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368344" y="3368339"/>
            <a:ext cx="908410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5612086" y="3368339"/>
            <a:ext cx="761502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 rot="5400000">
            <a:off x="6143263" y="3398603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291415" y="2802575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인분당 칼로리</a:t>
            </a:r>
            <a:endParaRPr lang="en-US" altLang="ko-KR" sz="600" b="1" dirty="0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5636513" y="2787368"/>
            <a:ext cx="761502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kcal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323426" y="4137416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탄수화물</a:t>
            </a:r>
            <a:endParaRPr lang="en-US" altLang="ko-KR" sz="6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4331047" y="4436383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단백질</a:t>
            </a:r>
            <a:endParaRPr lang="en-US" altLang="ko-KR" sz="600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4339262" y="4745982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/>
              <a:t>지방</a:t>
            </a:r>
            <a:endParaRPr lang="en-US" altLang="ko-KR" sz="600" b="1" dirty="0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5584542" y="4110696"/>
            <a:ext cx="761502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g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5584542" y="4410216"/>
            <a:ext cx="761502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g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5584542" y="4734815"/>
            <a:ext cx="761502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g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99533" y="3090542"/>
            <a:ext cx="9029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rgbClr val="FF0000"/>
                </a:solidFill>
              </a:rPr>
              <a:t>칼로리를 입력하세요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576673" y="3643120"/>
            <a:ext cx="8213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solidFill>
                  <a:srgbClr val="FF0000"/>
                </a:solidFill>
              </a:rPr>
              <a:t>내용량을</a:t>
            </a:r>
            <a:r>
              <a:rPr lang="ko-KR" altLang="en-US" sz="500" dirty="0">
                <a:solidFill>
                  <a:srgbClr val="FF0000"/>
                </a:solidFill>
              </a:rPr>
              <a:t> 입력하세요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527310" y="3874165"/>
            <a:ext cx="17778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아래 내용은 </a:t>
            </a:r>
            <a:r>
              <a:rPr lang="ko-KR" altLang="en-US" sz="700">
                <a:solidFill>
                  <a:schemeClr val="accent3"/>
                </a:solidFill>
              </a:rPr>
              <a:t>입력하지 않아도 됩니다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302215" y="3415815"/>
            <a:ext cx="183473" cy="155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꺾인 연결선 134"/>
          <p:cNvCxnSpPr>
            <a:stCxn id="48" idx="1"/>
            <a:endCxn id="42" idx="0"/>
          </p:cNvCxnSpPr>
          <p:nvPr/>
        </p:nvCxnSpPr>
        <p:spPr>
          <a:xfrm rot="5400000" flipH="1" flipV="1">
            <a:off x="2386063" y="2524276"/>
            <a:ext cx="867502" cy="847341"/>
          </a:xfrm>
          <a:prstGeom prst="bentConnector3">
            <a:avLst>
              <a:gd name="adj1" fmla="val 1351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양쪽 모서리가 둥근 사각형 135"/>
          <p:cNvSpPr/>
          <p:nvPr/>
        </p:nvSpPr>
        <p:spPr>
          <a:xfrm>
            <a:off x="6750519" y="1824434"/>
            <a:ext cx="1910682" cy="631622"/>
          </a:xfrm>
          <a:prstGeom prst="round2SameRect">
            <a:avLst>
              <a:gd name="adj1" fmla="val 7196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내용을 저장할까요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6873635" y="2211175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717567" y="1582019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모달창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7410530" y="2211175"/>
            <a:ext cx="568574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저장안함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8042161" y="2211175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231689" y="1387127"/>
            <a:ext cx="183473" cy="155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2" name="꺾인 연결선 141"/>
          <p:cNvCxnSpPr>
            <a:stCxn id="80" idx="0"/>
            <a:endCxn id="138" idx="0"/>
          </p:cNvCxnSpPr>
          <p:nvPr/>
        </p:nvCxnSpPr>
        <p:spPr>
          <a:xfrm rot="16200000" flipH="1">
            <a:off x="5623343" y="76152"/>
            <a:ext cx="225914" cy="2785821"/>
          </a:xfrm>
          <a:prstGeom prst="bentConnector3">
            <a:avLst>
              <a:gd name="adj1" fmla="val -10118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3878102" y="1374145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144" name="TextBox 143"/>
          <p:cNvSpPr txBox="1"/>
          <p:nvPr/>
        </p:nvSpPr>
        <p:spPr>
          <a:xfrm>
            <a:off x="4782243" y="1385957"/>
            <a:ext cx="10871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직접입력한</a:t>
            </a:r>
            <a:r>
              <a:rPr lang="ko-KR" altLang="en-US" sz="700" dirty="0"/>
              <a:t> 음식 추가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355518" y="1408904"/>
            <a:ext cx="202359" cy="139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1" idx="0"/>
            <a:endCxn id="77" idx="0"/>
          </p:cNvCxnSpPr>
          <p:nvPr/>
        </p:nvCxnSpPr>
        <p:spPr>
          <a:xfrm rot="5400000" flipH="1" flipV="1">
            <a:off x="3836928" y="-81224"/>
            <a:ext cx="109899" cy="2870358"/>
          </a:xfrm>
          <a:prstGeom prst="bentConnector3">
            <a:avLst>
              <a:gd name="adj1" fmla="val 3080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4B3126E0-4AAE-EA92-378E-16B94806D921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F07802-2830-63F8-1F2A-10A8D3F7FF9D}"/>
              </a:ext>
            </a:extLst>
          </p:cNvPr>
          <p:cNvSpPr/>
          <p:nvPr/>
        </p:nvSpPr>
        <p:spPr>
          <a:xfrm>
            <a:off x="-817418" y="2433012"/>
            <a:ext cx="13092545" cy="1716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폐기</a:t>
            </a:r>
          </a:p>
        </p:txBody>
      </p:sp>
    </p:spTree>
    <p:extLst>
      <p:ext uri="{BB962C8B-B14F-4D97-AF65-F5344CB8AC3E}">
        <p14:creationId xmlns:p14="http://schemas.microsoft.com/office/powerpoint/2010/main" val="183284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673710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음식 검색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 err="1"/>
                        <a:t>직접입력한</a:t>
                      </a:r>
                      <a:r>
                        <a:rPr lang="ko-KR" altLang="en-US" sz="800" dirty="0"/>
                        <a:t> 음식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PWM-02-04-05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42027"/>
              </p:ext>
            </p:extLst>
          </p:nvPr>
        </p:nvGraphicFramePr>
        <p:xfrm>
          <a:off x="9136380" y="451436"/>
          <a:ext cx="3055620" cy="6385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9110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/>
                        <a:t>음식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 err="1"/>
                        <a:t>직접입력한</a:t>
                      </a:r>
                      <a:r>
                        <a:rPr lang="ko-KR" altLang="en-US" sz="700" dirty="0"/>
                        <a:t> 음식 추가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PWM-02-04-04)</a:t>
                      </a:r>
                      <a:r>
                        <a:rPr lang="ko-KR" altLang="en-US" sz="700" baseline="0" dirty="0"/>
                        <a:t> 저장버튼 </a:t>
                      </a: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노출되는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9403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모달창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취소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팝업창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현재 페이지 유지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저장안함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기록하기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칼로리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lt"/>
                          <a:ea typeface="+mn-ea"/>
                        </a:rPr>
                        <a:t>음식</a:t>
                      </a:r>
                      <a:r>
                        <a:rPr lang="ko-KR" altLang="en-US" sz="700" dirty="0"/>
                        <a:t> 기록</a:t>
                      </a:r>
                      <a:r>
                        <a:rPr lang="en-US" altLang="ko-KR" sz="700" dirty="0"/>
                        <a:t>(PWM-02-04-06)</a:t>
                      </a:r>
                      <a:r>
                        <a:rPr lang="ko-KR" altLang="en-US" sz="700" dirty="0"/>
                        <a:t>로 이동</a:t>
                      </a:r>
                      <a:endParaRPr lang="en-US" altLang="ko-KR" sz="7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2) +</a:t>
                      </a:r>
                      <a:r>
                        <a:rPr lang="ko-KR" altLang="en-US" sz="700" dirty="0"/>
                        <a:t>버튼</a:t>
                      </a:r>
                      <a:endParaRPr lang="en-US" altLang="ko-KR" sz="7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음식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 err="1"/>
                        <a:t>직접입력한</a:t>
                      </a:r>
                      <a:r>
                        <a:rPr lang="ko-KR" altLang="en-US" sz="700" dirty="0"/>
                        <a:t> 음식 추가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PWM-02-04-04)</a:t>
                      </a:r>
                      <a:r>
                        <a:rPr lang="ko-KR" altLang="en-US" sz="700" baseline="0" dirty="0"/>
                        <a:t>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검색하기와 직접입력에서 저장한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음식명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총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내 음식 목록의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번 페이지로 화면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/>
                        <a:t>음식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 err="1"/>
                        <a:t>직접입력한</a:t>
                      </a:r>
                      <a:r>
                        <a:rPr lang="ko-KR" altLang="en-US" sz="700" dirty="0"/>
                        <a:t> 음식 추가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에서 저장한 목록이 노출되며 라디오버튼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해제시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번 페이지로 화면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기록하기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선택된 음식 개수 표시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음식 기록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PWM-02-04-06</a:t>
                      </a:r>
                      <a:r>
                        <a:rPr lang="en-US" altLang="ko-KR" sz="7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700" b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7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선택된 음식이 없으면 </a:t>
                      </a:r>
                      <a:r>
                        <a:rPr lang="en-US" altLang="ko-KR" sz="7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1-4</a:t>
                      </a:r>
                      <a:r>
                        <a:rPr lang="ko-KR" altLang="en-US" sz="7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영역 없음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저장된 음식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해제시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변경된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1-1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과 동일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음식명이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삭제되며 위의 텍스트 숫자도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4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dirty="0"/>
                        <a:t>라디오버튼 해제</a:t>
                      </a:r>
                      <a:endParaRPr lang="en-US" altLang="ko-KR" sz="700" dirty="0"/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en-US" altLang="ko-KR" sz="700" dirty="0"/>
                        <a:t>x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모달</a:t>
                      </a:r>
                      <a:r>
                        <a:rPr lang="ko-KR" altLang="en-US" sz="700" baseline="0" dirty="0"/>
                        <a:t>  </a:t>
                      </a:r>
                      <a:r>
                        <a:rPr lang="en-US" altLang="ko-KR" sz="700" baseline="0" dirty="0"/>
                        <a:t>#2, </a:t>
                      </a:r>
                      <a:r>
                        <a:rPr lang="ko-KR" altLang="en-US" sz="700" baseline="0" dirty="0"/>
                        <a:t>삭제 </a:t>
                      </a: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직접입력한</a:t>
                      </a:r>
                      <a:r>
                        <a:rPr lang="ko-KR" altLang="en-US" sz="700" baseline="0" dirty="0"/>
                        <a:t> 해당 음식 삭제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678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69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57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73" name="직사각형 172"/>
          <p:cNvSpPr/>
          <p:nvPr/>
        </p:nvSpPr>
        <p:spPr>
          <a:xfrm>
            <a:off x="340397" y="110728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74" name="직사각형 173"/>
          <p:cNvSpPr/>
          <p:nvPr/>
        </p:nvSpPr>
        <p:spPr>
          <a:xfrm>
            <a:off x="332833" y="1271478"/>
            <a:ext cx="2292538" cy="501822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332833" y="1271478"/>
            <a:ext cx="229253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200665" y="1358430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음식 검색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89138" y="132857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1615475" y="1680291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직접입력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12478" y="1690545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검색하기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22999" y="1381377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3" name="덧셈 기호 2"/>
          <p:cNvSpPr/>
          <p:nvPr/>
        </p:nvSpPr>
        <p:spPr>
          <a:xfrm>
            <a:off x="2336512" y="1357614"/>
            <a:ext cx="202374" cy="196553"/>
          </a:xfrm>
          <a:prstGeom prst="mathPlus">
            <a:avLst>
              <a:gd name="adj1" fmla="val 11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9137" y="2830609"/>
            <a:ext cx="8201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err="1">
                <a:solidFill>
                  <a:schemeClr val="accent4"/>
                </a:solidFill>
              </a:rPr>
              <a:t>직접입력한</a:t>
            </a:r>
            <a:r>
              <a:rPr lang="ko-KR" altLang="en-US" sz="600" dirty="0">
                <a:solidFill>
                  <a:schemeClr val="accent4"/>
                </a:solidFill>
              </a:rPr>
              <a:t> 음식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48719" y="3041138"/>
            <a:ext cx="2280743" cy="535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359421" y="3044162"/>
            <a:ext cx="22599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33034" y="3149696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음식명</a:t>
            </a:r>
            <a:endParaRPr lang="ko-KR" altLang="en-US" sz="700" dirty="0"/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617749" y="3189901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5"/>
          <p:cNvGrpSpPr>
            <a:grpSpLocks/>
          </p:cNvGrpSpPr>
          <p:nvPr/>
        </p:nvGrpSpPr>
        <p:grpSpPr bwMode="auto">
          <a:xfrm>
            <a:off x="444159" y="3191749"/>
            <a:ext cx="100918" cy="98807"/>
            <a:chOff x="2850281" y="4064014"/>
            <a:chExt cx="128587" cy="128587"/>
          </a:xfrm>
        </p:grpSpPr>
        <p:sp>
          <p:nvSpPr>
            <p:cNvPr id="45" name="타원 44"/>
            <p:cNvSpPr>
              <a:spLocks noChangeAspect="1"/>
            </p:cNvSpPr>
            <p:nvPr/>
          </p:nvSpPr>
          <p:spPr bwMode="auto">
            <a:xfrm>
              <a:off x="2878645" y="4092378"/>
              <a:ext cx="66185" cy="661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타원 45"/>
            <p:cNvSpPr>
              <a:spLocks noChangeAspect="1"/>
            </p:cNvSpPr>
            <p:nvPr/>
          </p:nvSpPr>
          <p:spPr bwMode="auto">
            <a:xfrm>
              <a:off x="2850281" y="4064014"/>
              <a:ext cx="128587" cy="12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38310" y="3314062"/>
            <a:ext cx="10051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4"/>
                </a:solidFill>
              </a:rPr>
              <a:t>100 kcal, 1 </a:t>
            </a:r>
            <a:r>
              <a:rPr lang="ko-KR" altLang="en-US" sz="600" dirty="0">
                <a:solidFill>
                  <a:schemeClr val="accent4"/>
                </a:solidFill>
              </a:rPr>
              <a:t>인분</a:t>
            </a:r>
            <a:r>
              <a:rPr lang="en-US" altLang="ko-KR" sz="600" dirty="0">
                <a:solidFill>
                  <a:schemeClr val="accent4"/>
                </a:solidFill>
              </a:rPr>
              <a:t>(10g)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2365" y="2860677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49" name="TextBox 48"/>
          <p:cNvSpPr txBox="1"/>
          <p:nvPr/>
        </p:nvSpPr>
        <p:spPr>
          <a:xfrm>
            <a:off x="364997" y="1983197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4</a:t>
            </a:r>
            <a:r>
              <a:rPr lang="ko-KR" altLang="en-US" sz="700" dirty="0"/>
              <a:t>개 선택됨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44181" y="2200505"/>
            <a:ext cx="583801" cy="17548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두부  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33896" y="2200505"/>
            <a:ext cx="583801" cy="17548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호두과자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656331" y="2200505"/>
            <a:ext cx="583801" cy="17548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음식명</a:t>
            </a:r>
            <a:r>
              <a:rPr lang="ko-KR" altLang="en-US" sz="500" dirty="0">
                <a:solidFill>
                  <a:schemeClr val="tx1"/>
                </a:solidFill>
              </a:rPr>
              <a:t>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70254" y="110728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54" name="직사각형 53"/>
          <p:cNvSpPr/>
          <p:nvPr/>
        </p:nvSpPr>
        <p:spPr>
          <a:xfrm>
            <a:off x="2955070" y="1290555"/>
            <a:ext cx="2292538" cy="500677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969436" y="1271436"/>
            <a:ext cx="227594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30522" y="1358430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음식 검색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009084" y="1344516"/>
            <a:ext cx="205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4252445" y="1669157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직접입력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349448" y="1679411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검색하기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67278" y="1908810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64" name="덧셈 기호 63"/>
          <p:cNvSpPr/>
          <p:nvPr/>
        </p:nvSpPr>
        <p:spPr>
          <a:xfrm>
            <a:off x="4966369" y="1357614"/>
            <a:ext cx="202374" cy="196553"/>
          </a:xfrm>
          <a:prstGeom prst="mathPlus">
            <a:avLst>
              <a:gd name="adj1" fmla="val 11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>
            <a:off x="2955070" y="2678683"/>
            <a:ext cx="22941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262891" y="2807077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음식명</a:t>
            </a:r>
            <a:endParaRPr lang="ko-KR" altLang="en-US" sz="700" dirty="0"/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3232366" y="2854902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029970" y="2006572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</a:t>
            </a:r>
            <a:r>
              <a:rPr lang="ko-KR" altLang="en-US" sz="700" dirty="0"/>
              <a:t>개 선택됨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3009154" y="2229298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두부  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3698869" y="2229298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호두과자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022537" y="2177808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꺾인 연결선 80"/>
          <p:cNvCxnSpPr>
            <a:stCxn id="80" idx="0"/>
            <a:endCxn id="54" idx="0"/>
          </p:cNvCxnSpPr>
          <p:nvPr/>
        </p:nvCxnSpPr>
        <p:spPr>
          <a:xfrm rot="5400000" flipH="1" flipV="1">
            <a:off x="2656841" y="733310"/>
            <a:ext cx="887253" cy="2001744"/>
          </a:xfrm>
          <a:prstGeom prst="bentConnector3">
            <a:avLst>
              <a:gd name="adj1" fmla="val 125765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양쪽 모서리가 둥근 사각형 83"/>
          <p:cNvSpPr/>
          <p:nvPr/>
        </p:nvSpPr>
        <p:spPr>
          <a:xfrm>
            <a:off x="5612226" y="1809849"/>
            <a:ext cx="1910682" cy="631622"/>
          </a:xfrm>
          <a:prstGeom prst="round2SameRect">
            <a:avLst>
              <a:gd name="adj1" fmla="val 7196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변경사항을 저장할까요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5735342" y="2196590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579274" y="1567434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 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6272237" y="2196590"/>
            <a:ext cx="568574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저장안함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903868" y="2196590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06166" y="3153040"/>
            <a:ext cx="154115" cy="170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꺾인 연결선 90"/>
          <p:cNvCxnSpPr>
            <a:stCxn id="93" idx="1"/>
            <a:endCxn id="55" idx="0"/>
          </p:cNvCxnSpPr>
          <p:nvPr/>
        </p:nvCxnSpPr>
        <p:spPr>
          <a:xfrm rot="10800000" flipH="1">
            <a:off x="406166" y="1271437"/>
            <a:ext cx="3701244" cy="2550619"/>
          </a:xfrm>
          <a:prstGeom prst="bentConnector4">
            <a:avLst>
              <a:gd name="adj1" fmla="val -6176"/>
              <a:gd name="adj2" fmla="val 112249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15379" y="1911455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95" name="직사각형 94"/>
          <p:cNvSpPr/>
          <p:nvPr/>
        </p:nvSpPr>
        <p:spPr>
          <a:xfrm>
            <a:off x="2687156" y="1381377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96" name="직사각형 95"/>
          <p:cNvSpPr/>
          <p:nvPr/>
        </p:nvSpPr>
        <p:spPr>
          <a:xfrm>
            <a:off x="21507" y="5224235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66" name="직사각형 65"/>
          <p:cNvSpPr/>
          <p:nvPr/>
        </p:nvSpPr>
        <p:spPr>
          <a:xfrm>
            <a:off x="348719" y="3624704"/>
            <a:ext cx="2280743" cy="535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633034" y="3733262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음식명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cxnSp>
        <p:nvCxnSpPr>
          <p:cNvPr id="78" name="직선 연결선 77"/>
          <p:cNvCxnSpPr/>
          <p:nvPr/>
        </p:nvCxnSpPr>
        <p:spPr>
          <a:xfrm flipV="1">
            <a:off x="617749" y="3773467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45"/>
          <p:cNvGrpSpPr>
            <a:grpSpLocks/>
          </p:cNvGrpSpPr>
          <p:nvPr/>
        </p:nvGrpSpPr>
        <p:grpSpPr bwMode="auto">
          <a:xfrm>
            <a:off x="444159" y="3775315"/>
            <a:ext cx="100918" cy="98807"/>
            <a:chOff x="2850281" y="4064014"/>
            <a:chExt cx="128587" cy="128587"/>
          </a:xfrm>
        </p:grpSpPr>
        <p:sp>
          <p:nvSpPr>
            <p:cNvPr id="83" name="타원 82"/>
            <p:cNvSpPr>
              <a:spLocks noChangeAspect="1"/>
            </p:cNvSpPr>
            <p:nvPr/>
          </p:nvSpPr>
          <p:spPr bwMode="auto">
            <a:xfrm>
              <a:off x="2878645" y="4092378"/>
              <a:ext cx="66185" cy="661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타원 88"/>
            <p:cNvSpPr>
              <a:spLocks noChangeAspect="1"/>
            </p:cNvSpPr>
            <p:nvPr/>
          </p:nvSpPr>
          <p:spPr bwMode="auto">
            <a:xfrm>
              <a:off x="2850281" y="4064014"/>
              <a:ext cx="128587" cy="12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638310" y="3897628"/>
            <a:ext cx="10051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4"/>
                </a:solidFill>
              </a:rPr>
              <a:t>50 kcal, 1 </a:t>
            </a:r>
            <a:r>
              <a:rPr lang="ko-KR" altLang="en-US" sz="600" dirty="0">
                <a:solidFill>
                  <a:schemeClr val="accent4"/>
                </a:solidFill>
              </a:rPr>
              <a:t>인분</a:t>
            </a:r>
            <a:r>
              <a:rPr lang="en-US" altLang="ko-KR" sz="600" dirty="0">
                <a:solidFill>
                  <a:schemeClr val="accent4"/>
                </a:solidFill>
              </a:rPr>
              <a:t>(8g)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06166" y="3736606"/>
            <a:ext cx="154115" cy="170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3262891" y="3332877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음식명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cxnSp>
        <p:nvCxnSpPr>
          <p:cNvPr id="100" name="직선 연결선 99"/>
          <p:cNvCxnSpPr/>
          <p:nvPr/>
        </p:nvCxnSpPr>
        <p:spPr>
          <a:xfrm flipV="1">
            <a:off x="3247606" y="3373082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/>
          <p:cNvSpPr>
            <a:spLocks noChangeAspect="1"/>
          </p:cNvSpPr>
          <p:nvPr/>
        </p:nvSpPr>
        <p:spPr bwMode="auto">
          <a:xfrm>
            <a:off x="3077626" y="3390982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59421" y="2443821"/>
            <a:ext cx="689715" cy="1837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음식명</a:t>
            </a:r>
            <a:r>
              <a:rPr lang="ko-KR" altLang="en-US" sz="500" dirty="0">
                <a:solidFill>
                  <a:schemeClr val="tx1"/>
                </a:solidFill>
              </a:rPr>
              <a:t> </a:t>
            </a:r>
            <a:r>
              <a:rPr lang="en-US" altLang="ko-KR" sz="500" dirty="0">
                <a:solidFill>
                  <a:schemeClr val="tx1"/>
                </a:solidFill>
              </a:rPr>
              <a:t>1</a:t>
            </a:r>
            <a:r>
              <a:rPr lang="ko-KR" altLang="en-US" sz="500" dirty="0">
                <a:solidFill>
                  <a:schemeClr val="tx1"/>
                </a:solidFill>
              </a:rPr>
              <a:t>  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111" name="타원 110"/>
          <p:cNvSpPr>
            <a:spLocks noChangeAspect="1"/>
          </p:cNvSpPr>
          <p:nvPr/>
        </p:nvSpPr>
        <p:spPr bwMode="auto">
          <a:xfrm>
            <a:off x="3077626" y="2891440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3301250" y="3060995"/>
            <a:ext cx="161231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3301250" y="3603775"/>
            <a:ext cx="161231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028879" y="5211686"/>
            <a:ext cx="2849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에</a:t>
            </a:r>
            <a:endParaRPr lang="ko-KR" altLang="en-US" sz="700" dirty="0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49502" y="5173509"/>
            <a:ext cx="512014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아침</a:t>
            </a:r>
          </a:p>
        </p:txBody>
      </p:sp>
      <p:sp>
        <p:nvSpPr>
          <p:cNvPr id="105" name="TextBox 104"/>
          <p:cNvSpPr txBox="1"/>
          <p:nvPr/>
        </p:nvSpPr>
        <p:spPr>
          <a:xfrm rot="16200000">
            <a:off x="821118" y="520611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7" name="TextBox 106"/>
          <p:cNvSpPr txBox="1"/>
          <p:nvPr/>
        </p:nvSpPr>
        <p:spPr>
          <a:xfrm>
            <a:off x="3710968" y="5211686"/>
            <a:ext cx="2849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에</a:t>
            </a:r>
            <a:endParaRPr lang="ko-KR" altLang="en-US" sz="7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231591" y="5173509"/>
            <a:ext cx="512014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아침</a:t>
            </a:r>
          </a:p>
        </p:txBody>
      </p:sp>
      <p:sp>
        <p:nvSpPr>
          <p:cNvPr id="110" name="TextBox 109"/>
          <p:cNvSpPr txBox="1"/>
          <p:nvPr/>
        </p:nvSpPr>
        <p:spPr>
          <a:xfrm rot="16200000">
            <a:off x="3503207" y="520611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368366" y="5171837"/>
            <a:ext cx="1014069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기록하기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2056294" y="5209630"/>
            <a:ext cx="363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4</a:t>
            </a:r>
            <a:r>
              <a:rPr lang="ko-KR" altLang="en-US" sz="700" dirty="0">
                <a:solidFill>
                  <a:schemeClr val="bg1"/>
                </a:solidFill>
              </a:rPr>
              <a:t>개</a:t>
            </a: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4042909" y="5171837"/>
            <a:ext cx="1014069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기록하기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730837" y="5209630"/>
            <a:ext cx="363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2</a:t>
            </a:r>
            <a:r>
              <a:rPr lang="ko-KR" altLang="en-US" sz="700" dirty="0">
                <a:solidFill>
                  <a:schemeClr val="bg1"/>
                </a:solidFill>
              </a:rPr>
              <a:t>개</a:t>
            </a:r>
          </a:p>
        </p:txBody>
      </p:sp>
      <p:cxnSp>
        <p:nvCxnSpPr>
          <p:cNvPr id="106" name="직선 연결선 105"/>
          <p:cNvCxnSpPr/>
          <p:nvPr/>
        </p:nvCxnSpPr>
        <p:spPr>
          <a:xfrm>
            <a:off x="344454" y="1908810"/>
            <a:ext cx="11335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1483159" y="1908810"/>
            <a:ext cx="11462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2968705" y="1908810"/>
            <a:ext cx="11335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4107410" y="1908810"/>
            <a:ext cx="11462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968705" y="2464350"/>
            <a:ext cx="8201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err="1">
                <a:solidFill>
                  <a:schemeClr val="accent4"/>
                </a:solidFill>
              </a:rPr>
              <a:t>직접입력한</a:t>
            </a:r>
            <a:r>
              <a:rPr lang="ko-KR" altLang="en-US" sz="600" dirty="0">
                <a:solidFill>
                  <a:schemeClr val="accent4"/>
                </a:solidFill>
              </a:rPr>
              <a:t> 음식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98" name="타원 97"/>
          <p:cNvSpPr>
            <a:spLocks noChangeAspect="1"/>
          </p:cNvSpPr>
          <p:nvPr/>
        </p:nvSpPr>
        <p:spPr bwMode="auto">
          <a:xfrm>
            <a:off x="4771200" y="2836498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타원 100"/>
          <p:cNvSpPr>
            <a:spLocks noChangeAspect="1"/>
          </p:cNvSpPr>
          <p:nvPr/>
        </p:nvSpPr>
        <p:spPr bwMode="auto">
          <a:xfrm>
            <a:off x="4771200" y="3362298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양쪽 모서리가 둥근 사각형 112"/>
          <p:cNvSpPr/>
          <p:nvPr/>
        </p:nvSpPr>
        <p:spPr>
          <a:xfrm>
            <a:off x="5639979" y="3133855"/>
            <a:ext cx="1910682" cy="631622"/>
          </a:xfrm>
          <a:prstGeom prst="round2SameRect">
            <a:avLst>
              <a:gd name="adj1" fmla="val 5843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이 음식을 삭제할까요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763095" y="3520596"/>
            <a:ext cx="667220" cy="17170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607027" y="2891440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  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#2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765593" y="3520596"/>
            <a:ext cx="648198" cy="17170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2667278" y="2700304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4771200" y="2809265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꺾인 연결선 118"/>
          <p:cNvCxnSpPr>
            <a:stCxn id="98" idx="6"/>
            <a:endCxn id="115" idx="0"/>
          </p:cNvCxnSpPr>
          <p:nvPr/>
        </p:nvCxnSpPr>
        <p:spPr>
          <a:xfrm flipV="1">
            <a:off x="4915428" y="2891440"/>
            <a:ext cx="1103243" cy="15664"/>
          </a:xfrm>
          <a:prstGeom prst="bentConnector4">
            <a:avLst>
              <a:gd name="adj1" fmla="val 31344"/>
              <a:gd name="adj2" fmla="val 1910151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3010890" y="1353405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420193" y="1368990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꺾인 연결선 121"/>
          <p:cNvCxnSpPr>
            <a:stCxn id="121" idx="0"/>
            <a:endCxn id="86" idx="0"/>
          </p:cNvCxnSpPr>
          <p:nvPr/>
        </p:nvCxnSpPr>
        <p:spPr>
          <a:xfrm rot="16200000" flipH="1">
            <a:off x="3144862" y="-1278621"/>
            <a:ext cx="198444" cy="5493667"/>
          </a:xfrm>
          <a:prstGeom prst="bentConnector3">
            <a:avLst>
              <a:gd name="adj1" fmla="val -318711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stCxn id="120" idx="0"/>
            <a:endCxn id="86" idx="0"/>
          </p:cNvCxnSpPr>
          <p:nvPr/>
        </p:nvCxnSpPr>
        <p:spPr>
          <a:xfrm rot="16200000" flipH="1">
            <a:off x="4432418" y="8934"/>
            <a:ext cx="214029" cy="2902970"/>
          </a:xfrm>
          <a:prstGeom prst="bentConnector3">
            <a:avLst>
              <a:gd name="adj1" fmla="val -256340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2241CFA0-A524-ED86-B8D7-87E821511B2C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7BBE33-A7D8-EBD8-07D7-658599254585}"/>
              </a:ext>
            </a:extLst>
          </p:cNvPr>
          <p:cNvSpPr/>
          <p:nvPr/>
        </p:nvSpPr>
        <p:spPr>
          <a:xfrm>
            <a:off x="-817418" y="2433012"/>
            <a:ext cx="13092545" cy="1716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폐기</a:t>
            </a:r>
          </a:p>
        </p:txBody>
      </p:sp>
    </p:spTree>
    <p:extLst>
      <p:ext uri="{BB962C8B-B14F-4D97-AF65-F5344CB8AC3E}">
        <p14:creationId xmlns:p14="http://schemas.microsoft.com/office/powerpoint/2010/main" val="3108079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512354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음식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PWM-02-04-06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453052"/>
              </p:ext>
            </p:extLst>
          </p:nvPr>
        </p:nvGraphicFramePr>
        <p:xfrm>
          <a:off x="9136380" y="451435"/>
          <a:ext cx="3055620" cy="6442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음식 검색에서 다음을 누르면 나오는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식사 기록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페이지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모달창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취소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팝업창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현재 페이지 유지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저장안함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기록하기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칼로리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dirty="0"/>
                        <a:t>하루 식사기록</a:t>
                      </a:r>
                      <a:r>
                        <a:rPr lang="en-US" altLang="ko-KR" sz="700" dirty="0"/>
                        <a:t>(PWM-02-04-07)</a:t>
                      </a:r>
                      <a:r>
                        <a:rPr lang="ko-KR" altLang="en-US" sz="700" dirty="0"/>
                        <a:t>으로 이동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dirty="0"/>
                        <a:t>식사시간 </a:t>
                      </a:r>
                      <a:r>
                        <a:rPr lang="ko-KR" altLang="en-US" sz="700" dirty="0" err="1"/>
                        <a:t>재선택</a:t>
                      </a:r>
                      <a:endParaRPr lang="en-US" altLang="ko-KR" sz="700" dirty="0"/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기록하기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칼로리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PWM-02-04)</a:t>
                      </a:r>
                      <a:r>
                        <a:rPr lang="ko-KR" altLang="en-US" sz="700" dirty="0"/>
                        <a:t>에서 식사 시간 선택한 값이 디폴트 값</a:t>
                      </a:r>
                      <a:endParaRPr lang="en-US" altLang="ko-KR" sz="700" dirty="0"/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#1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선택한 음식의 총 칼로리와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탄단지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내용량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음식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선택한 음식명과 칼로리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내용량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음식 항목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음식 검색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(PWM-02-04-02)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 4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번 화면과 같은 </a:t>
                      </a:r>
                      <a:r>
                        <a:rPr lang="ko-KR" altLang="en-US" sz="700" baseline="0" dirty="0" err="1">
                          <a:solidFill>
                            <a:schemeClr val="tx1"/>
                          </a:solidFill>
                        </a:rPr>
                        <a:t>모달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‘X’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#2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음식추가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+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/>
                        <a:t>음식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최초 진입 및 최근에 추가한 음식</a:t>
                      </a:r>
                      <a:r>
                        <a:rPr lang="en-US" altLang="ko-KR" sz="700" dirty="0"/>
                        <a:t>(PWM-02-04-01)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번페이지로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완료</a:t>
                      </a:r>
                      <a:endParaRPr lang="en-US" altLang="ko-KR" sz="700" b="0" baseline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dirty="0"/>
                        <a:t>하루 식사기록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칼로리</a:t>
                      </a:r>
                      <a:r>
                        <a:rPr lang="en-US" altLang="ko-KR" sz="700" dirty="0"/>
                        <a:t>(PWM-02-04-07)</a:t>
                      </a:r>
                      <a:r>
                        <a:rPr lang="ko-KR" altLang="en-US" sz="700" dirty="0"/>
                        <a:t>로 이동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3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32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3243789" y="2601925"/>
            <a:ext cx="958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드롭다운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105" name="직사각형 104"/>
          <p:cNvSpPr/>
          <p:nvPr/>
        </p:nvSpPr>
        <p:spPr>
          <a:xfrm>
            <a:off x="315580" y="110606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03" name="직사각형 202"/>
          <p:cNvSpPr/>
          <p:nvPr/>
        </p:nvSpPr>
        <p:spPr>
          <a:xfrm>
            <a:off x="326655" y="1260664"/>
            <a:ext cx="2292538" cy="502904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326655" y="1260664"/>
            <a:ext cx="229253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180683" y="1350579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음식 기록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382960" y="1317764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453975" y="5334738"/>
            <a:ext cx="1909080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1150164" y="1924498"/>
            <a:ext cx="402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아침</a:t>
            </a:r>
          </a:p>
        </p:txBody>
      </p:sp>
      <p:sp>
        <p:nvSpPr>
          <p:cNvPr id="239" name="TextBox 238"/>
          <p:cNvSpPr txBox="1"/>
          <p:nvPr/>
        </p:nvSpPr>
        <p:spPr>
          <a:xfrm rot="16200000">
            <a:off x="1426918" y="1912754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241" name="모서리가 둥근 직사각형 240"/>
          <p:cNvSpPr/>
          <p:nvPr/>
        </p:nvSpPr>
        <p:spPr>
          <a:xfrm>
            <a:off x="453974" y="2440821"/>
            <a:ext cx="2012474" cy="294710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chemeClr val="tx1"/>
                </a:solidFill>
              </a:rPr>
              <a:t>총 칼로리 </a:t>
            </a:r>
            <a:r>
              <a:rPr lang="en-US" altLang="ko-KR" sz="700" b="1" dirty="0">
                <a:solidFill>
                  <a:schemeClr val="tx1"/>
                </a:solidFill>
              </a:rPr>
              <a:t>: 654 kcal</a:t>
            </a:r>
          </a:p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탄수화물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13.7g,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지방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65.2g,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단백질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15.2g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382960" y="2777627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음식</a:t>
            </a:r>
          </a:p>
        </p:txBody>
      </p:sp>
      <p:sp>
        <p:nvSpPr>
          <p:cNvPr id="243" name="모서리가 둥근 직사각형 242"/>
          <p:cNvSpPr/>
          <p:nvPr/>
        </p:nvSpPr>
        <p:spPr>
          <a:xfrm>
            <a:off x="446577" y="2981595"/>
            <a:ext cx="2012474" cy="2200005"/>
          </a:xfrm>
          <a:prstGeom prst="roundRect">
            <a:avLst>
              <a:gd name="adj" fmla="val 468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두부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353 kcal, 1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모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호두과자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accent4"/>
                </a:solidFill>
              </a:rPr>
              <a:t>41 kcal, 1 </a:t>
            </a:r>
            <a:r>
              <a:rPr lang="ko-KR" altLang="en-US" sz="700" dirty="0">
                <a:solidFill>
                  <a:schemeClr val="accent4"/>
                </a:solidFill>
              </a:rPr>
              <a:t>개</a:t>
            </a:r>
            <a:r>
              <a:rPr lang="en-US" altLang="ko-KR" sz="700" dirty="0">
                <a:solidFill>
                  <a:schemeClr val="accent4"/>
                </a:solidFill>
              </a:rPr>
              <a:t>(17g)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음식 추가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5" name="타원 244"/>
          <p:cNvSpPr>
            <a:spLocks noChangeAspect="1"/>
          </p:cNvSpPr>
          <p:nvPr/>
        </p:nvSpPr>
        <p:spPr bwMode="auto">
          <a:xfrm>
            <a:off x="2156716" y="3080098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6" name="직선 연결선 245"/>
          <p:cNvCxnSpPr/>
          <p:nvPr/>
        </p:nvCxnSpPr>
        <p:spPr>
          <a:xfrm flipV="1">
            <a:off x="1820273" y="3095353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/>
          <p:nvPr/>
        </p:nvCxnSpPr>
        <p:spPr>
          <a:xfrm>
            <a:off x="542574" y="3348601"/>
            <a:ext cx="18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타원 247"/>
          <p:cNvSpPr>
            <a:spLocks noChangeAspect="1"/>
          </p:cNvSpPr>
          <p:nvPr/>
        </p:nvSpPr>
        <p:spPr bwMode="auto">
          <a:xfrm>
            <a:off x="2156716" y="3680190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7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9" name="양쪽 모서리가 둥근 사각형 248"/>
          <p:cNvSpPr/>
          <p:nvPr/>
        </p:nvSpPr>
        <p:spPr>
          <a:xfrm>
            <a:off x="3304530" y="1654211"/>
            <a:ext cx="1910682" cy="631622"/>
          </a:xfrm>
          <a:prstGeom prst="round2SameRect">
            <a:avLst>
              <a:gd name="adj1" fmla="val 7196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변경사항을 저장할까요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3427646" y="2040952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3271578" y="1411796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 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52" name="모서리가 둥근 직사각형 251"/>
          <p:cNvSpPr/>
          <p:nvPr/>
        </p:nvSpPr>
        <p:spPr>
          <a:xfrm>
            <a:off x="3964541" y="2040952"/>
            <a:ext cx="568574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저장안함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53" name="모서리가 둥근 직사각형 252"/>
          <p:cNvSpPr/>
          <p:nvPr/>
        </p:nvSpPr>
        <p:spPr>
          <a:xfrm>
            <a:off x="4596172" y="2040952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cxnSp>
        <p:nvCxnSpPr>
          <p:cNvPr id="265" name="직선 연결선 264"/>
          <p:cNvCxnSpPr/>
          <p:nvPr/>
        </p:nvCxnSpPr>
        <p:spPr>
          <a:xfrm>
            <a:off x="542574" y="3642969"/>
            <a:ext cx="18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 flipV="1">
            <a:off x="1820273" y="3435928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직사각형 266"/>
          <p:cNvSpPr/>
          <p:nvPr/>
        </p:nvSpPr>
        <p:spPr>
          <a:xfrm>
            <a:off x="18688" y="1369575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268" name="직사각형 267"/>
          <p:cNvSpPr/>
          <p:nvPr/>
        </p:nvSpPr>
        <p:spPr>
          <a:xfrm>
            <a:off x="18688" y="1963963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271" name="직사각형 270"/>
          <p:cNvSpPr/>
          <p:nvPr/>
        </p:nvSpPr>
        <p:spPr>
          <a:xfrm>
            <a:off x="18688" y="2455873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272" name="직사각형 271"/>
          <p:cNvSpPr/>
          <p:nvPr/>
        </p:nvSpPr>
        <p:spPr>
          <a:xfrm>
            <a:off x="18688" y="2823084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273" name="양쪽 모서리가 둥근 사각형 272"/>
          <p:cNvSpPr/>
          <p:nvPr/>
        </p:nvSpPr>
        <p:spPr>
          <a:xfrm>
            <a:off x="3332183" y="4885102"/>
            <a:ext cx="1910682" cy="631622"/>
          </a:xfrm>
          <a:prstGeom prst="round2SameRect">
            <a:avLst>
              <a:gd name="adj1" fmla="val 5843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이 음식을 삭제할까요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74" name="모서리가 둥근 직사각형 273"/>
          <p:cNvSpPr/>
          <p:nvPr/>
        </p:nvSpPr>
        <p:spPr>
          <a:xfrm>
            <a:off x="3455299" y="5271843"/>
            <a:ext cx="667220" cy="17170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3299231" y="4642687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  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#2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77" name="모서리가 둥근 직사각형 276"/>
          <p:cNvSpPr/>
          <p:nvPr/>
        </p:nvSpPr>
        <p:spPr>
          <a:xfrm>
            <a:off x="4457797" y="5271843"/>
            <a:ext cx="648198" cy="17170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78" name="직사각형 277"/>
          <p:cNvSpPr/>
          <p:nvPr/>
        </p:nvSpPr>
        <p:spPr>
          <a:xfrm>
            <a:off x="18688" y="5334738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45" name="타원 44"/>
          <p:cNvSpPr>
            <a:spLocks noChangeAspect="1"/>
          </p:cNvSpPr>
          <p:nvPr/>
        </p:nvSpPr>
        <p:spPr bwMode="auto">
          <a:xfrm>
            <a:off x="2156716" y="3409661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B4766B-0D9B-DAB0-7E1B-61454788A6D0}"/>
              </a:ext>
            </a:extLst>
          </p:cNvPr>
          <p:cNvSpPr/>
          <p:nvPr/>
        </p:nvSpPr>
        <p:spPr>
          <a:xfrm>
            <a:off x="1467045" y="1935678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2456EB-EFFC-FC4B-49C8-06950C3FFF1E}"/>
              </a:ext>
            </a:extLst>
          </p:cNvPr>
          <p:cNvSpPr/>
          <p:nvPr/>
        </p:nvSpPr>
        <p:spPr>
          <a:xfrm>
            <a:off x="413832" y="1323625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C34380-EF95-81D3-C5C7-286BAB7ABD93}"/>
              </a:ext>
            </a:extLst>
          </p:cNvPr>
          <p:cNvSpPr/>
          <p:nvPr/>
        </p:nvSpPr>
        <p:spPr>
          <a:xfrm>
            <a:off x="2151772" y="3062533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F6BC89B-DD6F-A5AD-23EA-FCE5F8FF9DF1}"/>
              </a:ext>
            </a:extLst>
          </p:cNvPr>
          <p:cNvCxnSpPr>
            <a:stCxn id="5" idx="0"/>
            <a:endCxn id="251" idx="0"/>
          </p:cNvCxnSpPr>
          <p:nvPr/>
        </p:nvCxnSpPr>
        <p:spPr>
          <a:xfrm rot="16200000" flipH="1">
            <a:off x="2042970" y="-228456"/>
            <a:ext cx="88171" cy="3192332"/>
          </a:xfrm>
          <a:prstGeom prst="bentConnector3">
            <a:avLst>
              <a:gd name="adj1" fmla="val -2592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5B3381D-0C80-8EAA-80A1-377E84E847F1}"/>
              </a:ext>
            </a:extLst>
          </p:cNvPr>
          <p:cNvCxnSpPr>
            <a:cxnSpLocks/>
            <a:stCxn id="3" idx="3"/>
            <a:endCxn id="83" idx="0"/>
          </p:cNvCxnSpPr>
          <p:nvPr/>
        </p:nvCxnSpPr>
        <p:spPr>
          <a:xfrm>
            <a:off x="1621160" y="2023849"/>
            <a:ext cx="2101660" cy="57807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49DCBA7-BBC4-AEA0-38A0-588B7171DF09}"/>
              </a:ext>
            </a:extLst>
          </p:cNvPr>
          <p:cNvCxnSpPr>
            <a:cxnSpLocks/>
            <a:stCxn id="6" idx="3"/>
            <a:endCxn id="275" idx="1"/>
          </p:cNvCxnSpPr>
          <p:nvPr/>
        </p:nvCxnSpPr>
        <p:spPr>
          <a:xfrm>
            <a:off x="2305887" y="3150704"/>
            <a:ext cx="993344" cy="159970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380786" y="2798082"/>
            <a:ext cx="972202" cy="1550232"/>
            <a:chOff x="5249910" y="2375588"/>
            <a:chExt cx="972202" cy="1550232"/>
          </a:xfrm>
        </p:grpSpPr>
        <p:sp>
          <p:nvSpPr>
            <p:cNvPr id="47" name="직사각형 46"/>
            <p:cNvSpPr/>
            <p:nvPr/>
          </p:nvSpPr>
          <p:spPr>
            <a:xfrm>
              <a:off x="5249910" y="2375588"/>
              <a:ext cx="592961" cy="15502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5273109" y="2497368"/>
              <a:ext cx="540946" cy="282945"/>
            </a:xfrm>
            <a:prstGeom prst="roundRect">
              <a:avLst>
                <a:gd name="adj" fmla="val 10367"/>
              </a:avLst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96478" y="2550920"/>
              <a:ext cx="8224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아침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276340" y="2861434"/>
              <a:ext cx="537715" cy="282945"/>
            </a:xfrm>
            <a:prstGeom prst="roundRect">
              <a:avLst>
                <a:gd name="adj" fmla="val 10367"/>
              </a:avLst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타원 50"/>
            <p:cNvSpPr>
              <a:spLocks noChangeAspect="1"/>
            </p:cNvSpPr>
            <p:nvPr/>
          </p:nvSpPr>
          <p:spPr bwMode="auto">
            <a:xfrm>
              <a:off x="5320672" y="2956829"/>
              <a:ext cx="87897" cy="86059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399709" y="2914986"/>
              <a:ext cx="8224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점심</a:t>
              </a: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5276340" y="3219549"/>
              <a:ext cx="537715" cy="282945"/>
            </a:xfrm>
            <a:prstGeom prst="roundRect">
              <a:avLst>
                <a:gd name="adj" fmla="val 10367"/>
              </a:avLst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4" name="타원 53"/>
            <p:cNvSpPr>
              <a:spLocks noChangeAspect="1"/>
            </p:cNvSpPr>
            <p:nvPr/>
          </p:nvSpPr>
          <p:spPr bwMode="auto">
            <a:xfrm>
              <a:off x="5320672" y="3314944"/>
              <a:ext cx="87897" cy="86059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399709" y="3273101"/>
              <a:ext cx="8224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저녁</a:t>
              </a: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5276340" y="3561540"/>
              <a:ext cx="537715" cy="282945"/>
            </a:xfrm>
            <a:prstGeom prst="roundRect">
              <a:avLst>
                <a:gd name="adj" fmla="val 10367"/>
              </a:avLst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7" name="타원 56"/>
            <p:cNvSpPr>
              <a:spLocks noChangeAspect="1"/>
            </p:cNvSpPr>
            <p:nvPr/>
          </p:nvSpPr>
          <p:spPr bwMode="auto">
            <a:xfrm>
              <a:off x="5320672" y="3656935"/>
              <a:ext cx="87897" cy="86059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99709" y="3615092"/>
              <a:ext cx="8224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간식</a:t>
              </a:r>
            </a:p>
          </p:txBody>
        </p:sp>
        <p:grpSp>
          <p:nvGrpSpPr>
            <p:cNvPr id="59" name="그룹 45"/>
            <p:cNvGrpSpPr>
              <a:grpSpLocks/>
            </p:cNvGrpSpPr>
            <p:nvPr/>
          </p:nvGrpSpPr>
          <p:grpSpPr bwMode="auto">
            <a:xfrm>
              <a:off x="5316074" y="2601543"/>
              <a:ext cx="100918" cy="98807"/>
              <a:chOff x="2850281" y="4064014"/>
              <a:chExt cx="128587" cy="128587"/>
            </a:xfrm>
          </p:grpSpPr>
          <p:sp>
            <p:nvSpPr>
              <p:cNvPr id="63" name="타원 62"/>
              <p:cNvSpPr>
                <a:spLocks noChangeAspect="1"/>
              </p:cNvSpPr>
              <p:nvPr/>
            </p:nvSpPr>
            <p:spPr bwMode="auto">
              <a:xfrm>
                <a:off x="2878645" y="4092378"/>
                <a:ext cx="66185" cy="6618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" name="타원 63"/>
              <p:cNvSpPr>
                <a:spLocks noChangeAspect="1"/>
              </p:cNvSpPr>
              <p:nvPr/>
            </p:nvSpPr>
            <p:spPr bwMode="auto">
              <a:xfrm>
                <a:off x="2850281" y="4064014"/>
                <a:ext cx="128587" cy="12858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0" name="그룹 25"/>
            <p:cNvGrpSpPr>
              <a:grpSpLocks/>
            </p:cNvGrpSpPr>
            <p:nvPr/>
          </p:nvGrpSpPr>
          <p:grpSpPr bwMode="auto">
            <a:xfrm>
              <a:off x="5332724" y="2628975"/>
              <a:ext cx="189852" cy="299511"/>
              <a:chOff x="1765300" y="1785938"/>
              <a:chExt cx="341313" cy="550862"/>
            </a:xfrm>
          </p:grpSpPr>
          <p:sp>
            <p:nvSpPr>
              <p:cNvPr id="61" name="Oval 46"/>
              <p:cNvSpPr>
                <a:spLocks noChangeArrowheads="1"/>
              </p:cNvSpPr>
              <p:nvPr/>
            </p:nvSpPr>
            <p:spPr bwMode="auto">
              <a:xfrm>
                <a:off x="1795463" y="1785938"/>
                <a:ext cx="163512" cy="163512"/>
              </a:xfrm>
              <a:prstGeom prst="ellipse">
                <a:avLst/>
              </a:prstGeom>
              <a:noFill/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none" lIns="36000" tIns="36000" rIns="36000" bIns="36000" anchor="ctr"/>
              <a:lstStyle/>
              <a:p>
                <a:endParaRPr kumimoji="0"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pic>
            <p:nvPicPr>
              <p:cNvPr id="62" name="Picture 261" descr="hand_w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765300" y="1838325"/>
                <a:ext cx="341313" cy="498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F66C9362-E0CC-C759-0B31-A9D6E62A7B71}"/>
              </a:ext>
            </a:extLst>
          </p:cNvPr>
          <p:cNvSpPr/>
          <p:nvPr/>
        </p:nvSpPr>
        <p:spPr>
          <a:xfrm>
            <a:off x="6838033" y="5084637"/>
            <a:ext cx="5193995" cy="1599704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섭취한 음식 기록 리스트 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/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/food/get-food-records</a:t>
            </a:r>
          </a:p>
          <a:p>
            <a:br>
              <a:rPr lang="en-US" altLang="ko-KR" sz="14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섭취한 음식 기록 수정 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/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/food/update-food-record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먹은 양만 수정 가능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항목 수정 필요할 시 삭제 후 입력 필요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4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400" b="0" i="0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섭취한 음식 기록 삭제 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/food/delete-food-record</a:t>
            </a:r>
          </a:p>
          <a:p>
            <a:endParaRPr lang="en-US" altLang="ko-KR" sz="1400" b="0" i="0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70C5C-3265-7566-B6D2-FCACCD49EDB1}"/>
              </a:ext>
            </a:extLst>
          </p:cNvPr>
          <p:cNvSpPr txBox="1"/>
          <p:nvPr/>
        </p:nvSpPr>
        <p:spPr>
          <a:xfrm>
            <a:off x="6579360" y="672579"/>
            <a:ext cx="2213262" cy="461665"/>
          </a:xfrm>
          <a:prstGeom prst="rect">
            <a:avLst/>
          </a:prstGeom>
          <a:solidFill>
            <a:srgbClr val="6666FF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241206 /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PWM-02-04-02 </a:t>
            </a:r>
            <a:r>
              <a:rPr lang="ko-KR" altLang="en-US" sz="1200" dirty="0">
                <a:solidFill>
                  <a:schemeClr val="bg1"/>
                </a:solidFill>
              </a:rPr>
              <a:t>와 통합</a:t>
            </a:r>
          </a:p>
        </p:txBody>
      </p:sp>
    </p:spTree>
    <p:extLst>
      <p:ext uri="{BB962C8B-B14F-4D97-AF65-F5344CB8AC3E}">
        <p14:creationId xmlns:p14="http://schemas.microsoft.com/office/powerpoint/2010/main" val="393812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AB0A7C-B762-2070-8108-3716AF73B4BF}"/>
              </a:ext>
            </a:extLst>
          </p:cNvPr>
          <p:cNvSpPr txBox="1"/>
          <p:nvPr/>
        </p:nvSpPr>
        <p:spPr>
          <a:xfrm>
            <a:off x="4191394" y="2864519"/>
            <a:ext cx="3809213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PWM-01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Sign in &amp; Login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78967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모서리가 둥근 직사각형 84"/>
          <p:cNvSpPr/>
          <p:nvPr/>
        </p:nvSpPr>
        <p:spPr>
          <a:xfrm>
            <a:off x="635584" y="2489295"/>
            <a:ext cx="1693606" cy="16854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840202" y="2489295"/>
            <a:ext cx="488987" cy="16854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21215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식사기록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칼로리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PWM-02-04-07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32412"/>
              </p:ext>
            </p:extLst>
          </p:nvPr>
        </p:nvGraphicFramePr>
        <p:xfrm>
          <a:off x="9136380" y="451435"/>
          <a:ext cx="3055620" cy="5531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 입력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(PWM-02-01-01)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에서 칼로리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or </a:t>
                      </a:r>
                      <a:r>
                        <a:rPr lang="ko-KR" altLang="en-US" sz="700" dirty="0"/>
                        <a:t>식사 기록</a:t>
                      </a:r>
                      <a:r>
                        <a:rPr lang="en-US" altLang="ko-KR" sz="700" dirty="0"/>
                        <a:t>(PWM-02-02-03-07)</a:t>
                      </a:r>
                      <a:r>
                        <a:rPr lang="ko-KR" altLang="en-US" sz="700" dirty="0"/>
                        <a:t>의 완료를 누르면 나오는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홈 메인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_(</a:t>
                      </a:r>
                      <a:r>
                        <a:rPr lang="en-US" altLang="ko-KR" sz="700" dirty="0"/>
                        <a:t>PWM-02-01)</a:t>
                      </a:r>
                      <a:r>
                        <a:rPr lang="ko-KR" altLang="en-US" sz="700" dirty="0"/>
                        <a:t>페이지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목표 설정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목표 설정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PWM-02-04-11)</a:t>
                      </a:r>
                      <a:r>
                        <a:rPr lang="ko-KR" altLang="en-US" sz="700" dirty="0"/>
                        <a:t>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칼로리와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영영소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선택 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등록 날짜와 등록한 음식의 전체 섭취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량과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탄단지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비율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노출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아침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점심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저녁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간식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식사시간대별 섭취영양소 코멘트와 섭취한 음식 목록과 각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음식별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칼로리 및 전체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탄단지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섭취 비율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    :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식사시간대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등록한 음식과 칼로리 총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연필 아이콘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편집 기능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lt"/>
                          <a:ea typeface="+mn-ea"/>
                        </a:rPr>
                        <a:t>음식</a:t>
                      </a:r>
                      <a:r>
                        <a:rPr lang="ko-KR" altLang="en-US" sz="700" dirty="0"/>
                        <a:t> 기록</a:t>
                      </a:r>
                      <a:r>
                        <a:rPr lang="en-US" altLang="ko-KR" sz="700" dirty="0"/>
                        <a:t>(PWM-02-04-06)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dirty="0"/>
                        <a:t>페이지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3)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휴지통 아이콘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삭제 기능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경고창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팝업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6" y="1254881"/>
            <a:ext cx="2396459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32499" y="1266110"/>
            <a:ext cx="2397015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식사기록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635584" y="2323928"/>
            <a:ext cx="92392" cy="92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166325" y="2323928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1647598" y="2322963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92008" y="2261077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탄</a:t>
            </a:r>
            <a:r>
              <a:rPr lang="en-US" altLang="ko-KR" sz="600" dirty="0"/>
              <a:t> 63g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44024" y="2755684"/>
            <a:ext cx="11542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간식</a:t>
            </a:r>
            <a:endParaRPr lang="en-US" altLang="ko-KR" sz="7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366758" y="1851165"/>
            <a:ext cx="807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2024.04.08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56343" y="2034308"/>
            <a:ext cx="807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/>
              <a:t>섭취 칼로리</a:t>
            </a:r>
            <a:endParaRPr lang="en-US" altLang="ko-KR" sz="8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1518044" y="2042024"/>
            <a:ext cx="1028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1,042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/ 1,825kcal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53544" y="2474374"/>
            <a:ext cx="380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64%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218334" y="2261077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단</a:t>
            </a:r>
            <a:r>
              <a:rPr lang="en-US" altLang="ko-KR" sz="600" dirty="0"/>
              <a:t> 24g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09808" y="2261077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지</a:t>
            </a:r>
            <a:r>
              <a:rPr lang="en-US" altLang="ko-KR" sz="600" dirty="0"/>
              <a:t> 18g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80942" y="2491081"/>
            <a:ext cx="422359" cy="16147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1488520" y="2488276"/>
            <a:ext cx="4412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973664" y="2480319"/>
            <a:ext cx="3631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700844" y="3400299"/>
            <a:ext cx="5404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502 kcal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945972" y="2948570"/>
            <a:ext cx="92392" cy="92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008216" y="2884369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탄</a:t>
            </a:r>
            <a:r>
              <a:rPr lang="en-US" altLang="ko-KR" sz="600" dirty="0"/>
              <a:t> 49%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169383" y="2323928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650656" y="2322963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221392" y="2261077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단</a:t>
            </a:r>
            <a:r>
              <a:rPr lang="en-US" altLang="ko-KR" sz="600" dirty="0"/>
              <a:t> 24g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712866" y="2261077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지</a:t>
            </a:r>
            <a:r>
              <a:rPr lang="en-US" altLang="ko-KR" sz="600" dirty="0"/>
              <a:t> 18g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947122" y="3128776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1946861" y="3305011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999131" y="3065925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단</a:t>
            </a:r>
            <a:r>
              <a:rPr lang="en-US" altLang="ko-KR" sz="600" dirty="0"/>
              <a:t> 19%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009071" y="3243125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지</a:t>
            </a:r>
            <a:r>
              <a:rPr lang="en-US" altLang="ko-KR" sz="600" dirty="0"/>
              <a:t> 32%</a:t>
            </a: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592003" y="3411194"/>
            <a:ext cx="1777608" cy="170446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>
                <a:solidFill>
                  <a:schemeClr val="tx1"/>
                </a:solidFill>
              </a:rPr>
              <a:t>나초</a:t>
            </a:r>
            <a:r>
              <a:rPr lang="ko-KR" altLang="en-US" sz="700" dirty="0">
                <a:solidFill>
                  <a:schemeClr val="tx1"/>
                </a:solidFill>
              </a:rPr>
              <a:t> 외</a:t>
            </a:r>
            <a:r>
              <a:rPr lang="en-US" altLang="ko-KR" sz="700" dirty="0">
                <a:solidFill>
                  <a:schemeClr val="tx1"/>
                </a:solidFill>
              </a:rPr>
              <a:t>1</a:t>
            </a:r>
            <a:r>
              <a:rPr lang="ko-KR" altLang="en-US" sz="700" dirty="0">
                <a:solidFill>
                  <a:schemeClr val="tx1"/>
                </a:solidFill>
              </a:rPr>
              <a:t>개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52856" y="3820885"/>
            <a:ext cx="4983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점심</a:t>
            </a:r>
            <a:endParaRPr lang="en-US" altLang="ko-KR" sz="7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1777799" y="4550340"/>
            <a:ext cx="5404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540 kcal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1969270" y="4035008"/>
            <a:ext cx="92392" cy="92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031514" y="3970807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탄</a:t>
            </a:r>
            <a:r>
              <a:rPr lang="en-US" altLang="ko-KR" sz="600" dirty="0"/>
              <a:t> 76%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970420" y="4215214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022429" y="4152363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단</a:t>
            </a:r>
            <a:r>
              <a:rPr lang="en-US" altLang="ko-KR" sz="600" dirty="0"/>
              <a:t> 17%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019669" y="4329563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지</a:t>
            </a:r>
            <a:r>
              <a:rPr lang="en-US" altLang="ko-KR" sz="600" dirty="0"/>
              <a:t> 7%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7380" y="4946047"/>
            <a:ext cx="4983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저녁</a:t>
            </a:r>
            <a:endParaRPr lang="en-US" altLang="ko-KR" sz="700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1794064" y="4949140"/>
            <a:ext cx="5404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- kcal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861711" y="5216424"/>
            <a:ext cx="92392" cy="92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923955" y="5152223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탄</a:t>
            </a:r>
            <a:r>
              <a:rPr lang="en-US" altLang="ko-KR" sz="600" dirty="0"/>
              <a:t> -%</a:t>
            </a: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1862861" y="5396630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62600" y="5572865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14870" y="5333779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단</a:t>
            </a:r>
            <a:r>
              <a:rPr lang="en-US" altLang="ko-KR" sz="600" dirty="0"/>
              <a:t> -%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924810" y="5510979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지</a:t>
            </a:r>
            <a:r>
              <a:rPr lang="en-US" altLang="ko-KR" sz="600" dirty="0"/>
              <a:t> -%</a:t>
            </a:r>
          </a:p>
        </p:txBody>
      </p:sp>
      <p:sp>
        <p:nvSpPr>
          <p:cNvPr id="137" name="TextBox 136"/>
          <p:cNvSpPr txBox="1"/>
          <p:nvPr/>
        </p:nvSpPr>
        <p:spPr>
          <a:xfrm rot="5400000">
            <a:off x="2120746" y="3413807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0583" y="2997470"/>
            <a:ext cx="49232" cy="4923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/>
          <p:cNvSpPr/>
          <p:nvPr/>
        </p:nvSpPr>
        <p:spPr>
          <a:xfrm>
            <a:off x="650583" y="3142832"/>
            <a:ext cx="49232" cy="492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680153" y="2927109"/>
            <a:ext cx="12136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탄수화물을 잘 챙겨 드셨어요</a:t>
            </a:r>
            <a:r>
              <a:rPr lang="en-US" altLang="ko-KR" sz="600" dirty="0"/>
              <a:t>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80153" y="3079239"/>
            <a:ext cx="12136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나트륨을 주의하세요</a:t>
            </a:r>
            <a:endParaRPr lang="en-US" altLang="ko-KR" sz="600" dirty="0"/>
          </a:p>
        </p:txBody>
      </p:sp>
      <p:sp>
        <p:nvSpPr>
          <p:cNvPr id="141" name="TextBox 140"/>
          <p:cNvSpPr txBox="1"/>
          <p:nvPr/>
        </p:nvSpPr>
        <p:spPr>
          <a:xfrm>
            <a:off x="680153" y="3225816"/>
            <a:ext cx="12136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지방 비율이 좀 높아요</a:t>
            </a:r>
            <a:endParaRPr lang="en-US" altLang="ko-KR" sz="600" dirty="0"/>
          </a:p>
        </p:txBody>
      </p:sp>
      <p:sp>
        <p:nvSpPr>
          <p:cNvPr id="142" name="타원 141"/>
          <p:cNvSpPr/>
          <p:nvPr/>
        </p:nvSpPr>
        <p:spPr>
          <a:xfrm>
            <a:off x="650583" y="3294810"/>
            <a:ext cx="49232" cy="492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3565571" y="2994319"/>
            <a:ext cx="1746424" cy="60155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>
                <a:solidFill>
                  <a:sysClr val="windowText" lastClr="000000"/>
                </a:solidFill>
              </a:rPr>
              <a:t>나초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외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개                        </a:t>
            </a:r>
            <a:endParaRPr lang="en-US" altLang="ko-KR" sz="800" dirty="0">
              <a:solidFill>
                <a:sysClr val="windowText" lastClr="000000"/>
              </a:solidFill>
            </a:endParaRPr>
          </a:p>
          <a:p>
            <a:endParaRPr lang="en-US" altLang="ko-KR" sz="800" dirty="0">
              <a:solidFill>
                <a:sysClr val="windowText" lastClr="000000"/>
              </a:solidFill>
            </a:endParaRPr>
          </a:p>
          <a:p>
            <a:r>
              <a:rPr lang="ko-KR" altLang="en-US" sz="800" dirty="0" err="1">
                <a:solidFill>
                  <a:sysClr val="windowText" lastClr="000000"/>
                </a:solidFill>
              </a:rPr>
              <a:t>나초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                         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170kcal</a:t>
            </a:r>
          </a:p>
          <a:p>
            <a:r>
              <a:rPr lang="ko-KR" altLang="en-US" sz="800" dirty="0" err="1">
                <a:solidFill>
                  <a:sysClr val="windowText" lastClr="000000"/>
                </a:solidFill>
              </a:rPr>
              <a:t>소보루빵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                    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332kcal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                              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493281" y="2782026"/>
            <a:ext cx="85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드롭다운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 rot="16200000">
            <a:off x="5050151" y="2968546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673881" y="4093981"/>
            <a:ext cx="49232" cy="4923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673881" y="4239343"/>
            <a:ext cx="49232" cy="492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/>
          <p:cNvSpPr txBox="1"/>
          <p:nvPr/>
        </p:nvSpPr>
        <p:spPr>
          <a:xfrm>
            <a:off x="703451" y="4023620"/>
            <a:ext cx="12136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가볍게 드셨네요</a:t>
            </a:r>
            <a:r>
              <a:rPr lang="en-US" altLang="ko-KR" sz="600" dirty="0"/>
              <a:t>.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03451" y="4175750"/>
            <a:ext cx="12136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나트륨을 주의하세요</a:t>
            </a:r>
            <a:endParaRPr lang="en-US" altLang="ko-KR" sz="600" dirty="0"/>
          </a:p>
        </p:txBody>
      </p:sp>
      <p:sp>
        <p:nvSpPr>
          <p:cNvPr id="152" name="TextBox 151"/>
          <p:cNvSpPr txBox="1"/>
          <p:nvPr/>
        </p:nvSpPr>
        <p:spPr>
          <a:xfrm>
            <a:off x="703451" y="4322327"/>
            <a:ext cx="12136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탄수화물 비율이 좀 높아요</a:t>
            </a:r>
            <a:endParaRPr lang="en-US" altLang="ko-KR" sz="600" dirty="0"/>
          </a:p>
        </p:txBody>
      </p:sp>
      <p:sp>
        <p:nvSpPr>
          <p:cNvPr id="153" name="타원 152"/>
          <p:cNvSpPr/>
          <p:nvPr/>
        </p:nvSpPr>
        <p:spPr>
          <a:xfrm>
            <a:off x="673881" y="4391321"/>
            <a:ext cx="49232" cy="492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969428" y="4386609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636297" y="4556133"/>
            <a:ext cx="1777608" cy="170446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칼국수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749192" y="5757395"/>
            <a:ext cx="5404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- kcal</a:t>
            </a: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607690" y="5763188"/>
            <a:ext cx="1777608" cy="170446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>
                <a:solidFill>
                  <a:schemeClr val="tx1"/>
                </a:solidFill>
              </a:rPr>
              <a:t>음식명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645274" y="5269447"/>
            <a:ext cx="49232" cy="4923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/>
          <p:cNvSpPr/>
          <p:nvPr/>
        </p:nvSpPr>
        <p:spPr>
          <a:xfrm>
            <a:off x="645274" y="5414809"/>
            <a:ext cx="49232" cy="492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/>
          <p:cNvSpPr txBox="1"/>
          <p:nvPr/>
        </p:nvSpPr>
        <p:spPr>
          <a:xfrm>
            <a:off x="674844" y="5199086"/>
            <a:ext cx="12136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영양 칭찬 코멘트</a:t>
            </a:r>
            <a:endParaRPr lang="en-US" altLang="ko-KR" sz="600" dirty="0"/>
          </a:p>
        </p:txBody>
      </p:sp>
      <p:sp>
        <p:nvSpPr>
          <p:cNvPr id="162" name="TextBox 161"/>
          <p:cNvSpPr txBox="1"/>
          <p:nvPr/>
        </p:nvSpPr>
        <p:spPr>
          <a:xfrm>
            <a:off x="674844" y="5351216"/>
            <a:ext cx="12136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영양 주의 코멘트</a:t>
            </a:r>
            <a:endParaRPr lang="en-US" altLang="ko-KR" sz="600" dirty="0"/>
          </a:p>
        </p:txBody>
      </p:sp>
      <p:sp>
        <p:nvSpPr>
          <p:cNvPr id="163" name="TextBox 162"/>
          <p:cNvSpPr txBox="1"/>
          <p:nvPr/>
        </p:nvSpPr>
        <p:spPr>
          <a:xfrm>
            <a:off x="674844" y="5497793"/>
            <a:ext cx="12136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영양 주의 코멘트</a:t>
            </a:r>
            <a:endParaRPr lang="en-US" altLang="ko-KR" sz="600" dirty="0"/>
          </a:p>
        </p:txBody>
      </p:sp>
      <p:sp>
        <p:nvSpPr>
          <p:cNvPr id="164" name="타원 163"/>
          <p:cNvSpPr/>
          <p:nvPr/>
        </p:nvSpPr>
        <p:spPr>
          <a:xfrm>
            <a:off x="645274" y="5566787"/>
            <a:ext cx="49232" cy="492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10" y="3638876"/>
            <a:ext cx="184310" cy="1413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369" y="3619516"/>
            <a:ext cx="170662" cy="18488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10" y="4774150"/>
            <a:ext cx="184310" cy="14130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369" y="4754790"/>
            <a:ext cx="170662" cy="18488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10" y="5977793"/>
            <a:ext cx="184310" cy="14130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369" y="5958433"/>
            <a:ext cx="170662" cy="184884"/>
          </a:xfrm>
          <a:prstGeom prst="rect">
            <a:avLst/>
          </a:prstGeom>
        </p:spPr>
      </p:pic>
      <p:sp>
        <p:nvSpPr>
          <p:cNvPr id="172" name="직사각형 171"/>
          <p:cNvSpPr/>
          <p:nvPr/>
        </p:nvSpPr>
        <p:spPr>
          <a:xfrm>
            <a:off x="3575076" y="3953846"/>
            <a:ext cx="1746424" cy="63162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삭제 하시겠습니까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4570768" y="4307460"/>
            <a:ext cx="567480" cy="1602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3502786" y="3703193"/>
            <a:ext cx="85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경고창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3751153" y="4307460"/>
            <a:ext cx="567480" cy="1602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0" y="13620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60004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84" name="직사각형 183"/>
          <p:cNvSpPr/>
          <p:nvPr/>
        </p:nvSpPr>
        <p:spPr>
          <a:xfrm>
            <a:off x="-8584" y="1915008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85" name="직사각형 184"/>
          <p:cNvSpPr/>
          <p:nvPr/>
        </p:nvSpPr>
        <p:spPr>
          <a:xfrm>
            <a:off x="2168246" y="3416998"/>
            <a:ext cx="135227" cy="164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-8585" y="279201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502132" y="1558938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칼로리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1951512" y="1553549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영양소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195" name="직선 연결선 194"/>
          <p:cNvCxnSpPr/>
          <p:nvPr/>
        </p:nvCxnSpPr>
        <p:spPr>
          <a:xfrm>
            <a:off x="1458232" y="1774904"/>
            <a:ext cx="127128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66758" y="1774904"/>
            <a:ext cx="121312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238141" y="1321089"/>
            <a:ext cx="5864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목표 설정</a:t>
            </a:r>
            <a:endParaRPr lang="en-US" altLang="ko-KR" sz="600" dirty="0">
              <a:solidFill>
                <a:srgbClr val="FF0000"/>
              </a:solidFill>
            </a:endParaRPr>
          </a:p>
        </p:txBody>
      </p:sp>
      <p:grpSp>
        <p:nvGrpSpPr>
          <p:cNvPr id="97" name="그룹 25"/>
          <p:cNvGrpSpPr>
            <a:grpSpLocks/>
          </p:cNvGrpSpPr>
          <p:nvPr/>
        </p:nvGrpSpPr>
        <p:grpSpPr bwMode="auto">
          <a:xfrm>
            <a:off x="2627318" y="1399145"/>
            <a:ext cx="189852" cy="299511"/>
            <a:chOff x="1765300" y="1785938"/>
            <a:chExt cx="341313" cy="550862"/>
          </a:xfrm>
        </p:grpSpPr>
        <p:sp>
          <p:nvSpPr>
            <p:cNvPr id="117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4" name="Picture 261" descr="hand_w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7" name="직사각형 126"/>
          <p:cNvSpPr/>
          <p:nvPr/>
        </p:nvSpPr>
        <p:spPr>
          <a:xfrm>
            <a:off x="3014249" y="974995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PWM-02-02-03-11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29" name="꺾인 연결선 128"/>
          <p:cNvCxnSpPr/>
          <p:nvPr/>
        </p:nvCxnSpPr>
        <p:spPr>
          <a:xfrm flipV="1">
            <a:off x="2793670" y="1209876"/>
            <a:ext cx="220579" cy="186355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cxnSpLocks/>
            <a:stCxn id="137" idx="0"/>
            <a:endCxn id="145" idx="1"/>
          </p:cNvCxnSpPr>
          <p:nvPr/>
        </p:nvCxnSpPr>
        <p:spPr>
          <a:xfrm flipV="1">
            <a:off x="2345554" y="2889748"/>
            <a:ext cx="1147727" cy="628010"/>
          </a:xfrm>
          <a:prstGeom prst="bentConnector3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2228646" y="3614904"/>
            <a:ext cx="135227" cy="164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꺾인 연결선 155"/>
          <p:cNvCxnSpPr>
            <a:cxnSpLocks/>
            <a:endCxn id="174" idx="1"/>
          </p:cNvCxnSpPr>
          <p:nvPr/>
        </p:nvCxnSpPr>
        <p:spPr>
          <a:xfrm>
            <a:off x="2385771" y="3709215"/>
            <a:ext cx="1117015" cy="101700"/>
          </a:xfrm>
          <a:prstGeom prst="bentConnector3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2031514" y="3621610"/>
            <a:ext cx="135227" cy="164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3014236" y="4804877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PWM-02-02-03-06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77" name="꺾인 연결선 176"/>
          <p:cNvCxnSpPr>
            <a:stCxn id="13" idx="2"/>
            <a:endCxn id="169" idx="1"/>
          </p:cNvCxnSpPr>
          <p:nvPr/>
        </p:nvCxnSpPr>
        <p:spPr>
          <a:xfrm rot="16200000" flipH="1">
            <a:off x="1988963" y="3890181"/>
            <a:ext cx="1135274" cy="915271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E7FA4EBB-88EB-1977-1076-A7C572C34EC6}"/>
              </a:ext>
            </a:extLst>
          </p:cNvPr>
          <p:cNvSpPr/>
          <p:nvPr/>
        </p:nvSpPr>
        <p:spPr>
          <a:xfrm>
            <a:off x="4452103" y="1193678"/>
            <a:ext cx="3912638" cy="1252065"/>
          </a:xfrm>
          <a:prstGeom prst="wedgeRectCallout">
            <a:avLst>
              <a:gd name="adj1" fmla="val -49248"/>
              <a:gd name="adj2" fmla="val -30002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음식 기록 리스트 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/api/food/get-food-records</a:t>
            </a:r>
          </a:p>
        </p:txBody>
      </p:sp>
    </p:spTree>
    <p:extLst>
      <p:ext uri="{BB962C8B-B14F-4D97-AF65-F5344CB8AC3E}">
        <p14:creationId xmlns:p14="http://schemas.microsoft.com/office/powerpoint/2010/main" val="2619243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030191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식사기록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최초 진입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칼로리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26402" y="1277752"/>
            <a:ext cx="2476824" cy="501205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25846" y="1288981"/>
            <a:ext cx="2477380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식사기록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0552" y="131154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699241" y="2320978"/>
            <a:ext cx="92392" cy="92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9982" y="2320978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1711255" y="2320013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55665" y="2258127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탄</a:t>
            </a:r>
            <a:r>
              <a:rPr lang="en-US" altLang="ko-KR" sz="600" dirty="0"/>
              <a:t> 0g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0104" y="1874036"/>
            <a:ext cx="807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2024.04.08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49689" y="2057179"/>
            <a:ext cx="807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/>
              <a:t>섭취 칼로리</a:t>
            </a:r>
            <a:endParaRPr lang="en-US" altLang="ko-KR" sz="8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2018334" y="2024520"/>
            <a:ext cx="959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0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/ 1,825kcal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281991" y="2258127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단</a:t>
            </a:r>
            <a:r>
              <a:rPr lang="en-US" altLang="ko-KR" sz="600" dirty="0"/>
              <a:t> 0g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73465" y="2258127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지</a:t>
            </a:r>
            <a:r>
              <a:rPr lang="en-US" altLang="ko-KR" sz="600" dirty="0"/>
              <a:t> 0g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233040" y="2320978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714313" y="2320013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328553" y="1131381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6654" y="1384901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25709" y="162739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84" name="직사각형 183"/>
          <p:cNvSpPr/>
          <p:nvPr/>
        </p:nvSpPr>
        <p:spPr>
          <a:xfrm>
            <a:off x="-15238" y="191084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495478" y="1581809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칼로리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1988574" y="1580528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영양소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195" name="직선 연결선 194"/>
          <p:cNvCxnSpPr/>
          <p:nvPr/>
        </p:nvCxnSpPr>
        <p:spPr>
          <a:xfrm>
            <a:off x="1451578" y="1797775"/>
            <a:ext cx="13516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60104" y="1797775"/>
            <a:ext cx="10914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188"/>
          <p:cNvSpPr/>
          <p:nvPr/>
        </p:nvSpPr>
        <p:spPr>
          <a:xfrm>
            <a:off x="415072" y="2481169"/>
            <a:ext cx="2315415" cy="18061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dirty="0">
                <a:solidFill>
                  <a:schemeClr val="tx1"/>
                </a:solidFill>
              </a:rPr>
              <a:t>0%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671416"/>
              </p:ext>
            </p:extLst>
          </p:nvPr>
        </p:nvGraphicFramePr>
        <p:xfrm>
          <a:off x="9136380" y="452211"/>
          <a:ext cx="3055620" cy="4507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최초 진입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(PWM-02-01)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에서 칼로리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dirty="0"/>
                        <a:t> 나오는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홈메인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PWM-02-01)</a:t>
                      </a:r>
                      <a:r>
                        <a:rPr lang="ko-KR" altLang="en-US" sz="700" dirty="0"/>
                        <a:t>페이지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목표 설정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목표 설정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PWM-02-04-11)</a:t>
                      </a:r>
                      <a:r>
                        <a:rPr lang="ko-KR" altLang="en-US" sz="700" dirty="0"/>
                        <a:t>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칼로리와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영영소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선택 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등록 날짜와 등록한 음식의 전체 섭취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량과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탄단지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비율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노출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식사추가하기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‘+’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이 뜨고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확인시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lt"/>
                          <a:ea typeface="+mn-ea"/>
                        </a:rPr>
                        <a:t>음식 검색 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-15238" y="279345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2318294" y="1309163"/>
            <a:ext cx="5864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목표 설정</a:t>
            </a:r>
            <a:endParaRPr lang="en-US" altLang="ko-KR" sz="600" dirty="0">
              <a:solidFill>
                <a:srgbClr val="FF0000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15072" y="2932603"/>
            <a:ext cx="2214491" cy="61441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식사 추가하기</a:t>
            </a:r>
          </a:p>
        </p:txBody>
      </p:sp>
      <p:sp>
        <p:nvSpPr>
          <p:cNvPr id="45" name="타원 44"/>
          <p:cNvSpPr>
            <a:spLocks noChangeAspect="1"/>
          </p:cNvSpPr>
          <p:nvPr/>
        </p:nvSpPr>
        <p:spPr bwMode="auto">
          <a:xfrm>
            <a:off x="1410521" y="3247768"/>
            <a:ext cx="221406" cy="21677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양쪽 모서리가 둥근 사각형 45"/>
          <p:cNvSpPr/>
          <p:nvPr/>
        </p:nvSpPr>
        <p:spPr>
          <a:xfrm>
            <a:off x="3152847" y="3710585"/>
            <a:ext cx="1891790" cy="2565980"/>
          </a:xfrm>
          <a:prstGeom prst="round2SameRect">
            <a:avLst>
              <a:gd name="adj1" fmla="val 7876"/>
              <a:gd name="adj2" fmla="val 0"/>
            </a:avLst>
          </a:prstGeom>
          <a:solidFill>
            <a:schemeClr val="bg1"/>
          </a:solidFill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3309172" y="5809680"/>
            <a:ext cx="1568857" cy="248467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확인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82400" y="3922805"/>
            <a:ext cx="8224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식사 시간 선택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244294" y="4236746"/>
            <a:ext cx="1698616" cy="2829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67663" y="4290298"/>
            <a:ext cx="8224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아침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247525" y="4600812"/>
            <a:ext cx="1698616" cy="2829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 bwMode="auto">
          <a:xfrm>
            <a:off x="3291857" y="4696207"/>
            <a:ext cx="87897" cy="86059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70894" y="4654364"/>
            <a:ext cx="8224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점심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247525" y="4958927"/>
            <a:ext cx="1698616" cy="2829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타원 56"/>
          <p:cNvSpPr>
            <a:spLocks noChangeAspect="1"/>
          </p:cNvSpPr>
          <p:nvPr/>
        </p:nvSpPr>
        <p:spPr bwMode="auto">
          <a:xfrm>
            <a:off x="3291857" y="5054322"/>
            <a:ext cx="87897" cy="86059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70894" y="5012479"/>
            <a:ext cx="8224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저녁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247525" y="5300918"/>
            <a:ext cx="1698616" cy="2829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타원 59"/>
          <p:cNvSpPr>
            <a:spLocks noChangeAspect="1"/>
          </p:cNvSpPr>
          <p:nvPr/>
        </p:nvSpPr>
        <p:spPr bwMode="auto">
          <a:xfrm>
            <a:off x="3291857" y="5396313"/>
            <a:ext cx="87897" cy="86059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70894" y="5354470"/>
            <a:ext cx="8224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간식</a:t>
            </a:r>
          </a:p>
        </p:txBody>
      </p:sp>
      <p:grpSp>
        <p:nvGrpSpPr>
          <p:cNvPr id="62" name="그룹 45"/>
          <p:cNvGrpSpPr>
            <a:grpSpLocks/>
          </p:cNvGrpSpPr>
          <p:nvPr/>
        </p:nvGrpSpPr>
        <p:grpSpPr bwMode="auto">
          <a:xfrm>
            <a:off x="3287259" y="4340921"/>
            <a:ext cx="100918" cy="98807"/>
            <a:chOff x="2850281" y="4064014"/>
            <a:chExt cx="128587" cy="128587"/>
          </a:xfrm>
        </p:grpSpPr>
        <p:sp>
          <p:nvSpPr>
            <p:cNvPr id="63" name="타원 62"/>
            <p:cNvSpPr>
              <a:spLocks noChangeAspect="1"/>
            </p:cNvSpPr>
            <p:nvPr/>
          </p:nvSpPr>
          <p:spPr bwMode="auto">
            <a:xfrm>
              <a:off x="2878645" y="4092378"/>
              <a:ext cx="66185" cy="661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타원 63"/>
            <p:cNvSpPr>
              <a:spLocks noChangeAspect="1"/>
            </p:cNvSpPr>
            <p:nvPr/>
          </p:nvSpPr>
          <p:spPr bwMode="auto">
            <a:xfrm>
              <a:off x="2850281" y="4064014"/>
              <a:ext cx="128587" cy="12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5" name="그룹 25"/>
          <p:cNvGrpSpPr>
            <a:grpSpLocks/>
          </p:cNvGrpSpPr>
          <p:nvPr/>
        </p:nvGrpSpPr>
        <p:grpSpPr bwMode="auto">
          <a:xfrm>
            <a:off x="3303909" y="4368353"/>
            <a:ext cx="189852" cy="299511"/>
            <a:chOff x="1765300" y="1785938"/>
            <a:chExt cx="341313" cy="550862"/>
          </a:xfrm>
        </p:grpSpPr>
        <p:sp>
          <p:nvSpPr>
            <p:cNvPr id="66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7" name="Picture 261" descr="hand_w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8" name="TextBox 67"/>
          <p:cNvSpPr txBox="1"/>
          <p:nvPr/>
        </p:nvSpPr>
        <p:spPr>
          <a:xfrm>
            <a:off x="3152558" y="3407684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521E80-10C4-A227-CC68-62C9F31020EF}"/>
              </a:ext>
            </a:extLst>
          </p:cNvPr>
          <p:cNvSpPr/>
          <p:nvPr/>
        </p:nvSpPr>
        <p:spPr>
          <a:xfrm>
            <a:off x="1383964" y="3241067"/>
            <a:ext cx="327291" cy="271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143">
            <a:extLst>
              <a:ext uri="{FF2B5EF4-FFF2-40B4-BE49-F238E27FC236}">
                <a16:creationId xmlns:a16="http://schemas.microsoft.com/office/drawing/2014/main" id="{D3E9F9BB-76D8-027F-98C4-9B30752037AA}"/>
              </a:ext>
            </a:extLst>
          </p:cNvPr>
          <p:cNvCxnSpPr>
            <a:cxnSpLocks/>
            <a:stCxn id="2" idx="3"/>
            <a:endCxn id="68" idx="1"/>
          </p:cNvCxnSpPr>
          <p:nvPr/>
        </p:nvCxnSpPr>
        <p:spPr>
          <a:xfrm>
            <a:off x="1711255" y="3376943"/>
            <a:ext cx="1441303" cy="130769"/>
          </a:xfrm>
          <a:prstGeom prst="bentConnector3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87DBE023-2888-EAC2-C6FE-F5B54E8CBA07}"/>
              </a:ext>
            </a:extLst>
          </p:cNvPr>
          <p:cNvSpPr/>
          <p:nvPr/>
        </p:nvSpPr>
        <p:spPr>
          <a:xfrm>
            <a:off x="3778864" y="1373715"/>
            <a:ext cx="4011554" cy="991474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섭취한 음식 등록 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/api/food/input-food-record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828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884861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식사기록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영양소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46418" y="1276087"/>
            <a:ext cx="2383451" cy="503070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45863" y="1287316"/>
            <a:ext cx="2384006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식사기록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60569" y="1309882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76" name="직사각형 175"/>
          <p:cNvSpPr/>
          <p:nvPr/>
        </p:nvSpPr>
        <p:spPr>
          <a:xfrm>
            <a:off x="348570" y="112971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8760" y="137418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8760" y="1621246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84" name="직사각형 183"/>
          <p:cNvSpPr/>
          <p:nvPr/>
        </p:nvSpPr>
        <p:spPr>
          <a:xfrm>
            <a:off x="9331" y="2497807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87" name="직사각형 186"/>
          <p:cNvSpPr/>
          <p:nvPr/>
        </p:nvSpPr>
        <p:spPr>
          <a:xfrm>
            <a:off x="-7182" y="2774637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1575556" y="1582963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영양소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655170" y="1587459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chemeClr val="accent4"/>
                </a:solidFill>
              </a:rPr>
              <a:t>칼로리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195" name="직선 연결선 194"/>
          <p:cNvCxnSpPr/>
          <p:nvPr/>
        </p:nvCxnSpPr>
        <p:spPr>
          <a:xfrm>
            <a:off x="1471595" y="1796110"/>
            <a:ext cx="12582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25326" y="1796110"/>
            <a:ext cx="11462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60569" y="1842277"/>
            <a:ext cx="807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2024.04.08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382365" y="2484162"/>
            <a:ext cx="375749" cy="167229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92450" y="2487317"/>
            <a:ext cx="380204" cy="161065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당뇨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53167" y="2727398"/>
            <a:ext cx="139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탄수화물 섭취가 높아요</a:t>
            </a:r>
            <a:endParaRPr lang="en-US" altLang="ko-KR" sz="800" b="1" dirty="0"/>
          </a:p>
          <a:p>
            <a:r>
              <a:rPr lang="ko-KR" altLang="en-US" sz="800" b="1" dirty="0"/>
              <a:t>단백질 섭취가 낮아요</a:t>
            </a:r>
            <a:endParaRPr lang="en-US" altLang="ko-KR" sz="800" b="1" dirty="0"/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557703" y="3092143"/>
            <a:ext cx="1693606" cy="16854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1762321" y="3092143"/>
            <a:ext cx="488987" cy="16854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980201" y="3384651"/>
            <a:ext cx="92392" cy="92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모서리가 둥근 직사각형 176"/>
          <p:cNvSpPr/>
          <p:nvPr/>
        </p:nvSpPr>
        <p:spPr>
          <a:xfrm>
            <a:off x="1510942" y="3384651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1992215" y="3383686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36625" y="3321800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탄</a:t>
            </a:r>
            <a:r>
              <a:rPr lang="en-US" altLang="ko-KR" sz="600" dirty="0"/>
              <a:t> 40%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575663" y="3077222"/>
            <a:ext cx="380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64%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1562951" y="3321800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단</a:t>
            </a:r>
            <a:r>
              <a:rPr lang="en-US" altLang="ko-KR" sz="600" dirty="0"/>
              <a:t> 40%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2054425" y="3321800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지</a:t>
            </a:r>
            <a:r>
              <a:rPr lang="en-US" altLang="ko-KR" sz="600" dirty="0"/>
              <a:t> 20%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1403061" y="3093929"/>
            <a:ext cx="422359" cy="16147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/>
          <p:cNvSpPr txBox="1"/>
          <p:nvPr/>
        </p:nvSpPr>
        <p:spPr>
          <a:xfrm>
            <a:off x="1410639" y="3091124"/>
            <a:ext cx="4412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1895783" y="3083167"/>
            <a:ext cx="3631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197" name="모서리가 둥근 직사각형 196"/>
          <p:cNvSpPr/>
          <p:nvPr/>
        </p:nvSpPr>
        <p:spPr>
          <a:xfrm>
            <a:off x="1514000" y="3384651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8" name="모서리가 둥근 직사각형 197"/>
          <p:cNvSpPr/>
          <p:nvPr/>
        </p:nvSpPr>
        <p:spPr>
          <a:xfrm>
            <a:off x="1995273" y="3383686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414727" y="3345776"/>
            <a:ext cx="5245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권장비율</a:t>
            </a:r>
            <a:endParaRPr lang="en-US" altLang="ko-KR" sz="6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700934" y="3321800"/>
            <a:ext cx="1924758" cy="2572971"/>
            <a:chOff x="6629587" y="2882873"/>
            <a:chExt cx="1924758" cy="2572971"/>
          </a:xfrm>
        </p:grpSpPr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587" y="2882873"/>
              <a:ext cx="1924758" cy="531342"/>
            </a:xfrm>
            <a:prstGeom prst="rect">
              <a:avLst/>
            </a:prstGeom>
          </p:spPr>
        </p:pic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3388" y="3513552"/>
              <a:ext cx="1890957" cy="526459"/>
            </a:xfrm>
            <a:prstGeom prst="rect">
              <a:avLst/>
            </a:prstGeom>
          </p:spPr>
        </p:pic>
        <p:pic>
          <p:nvPicPr>
            <p:cNvPr id="202" name="그림 2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1025" y="4947936"/>
              <a:ext cx="1903320" cy="507908"/>
            </a:xfrm>
            <a:prstGeom prst="rect">
              <a:avLst/>
            </a:prstGeom>
          </p:spPr>
        </p:pic>
        <p:pic>
          <p:nvPicPr>
            <p:cNvPr id="203" name="그림 20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3433" y="4235866"/>
              <a:ext cx="1851677" cy="483725"/>
            </a:xfrm>
            <a:prstGeom prst="rect">
              <a:avLst/>
            </a:prstGeom>
          </p:spPr>
        </p:pic>
      </p:grpSp>
      <p:sp>
        <p:nvSpPr>
          <p:cNvPr id="247" name="모서리가 둥근 직사각형 246"/>
          <p:cNvSpPr/>
          <p:nvPr/>
        </p:nvSpPr>
        <p:spPr>
          <a:xfrm>
            <a:off x="1206990" y="2484111"/>
            <a:ext cx="505936" cy="163118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다이어트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323280" y="2025196"/>
            <a:ext cx="217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만성질환 체크</a:t>
            </a:r>
            <a:endParaRPr lang="en-US" altLang="ko-KR" sz="800" b="1" dirty="0"/>
          </a:p>
        </p:txBody>
      </p:sp>
      <p:sp>
        <p:nvSpPr>
          <p:cNvPr id="249" name="TextBox 248"/>
          <p:cNvSpPr txBox="1"/>
          <p:nvPr/>
        </p:nvSpPr>
        <p:spPr>
          <a:xfrm>
            <a:off x="316026" y="2222990"/>
            <a:ext cx="19149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질환케어가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필요할 땐 옵션을 선택해보세요</a:t>
            </a:r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1747262" y="2484440"/>
            <a:ext cx="500907" cy="17095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근감소증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251" name="모서리가 둥근 직사각형 250"/>
          <p:cNvSpPr/>
          <p:nvPr/>
        </p:nvSpPr>
        <p:spPr>
          <a:xfrm>
            <a:off x="2282505" y="2479348"/>
            <a:ext cx="413408" cy="163855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치매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403411" y="3558803"/>
            <a:ext cx="973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관리 영양소</a:t>
            </a:r>
            <a:endParaRPr lang="en-US" altLang="ko-KR" sz="800" b="1" dirty="0"/>
          </a:p>
        </p:txBody>
      </p:sp>
      <p:sp>
        <p:nvSpPr>
          <p:cNvPr id="264" name="TextBox 263"/>
          <p:cNvSpPr txBox="1"/>
          <p:nvPr/>
        </p:nvSpPr>
        <p:spPr>
          <a:xfrm rot="5400000">
            <a:off x="2368819" y="3590867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5" name="모서리가 둥근 직사각형 264"/>
          <p:cNvSpPr/>
          <p:nvPr/>
        </p:nvSpPr>
        <p:spPr>
          <a:xfrm>
            <a:off x="401758" y="3551609"/>
            <a:ext cx="2252920" cy="59550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 rot="5400000">
            <a:off x="2415386" y="4319382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401758" y="4278515"/>
            <a:ext cx="2252920" cy="276919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403411" y="4302475"/>
            <a:ext cx="973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/>
              <a:t>탄단지</a:t>
            </a:r>
            <a:endParaRPr lang="en-US" altLang="ko-KR" sz="800" b="1" dirty="0"/>
          </a:p>
        </p:txBody>
      </p:sp>
      <p:sp>
        <p:nvSpPr>
          <p:cNvPr id="269" name="TextBox 268"/>
          <p:cNvSpPr txBox="1"/>
          <p:nvPr/>
        </p:nvSpPr>
        <p:spPr>
          <a:xfrm>
            <a:off x="3119097" y="3027091"/>
            <a:ext cx="85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드롭다운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590570" y="3201941"/>
            <a:ext cx="11051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당뇨</a:t>
            </a:r>
            <a:endParaRPr lang="en-US" altLang="ko-KR" sz="8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3168190" y="3505024"/>
            <a:ext cx="2070245" cy="2370289"/>
            <a:chOff x="3168190" y="3505024"/>
            <a:chExt cx="2070245" cy="2370289"/>
          </a:xfrm>
        </p:grpSpPr>
        <p:sp>
          <p:nvSpPr>
            <p:cNvPr id="271" name="TextBox 270"/>
            <p:cNvSpPr txBox="1"/>
            <p:nvPr/>
          </p:nvSpPr>
          <p:spPr>
            <a:xfrm>
              <a:off x="3522366" y="3756204"/>
              <a:ext cx="5245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/>
                <a:t>나트륨</a:t>
              </a:r>
              <a:endParaRPr lang="en-US" altLang="ko-KR" sz="600" dirty="0"/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4244276" y="3724558"/>
              <a:ext cx="9941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FF0000"/>
                  </a:solidFill>
                </a:rPr>
                <a:t>1,600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/1,500mg</a:t>
              </a: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3522366" y="3994900"/>
              <a:ext cx="5245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/>
                <a:t>알코올</a:t>
              </a:r>
              <a:endParaRPr lang="en-US" altLang="ko-KR" sz="600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4244276" y="3963254"/>
              <a:ext cx="9941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0/0g</a:t>
              </a:r>
            </a:p>
          </p:txBody>
        </p:sp>
        <p:sp>
          <p:nvSpPr>
            <p:cNvPr id="275" name="모서리가 둥근 직사각형 274"/>
            <p:cNvSpPr/>
            <p:nvPr/>
          </p:nvSpPr>
          <p:spPr>
            <a:xfrm>
              <a:off x="3168190" y="3555462"/>
              <a:ext cx="364235" cy="13935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부족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3522366" y="3536670"/>
              <a:ext cx="5245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/>
                <a:t>당류</a:t>
              </a:r>
              <a:endParaRPr lang="en-US" altLang="ko-KR" sz="600" dirty="0"/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4244276" y="3505024"/>
              <a:ext cx="9941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FFC000"/>
                  </a:solidFill>
                </a:rPr>
                <a:t>10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/50g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3522366" y="4225869"/>
              <a:ext cx="5245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/>
                <a:t>포화지방</a:t>
              </a:r>
              <a:endParaRPr lang="en-US" altLang="ko-KR" sz="600" dirty="0"/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4244276" y="4194223"/>
              <a:ext cx="9941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3/15g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3522366" y="4457180"/>
              <a:ext cx="89752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/>
                <a:t>오메가</a:t>
              </a:r>
              <a:r>
                <a:rPr lang="en-US" altLang="ko-KR" sz="600" dirty="0"/>
                <a:t>3(EPA+DHA)</a:t>
              </a: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4244276" y="4425534"/>
              <a:ext cx="9941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0/3g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522365" y="4707394"/>
              <a:ext cx="651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트랜스지방</a:t>
              </a:r>
              <a:endParaRPr lang="en-US" altLang="ko-KR" sz="600" dirty="0"/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4244276" y="4675748"/>
              <a:ext cx="9941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0/0g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522366" y="4982355"/>
              <a:ext cx="65132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콜레스테롤</a:t>
              </a:r>
              <a:endParaRPr lang="en-US" altLang="ko-KR" sz="600" dirty="0"/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4244276" y="4950709"/>
              <a:ext cx="9941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0/300mg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3522366" y="5249589"/>
              <a:ext cx="5245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/>
                <a:t>카페인</a:t>
              </a:r>
              <a:endParaRPr lang="en-US" altLang="ko-KR" sz="600" dirty="0"/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4244276" y="5217943"/>
              <a:ext cx="9941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0/400mg</a:t>
              </a: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3522366" y="5461156"/>
              <a:ext cx="5245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/>
                <a:t>식이섬유</a:t>
              </a:r>
              <a:endParaRPr lang="en-US" altLang="ko-KR" sz="600" dirty="0"/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4244276" y="5429510"/>
              <a:ext cx="9941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0/28g</a:t>
              </a: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3522366" y="5690647"/>
              <a:ext cx="65132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/>
                <a:t>불포화지방</a:t>
              </a:r>
              <a:endParaRPr lang="en-US" altLang="ko-KR" sz="600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4244276" y="5659001"/>
              <a:ext cx="9941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0/55g</a:t>
              </a:r>
            </a:p>
          </p:txBody>
        </p:sp>
        <p:sp>
          <p:nvSpPr>
            <p:cNvPr id="292" name="모서리가 둥근 직사각형 291"/>
            <p:cNvSpPr/>
            <p:nvPr/>
          </p:nvSpPr>
          <p:spPr>
            <a:xfrm>
              <a:off x="3168190" y="3793416"/>
              <a:ext cx="364235" cy="13935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과다</a:t>
              </a:r>
            </a:p>
          </p:txBody>
        </p:sp>
        <p:sp>
          <p:nvSpPr>
            <p:cNvPr id="293" name="모서리가 둥근 직사각형 292"/>
            <p:cNvSpPr/>
            <p:nvPr/>
          </p:nvSpPr>
          <p:spPr>
            <a:xfrm>
              <a:off x="3168190" y="4031370"/>
              <a:ext cx="364235" cy="13935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부족</a:t>
              </a:r>
            </a:p>
          </p:txBody>
        </p:sp>
        <p:sp>
          <p:nvSpPr>
            <p:cNvPr id="294" name="모서리가 둥근 직사각형 293"/>
            <p:cNvSpPr/>
            <p:nvPr/>
          </p:nvSpPr>
          <p:spPr>
            <a:xfrm>
              <a:off x="3168190" y="4269324"/>
              <a:ext cx="364235" cy="13935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적정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95" name="모서리가 둥근 직사각형 294"/>
            <p:cNvSpPr/>
            <p:nvPr/>
          </p:nvSpPr>
          <p:spPr>
            <a:xfrm>
              <a:off x="3168190" y="4507278"/>
              <a:ext cx="364235" cy="13935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부족</a:t>
              </a:r>
            </a:p>
          </p:txBody>
        </p:sp>
        <p:sp>
          <p:nvSpPr>
            <p:cNvPr id="296" name="모서리가 둥근 직사각형 295"/>
            <p:cNvSpPr/>
            <p:nvPr/>
          </p:nvSpPr>
          <p:spPr>
            <a:xfrm>
              <a:off x="3168190" y="4745232"/>
              <a:ext cx="364235" cy="13935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부족</a:t>
              </a:r>
            </a:p>
          </p:txBody>
        </p:sp>
        <p:sp>
          <p:nvSpPr>
            <p:cNvPr id="297" name="모서리가 둥근 직사각형 296"/>
            <p:cNvSpPr/>
            <p:nvPr/>
          </p:nvSpPr>
          <p:spPr>
            <a:xfrm>
              <a:off x="3168190" y="4983186"/>
              <a:ext cx="364235" cy="13935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부족</a:t>
              </a:r>
            </a:p>
          </p:txBody>
        </p:sp>
        <p:sp>
          <p:nvSpPr>
            <p:cNvPr id="298" name="모서리가 둥근 직사각형 297"/>
            <p:cNvSpPr/>
            <p:nvPr/>
          </p:nvSpPr>
          <p:spPr>
            <a:xfrm>
              <a:off x="3168190" y="5221140"/>
              <a:ext cx="364235" cy="13935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부족</a:t>
              </a:r>
            </a:p>
          </p:txBody>
        </p:sp>
        <p:sp>
          <p:nvSpPr>
            <p:cNvPr id="299" name="모서리가 둥근 직사각형 298"/>
            <p:cNvSpPr/>
            <p:nvPr/>
          </p:nvSpPr>
          <p:spPr>
            <a:xfrm>
              <a:off x="3168190" y="5459094"/>
              <a:ext cx="364235" cy="13935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부족</a:t>
              </a:r>
            </a:p>
          </p:txBody>
        </p:sp>
        <p:sp>
          <p:nvSpPr>
            <p:cNvPr id="300" name="모서리가 둥근 직사각형 299"/>
            <p:cNvSpPr/>
            <p:nvPr/>
          </p:nvSpPr>
          <p:spPr>
            <a:xfrm>
              <a:off x="3168190" y="5697045"/>
              <a:ext cx="364235" cy="13935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부족</a:t>
              </a:r>
            </a:p>
          </p:txBody>
        </p:sp>
      </p:grpSp>
      <p:sp>
        <p:nvSpPr>
          <p:cNvPr id="302" name="모서리가 둥근 직사각형 301"/>
          <p:cNvSpPr/>
          <p:nvPr/>
        </p:nvSpPr>
        <p:spPr>
          <a:xfrm>
            <a:off x="517414" y="3816073"/>
            <a:ext cx="1958488" cy="265227"/>
          </a:xfrm>
          <a:prstGeom prst="roundRect">
            <a:avLst>
              <a:gd name="adj" fmla="val 10367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tx1"/>
                </a:solidFill>
              </a:rPr>
              <a:t>나트륨을 많이 먹었어요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5552232" y="3027091"/>
            <a:ext cx="85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드롭다운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#2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-7182" y="355108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333186"/>
              </p:ext>
            </p:extLst>
          </p:nvPr>
        </p:nvGraphicFramePr>
        <p:xfrm>
          <a:off x="9136380" y="464452"/>
          <a:ext cx="3055620" cy="7528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기록입력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(PWM-02-01-01)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에서 칼로리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or </a:t>
                      </a:r>
                      <a:r>
                        <a:rPr lang="ko-KR" altLang="en-US" sz="700" dirty="0"/>
                        <a:t>식사 기록</a:t>
                      </a:r>
                      <a:r>
                        <a:rPr lang="en-US" altLang="ko-KR" sz="700" dirty="0"/>
                        <a:t>(PWM-02-02-03-07)</a:t>
                      </a:r>
                      <a:r>
                        <a:rPr lang="ko-KR" altLang="en-US" sz="700" dirty="0"/>
                        <a:t>의 완료를 누르고 영양소를 클릭하면 나오는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홈메인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PWM-02-01)</a:t>
                      </a:r>
                      <a:r>
                        <a:rPr lang="ko-KR" altLang="en-US" sz="700" dirty="0"/>
                        <a:t>으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목표 설정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목표 설정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PWM-02-04-11)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날짜와 만성질환 체크 안내문구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옵션 선택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디폴트 값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기본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좌우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스와이프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중복선택 불가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간단한 안내 문구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탄단지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비율과 권장비율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권장비율은 옵션 선택에 따라 달라짐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관리 영양소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옵션 별로 관리 영양소 순서가 바뀌며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옵션별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순서는 참고자료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p.3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참고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간단한 안내 문구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문구 변화 기준은 참고자료 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p.3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참고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현재 페이지는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근감소증을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옵션으로 선택했을 때의 예시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탄단지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aseline="0" dirty="0"/>
                        <a:t>관리 영양소와  탄단지의 수치는 사용자의 기초대사량 및 권장칼로리에 따라 변함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ko-KR" altLang="en-US" sz="700" baseline="0" dirty="0"/>
                        <a:t>조사필요</a:t>
                      </a:r>
                      <a:r>
                        <a:rPr lang="en-US" altLang="ko-KR" sz="700" baseline="0" dirty="0"/>
                        <a:t>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aseline="0" dirty="0"/>
                        <a:t>관리 영양소에 한 항목엔 어떤 걸 </a:t>
                      </a:r>
                      <a:r>
                        <a:rPr lang="ko-KR" altLang="en-US" sz="700" baseline="0" dirty="0" err="1"/>
                        <a:t>노출시켜줄거냐</a:t>
                      </a:r>
                      <a:r>
                        <a:rPr lang="en-US" altLang="ko-KR" sz="700" baseline="0" dirty="0"/>
                        <a:t>? -&gt; </a:t>
                      </a:r>
                      <a:r>
                        <a:rPr lang="ko-KR" altLang="en-US" sz="700" baseline="0" dirty="0"/>
                        <a:t>과다가 </a:t>
                      </a:r>
                      <a:r>
                        <a:rPr lang="en-US" altLang="ko-KR" sz="700" baseline="0" dirty="0"/>
                        <a:t>3</a:t>
                      </a:r>
                      <a:r>
                        <a:rPr lang="ko-KR" altLang="en-US" sz="700" baseline="0" dirty="0"/>
                        <a:t>개라고 했을 때 그 중 </a:t>
                      </a:r>
                      <a:r>
                        <a:rPr lang="ko-KR" altLang="en-US" sz="700" baseline="0" dirty="0" err="1"/>
                        <a:t>질환별로</a:t>
                      </a:r>
                      <a:r>
                        <a:rPr lang="ko-KR" altLang="en-US" sz="700" baseline="0" dirty="0"/>
                        <a:t> 가장 영향력이 큰 영양소</a:t>
                      </a:r>
                      <a:endParaRPr lang="en-US" altLang="ko-KR" sz="700" baseline="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04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95" name="직사각형 94"/>
          <p:cNvSpPr/>
          <p:nvPr/>
        </p:nvSpPr>
        <p:spPr>
          <a:xfrm>
            <a:off x="-7182" y="4274886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sp>
        <p:nvSpPr>
          <p:cNvPr id="89" name="TextBox 88"/>
          <p:cNvSpPr txBox="1"/>
          <p:nvPr/>
        </p:nvSpPr>
        <p:spPr>
          <a:xfrm>
            <a:off x="2238141" y="1321089"/>
            <a:ext cx="5864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목표 설정</a:t>
            </a:r>
            <a:endParaRPr lang="en-US" altLang="ko-KR" sz="600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2CADF5-1928-A3C7-6247-717AFBB02A67}"/>
              </a:ext>
            </a:extLst>
          </p:cNvPr>
          <p:cNvSpPr/>
          <p:nvPr/>
        </p:nvSpPr>
        <p:spPr>
          <a:xfrm>
            <a:off x="2367682" y="3584036"/>
            <a:ext cx="207902" cy="198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143">
            <a:extLst>
              <a:ext uri="{FF2B5EF4-FFF2-40B4-BE49-F238E27FC236}">
                <a16:creationId xmlns:a16="http://schemas.microsoft.com/office/drawing/2014/main" id="{961C3F1D-CD8E-74BC-4CDD-8C1A5F31F895}"/>
              </a:ext>
            </a:extLst>
          </p:cNvPr>
          <p:cNvCxnSpPr>
            <a:cxnSpLocks/>
            <a:stCxn id="264" idx="0"/>
            <a:endCxn id="269" idx="1"/>
          </p:cNvCxnSpPr>
          <p:nvPr/>
        </p:nvCxnSpPr>
        <p:spPr>
          <a:xfrm flipV="1">
            <a:off x="2593627" y="3134813"/>
            <a:ext cx="525470" cy="560005"/>
          </a:xfrm>
          <a:prstGeom prst="bentConnector3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C300CA-D015-1535-16F6-8A396CB46134}"/>
              </a:ext>
            </a:extLst>
          </p:cNvPr>
          <p:cNvSpPr/>
          <p:nvPr/>
        </p:nvSpPr>
        <p:spPr>
          <a:xfrm>
            <a:off x="2427529" y="4309554"/>
            <a:ext cx="207902" cy="198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43">
            <a:extLst>
              <a:ext uri="{FF2B5EF4-FFF2-40B4-BE49-F238E27FC236}">
                <a16:creationId xmlns:a16="http://schemas.microsoft.com/office/drawing/2014/main" id="{F6237F9A-94A7-54C7-205C-0190E7A9B7C3}"/>
              </a:ext>
            </a:extLst>
          </p:cNvPr>
          <p:cNvCxnSpPr>
            <a:cxnSpLocks/>
            <a:stCxn id="10" idx="3"/>
            <a:endCxn id="309" idx="0"/>
          </p:cNvCxnSpPr>
          <p:nvPr/>
        </p:nvCxnSpPr>
        <p:spPr>
          <a:xfrm flipV="1">
            <a:off x="2635431" y="3027091"/>
            <a:ext cx="3345076" cy="1381588"/>
          </a:xfrm>
          <a:prstGeom prst="bentConnector4">
            <a:avLst>
              <a:gd name="adj1" fmla="val 9884"/>
              <a:gd name="adj2" fmla="val 116546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6D7977A-FFB7-E47F-330F-3EF5817A8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380" y="5122541"/>
            <a:ext cx="3004092" cy="1089343"/>
          </a:xfrm>
          <a:prstGeom prst="rect">
            <a:avLst/>
          </a:prstGeom>
        </p:spPr>
      </p:pic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A2C6B98A-D0EF-E8F8-FF98-91862CC6BFEB}"/>
              </a:ext>
            </a:extLst>
          </p:cNvPr>
          <p:cNvSpPr/>
          <p:nvPr/>
        </p:nvSpPr>
        <p:spPr>
          <a:xfrm>
            <a:off x="3506131" y="1715984"/>
            <a:ext cx="3463572" cy="3594232"/>
          </a:xfrm>
          <a:prstGeom prst="star5">
            <a:avLst/>
          </a:prstGeom>
          <a:solidFill>
            <a:srgbClr val="66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9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669541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식사기록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첫 진입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영양소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PWM-02-04-10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8280" y="1254880"/>
            <a:ext cx="2424914" cy="505159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37724" y="1266109"/>
            <a:ext cx="2425470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식사기록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52430" y="128867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45" name="TextBox 144"/>
          <p:cNvSpPr txBox="1"/>
          <p:nvPr/>
        </p:nvSpPr>
        <p:spPr>
          <a:xfrm>
            <a:off x="3164822" y="2258369"/>
            <a:ext cx="85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드롭다운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340431" y="1108509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5224" y="136202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17382" y="1882536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84" name="직사각형 183"/>
          <p:cNvSpPr/>
          <p:nvPr/>
        </p:nvSpPr>
        <p:spPr>
          <a:xfrm>
            <a:off x="-3360" y="247128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1567417" y="1561756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영양소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647031" y="1566252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chemeClr val="accent4"/>
                </a:solidFill>
              </a:rPr>
              <a:t>칼로리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195" name="직선 연결선 194"/>
          <p:cNvCxnSpPr/>
          <p:nvPr/>
        </p:nvCxnSpPr>
        <p:spPr>
          <a:xfrm>
            <a:off x="1463456" y="1774903"/>
            <a:ext cx="12997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17187" y="1774903"/>
            <a:ext cx="11462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52430" y="1821070"/>
            <a:ext cx="807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2024.04.08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374226" y="2462955"/>
            <a:ext cx="375749" cy="16722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73790" y="2466110"/>
            <a:ext cx="380204" cy="161065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당뇨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45028" y="2706191"/>
            <a:ext cx="2005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오늘 식사의 </a:t>
            </a:r>
            <a:r>
              <a:rPr lang="ko-KR" altLang="en-US" sz="800" b="1" dirty="0" err="1"/>
              <a:t>탄단지</a:t>
            </a:r>
            <a:r>
              <a:rPr lang="ko-KR" altLang="en-US" sz="800" b="1" dirty="0"/>
              <a:t> 비율을 확인하세요</a:t>
            </a:r>
            <a:r>
              <a:rPr lang="en-US" altLang="ko-KR" sz="800" b="1" dirty="0"/>
              <a:t>!</a:t>
            </a: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895933" y="3217104"/>
            <a:ext cx="92392" cy="92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모서리가 둥근 직사각형 176"/>
          <p:cNvSpPr/>
          <p:nvPr/>
        </p:nvSpPr>
        <p:spPr>
          <a:xfrm>
            <a:off x="1426674" y="3217104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1907947" y="3216139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952357" y="3154253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탄</a:t>
            </a:r>
            <a:r>
              <a:rPr lang="en-US" altLang="ko-KR" sz="600" dirty="0"/>
              <a:t> 55%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567524" y="3056015"/>
            <a:ext cx="380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64%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1478683" y="3154253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단</a:t>
            </a:r>
            <a:r>
              <a:rPr lang="en-US" altLang="ko-KR" sz="600" dirty="0"/>
              <a:t> 20%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970157" y="3154253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지</a:t>
            </a:r>
            <a:r>
              <a:rPr lang="en-US" altLang="ko-KR" sz="600" dirty="0"/>
              <a:t> 25%</a:t>
            </a:r>
          </a:p>
        </p:txBody>
      </p:sp>
      <p:sp>
        <p:nvSpPr>
          <p:cNvPr id="197" name="모서리가 둥근 직사각형 196"/>
          <p:cNvSpPr/>
          <p:nvPr/>
        </p:nvSpPr>
        <p:spPr>
          <a:xfrm>
            <a:off x="1429732" y="3217104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8" name="모서리가 둥근 직사각형 197"/>
          <p:cNvSpPr/>
          <p:nvPr/>
        </p:nvSpPr>
        <p:spPr>
          <a:xfrm>
            <a:off x="1911005" y="3216139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30459" y="3178229"/>
            <a:ext cx="5245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권장비율</a:t>
            </a:r>
            <a:endParaRPr lang="en-US" altLang="ko-KR" sz="600" dirty="0"/>
          </a:p>
        </p:txBody>
      </p:sp>
      <p:sp>
        <p:nvSpPr>
          <p:cNvPr id="247" name="모서리가 둥근 직사각형 246"/>
          <p:cNvSpPr/>
          <p:nvPr/>
        </p:nvSpPr>
        <p:spPr>
          <a:xfrm>
            <a:off x="1178088" y="2479996"/>
            <a:ext cx="501453" cy="151923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다이어트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315141" y="2003989"/>
            <a:ext cx="217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만성질환 체크</a:t>
            </a:r>
            <a:endParaRPr lang="en-US" altLang="ko-KR" sz="800" b="1" dirty="0"/>
          </a:p>
        </p:txBody>
      </p:sp>
      <p:sp>
        <p:nvSpPr>
          <p:cNvPr id="249" name="TextBox 248"/>
          <p:cNvSpPr txBox="1"/>
          <p:nvPr/>
        </p:nvSpPr>
        <p:spPr>
          <a:xfrm>
            <a:off x="307887" y="2201783"/>
            <a:ext cx="19149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질환케어가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필요할 땐 옵션을 선택해보세요</a:t>
            </a:r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1710260" y="2479040"/>
            <a:ext cx="563956" cy="155416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근감소증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251" name="모서리가 둥근 직사각형 250"/>
          <p:cNvSpPr/>
          <p:nvPr/>
        </p:nvSpPr>
        <p:spPr>
          <a:xfrm>
            <a:off x="2295627" y="2472809"/>
            <a:ext cx="413408" cy="163133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치매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395272" y="3537596"/>
            <a:ext cx="973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관리 영양소</a:t>
            </a:r>
            <a:endParaRPr lang="en-US" altLang="ko-KR" sz="800" b="1" dirty="0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393619" y="2950383"/>
            <a:ext cx="2315415" cy="18061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" dirty="0">
                <a:solidFill>
                  <a:schemeClr val="tx1"/>
                </a:solidFill>
              </a:rPr>
              <a:t>0%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 rot="5400000">
            <a:off x="2407247" y="3571269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393619" y="3530402"/>
            <a:ext cx="2252920" cy="276919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 rot="5400000">
            <a:off x="2407247" y="3982803"/>
            <a:ext cx="241714" cy="207901"/>
          </a:xfrm>
          <a:prstGeom prst="rect">
            <a:avLst/>
          </a:prstGeom>
          <a:noFill/>
        </p:spPr>
        <p:txBody>
          <a:bodyPr wrap="none" lIns="83969" tIns="41985" rIns="83969" bIns="41985" rtlCol="0">
            <a:spAutoFit/>
          </a:bodyPr>
          <a:lstStyle/>
          <a:p>
            <a:r>
              <a:rPr lang="en-US" altLang="ko-KR" sz="8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393619" y="3941936"/>
            <a:ext cx="2252920" cy="276919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395272" y="3965896"/>
            <a:ext cx="973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/>
              <a:t>탄단지</a:t>
            </a:r>
            <a:endParaRPr lang="en-US" altLang="ko-KR" sz="800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482137" y="2258369"/>
            <a:ext cx="85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드롭다운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#2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-19766" y="2738626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162" name="직사각형 161"/>
          <p:cNvSpPr/>
          <p:nvPr/>
        </p:nvSpPr>
        <p:spPr>
          <a:xfrm>
            <a:off x="2205" y="355534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-175" t="19242" r="716" b="23108"/>
          <a:stretch/>
        </p:blipFill>
        <p:spPr>
          <a:xfrm>
            <a:off x="5455309" y="2673315"/>
            <a:ext cx="1851659" cy="2385060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232181"/>
              </p:ext>
            </p:extLst>
          </p:nvPr>
        </p:nvGraphicFramePr>
        <p:xfrm>
          <a:off x="9136380" y="464452"/>
          <a:ext cx="3055620" cy="6974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(PWM-02-01)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에서 칼로리 클릭 후</a:t>
                      </a:r>
                      <a:r>
                        <a:rPr lang="ko-KR" altLang="en-US" sz="700" dirty="0"/>
                        <a:t> 영양소를 클릭하면 나오는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 메인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PWM-02-01)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목표 설정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목표 설정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PWM-02-04-11)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날짜와 만성질환 체크 안내문구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옵션 선택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디폴트 값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기본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좌우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스와이프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중복선택 불가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간단한 안내문구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0% Progress bar,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권장비율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권장비율은 옵션 선택에 따라 달라짐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관리 영양소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옵션 별로 관리 영양소 순서가 바뀌며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옵션별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순서는 참고자료</a:t>
                      </a:r>
                      <a:r>
                        <a:rPr lang="en-US" altLang="ko-KR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p.3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참고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현재 페이지는 기본을 옵션으로 선택했을 때의 예시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탄단지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dirty="0"/>
                        <a:t>*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관리 영양소와  탄단지의 수치는 사용자의 기초대사량 및 권장칼로리에 따라 변함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ko-KR" altLang="en-US" sz="700" baseline="0" dirty="0"/>
                        <a:t>조사필요</a:t>
                      </a:r>
                      <a:r>
                        <a:rPr lang="en-US" altLang="ko-KR" sz="700" baseline="0" dirty="0"/>
                        <a:t>)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04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2274216" y="1293337"/>
            <a:ext cx="5864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목표 설정</a:t>
            </a:r>
            <a:endParaRPr lang="en-US" altLang="ko-KR" sz="600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465924" y="2457871"/>
            <a:ext cx="11051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기본</a:t>
            </a:r>
            <a:endParaRPr lang="en-US" altLang="ko-KR" sz="8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4119630" y="2980488"/>
            <a:ext cx="994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0/21g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119630" y="3219184"/>
            <a:ext cx="994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0/200mg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043544" y="2811392"/>
            <a:ext cx="364235" cy="1393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119630" y="2760954"/>
            <a:ext cx="994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0/2,300mg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119630" y="3450153"/>
            <a:ext cx="994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0/68g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119630" y="3681464"/>
            <a:ext cx="994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0/4g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119630" y="3931678"/>
            <a:ext cx="994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0/0g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119630" y="4206639"/>
            <a:ext cx="994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0/300mg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119630" y="4473873"/>
            <a:ext cx="994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0/42g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119630" y="4685440"/>
            <a:ext cx="994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0/30g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119630" y="4914931"/>
            <a:ext cx="994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0/2g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3043544" y="3049346"/>
            <a:ext cx="364235" cy="1393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3043544" y="3287300"/>
            <a:ext cx="364235" cy="1393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3043544" y="3525254"/>
            <a:ext cx="364235" cy="1393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3043544" y="3763208"/>
            <a:ext cx="364235" cy="1393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3043544" y="4001162"/>
            <a:ext cx="364235" cy="1393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3043544" y="4239116"/>
            <a:ext cx="364235" cy="1393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3043544" y="4477070"/>
            <a:ext cx="364235" cy="1393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043544" y="4715024"/>
            <a:ext cx="364235" cy="1393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3043544" y="4952975"/>
            <a:ext cx="364235" cy="1393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397720" y="2803414"/>
            <a:ext cx="5245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나트륨</a:t>
            </a:r>
            <a:endParaRPr lang="en-US" altLang="ko-KR" sz="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397720" y="3039976"/>
            <a:ext cx="8975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포화지방</a:t>
            </a:r>
            <a:endParaRPr lang="en-US" altLang="ko-KR" sz="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3397720" y="3276538"/>
            <a:ext cx="8975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카페인</a:t>
            </a:r>
            <a:endParaRPr lang="en-US" altLang="ko-KR" sz="6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397720" y="3513100"/>
            <a:ext cx="5245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당류</a:t>
            </a:r>
            <a:endParaRPr lang="en-US" altLang="ko-KR" sz="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397720" y="3986224"/>
            <a:ext cx="6513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알코올</a:t>
            </a:r>
            <a:endParaRPr lang="en-US" altLang="ko-KR" sz="600" dirty="0"/>
          </a:p>
        </p:txBody>
      </p:sp>
      <p:sp>
        <p:nvSpPr>
          <p:cNvPr id="113" name="TextBox 112"/>
          <p:cNvSpPr txBox="1"/>
          <p:nvPr/>
        </p:nvSpPr>
        <p:spPr>
          <a:xfrm>
            <a:off x="3397720" y="4222786"/>
            <a:ext cx="6513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콜레스테롤</a:t>
            </a:r>
            <a:endParaRPr lang="en-US" altLang="ko-KR" sz="6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397719" y="4459348"/>
            <a:ext cx="639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불포화지방</a:t>
            </a:r>
            <a:endParaRPr lang="en-US" altLang="ko-KR" sz="600" dirty="0"/>
          </a:p>
        </p:txBody>
      </p:sp>
      <p:sp>
        <p:nvSpPr>
          <p:cNvPr id="118" name="TextBox 117"/>
          <p:cNvSpPr txBox="1"/>
          <p:nvPr/>
        </p:nvSpPr>
        <p:spPr>
          <a:xfrm>
            <a:off x="3397720" y="4695910"/>
            <a:ext cx="5245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식이섬유</a:t>
            </a:r>
            <a:endParaRPr lang="en-US" altLang="ko-KR" sz="600" dirty="0"/>
          </a:p>
        </p:txBody>
      </p:sp>
      <p:sp>
        <p:nvSpPr>
          <p:cNvPr id="121" name="TextBox 120"/>
          <p:cNvSpPr txBox="1"/>
          <p:nvPr/>
        </p:nvSpPr>
        <p:spPr>
          <a:xfrm>
            <a:off x="3397720" y="4932472"/>
            <a:ext cx="6513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트랜스지방</a:t>
            </a:r>
            <a:endParaRPr lang="en-US" altLang="ko-KR" sz="6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407779" y="3746900"/>
            <a:ext cx="8975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오메가</a:t>
            </a:r>
            <a:r>
              <a:rPr lang="en-US" altLang="ko-KR" sz="600" dirty="0"/>
              <a:t>3(EPA+DHA)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B25CD2-0D89-1F5F-EEB5-44B0810DC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370" y="4704917"/>
            <a:ext cx="3004092" cy="10893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47A96E-0364-C983-7501-92D504594626}"/>
              </a:ext>
            </a:extLst>
          </p:cNvPr>
          <p:cNvSpPr/>
          <p:nvPr/>
        </p:nvSpPr>
        <p:spPr>
          <a:xfrm>
            <a:off x="2405518" y="3552820"/>
            <a:ext cx="207902" cy="198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143">
            <a:extLst>
              <a:ext uri="{FF2B5EF4-FFF2-40B4-BE49-F238E27FC236}">
                <a16:creationId xmlns:a16="http://schemas.microsoft.com/office/drawing/2014/main" id="{B44BE3F8-FECD-97C9-52BA-4677A34C0DEE}"/>
              </a:ext>
            </a:extLst>
          </p:cNvPr>
          <p:cNvCxnSpPr>
            <a:cxnSpLocks/>
            <a:stCxn id="8" idx="3"/>
            <a:endCxn id="145" idx="1"/>
          </p:cNvCxnSpPr>
          <p:nvPr/>
        </p:nvCxnSpPr>
        <p:spPr>
          <a:xfrm flipV="1">
            <a:off x="2613420" y="2366091"/>
            <a:ext cx="551402" cy="128585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9AF649-3CBE-3967-6E19-98626C627E18}"/>
              </a:ext>
            </a:extLst>
          </p:cNvPr>
          <p:cNvSpPr/>
          <p:nvPr/>
        </p:nvSpPr>
        <p:spPr>
          <a:xfrm>
            <a:off x="2405508" y="3950498"/>
            <a:ext cx="207902" cy="198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43">
            <a:extLst>
              <a:ext uri="{FF2B5EF4-FFF2-40B4-BE49-F238E27FC236}">
                <a16:creationId xmlns:a16="http://schemas.microsoft.com/office/drawing/2014/main" id="{510699AA-6DB4-4635-2B9D-FB96E02A1D7B}"/>
              </a:ext>
            </a:extLst>
          </p:cNvPr>
          <p:cNvCxnSpPr>
            <a:cxnSpLocks/>
            <a:stCxn id="11" idx="3"/>
            <a:endCxn id="160" idx="0"/>
          </p:cNvCxnSpPr>
          <p:nvPr/>
        </p:nvCxnSpPr>
        <p:spPr>
          <a:xfrm flipV="1">
            <a:off x="2613410" y="2258369"/>
            <a:ext cx="3297002" cy="1791254"/>
          </a:xfrm>
          <a:prstGeom prst="bentConnector4">
            <a:avLst>
              <a:gd name="adj1" fmla="val 80484"/>
              <a:gd name="adj2" fmla="val 112762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2DD860-D585-7A25-61E8-BAAC58417B6D}"/>
              </a:ext>
            </a:extLst>
          </p:cNvPr>
          <p:cNvSpPr/>
          <p:nvPr/>
        </p:nvSpPr>
        <p:spPr>
          <a:xfrm>
            <a:off x="2205" y="4011466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6DD635C2-D095-12C5-BE59-1ABB51EF5F07}"/>
              </a:ext>
            </a:extLst>
          </p:cNvPr>
          <p:cNvSpPr/>
          <p:nvPr/>
        </p:nvSpPr>
        <p:spPr>
          <a:xfrm>
            <a:off x="3506131" y="1715984"/>
            <a:ext cx="3463572" cy="3594232"/>
          </a:xfrm>
          <a:prstGeom prst="star5">
            <a:avLst/>
          </a:prstGeom>
          <a:solidFill>
            <a:srgbClr val="66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77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37020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목표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PWM-02-04-11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51490"/>
              </p:ext>
            </p:extLst>
          </p:nvPr>
        </p:nvGraphicFramePr>
        <p:xfrm>
          <a:off x="9136380" y="451435"/>
          <a:ext cx="3055620" cy="6391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8114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하루 식사기록의 목표 설정을 누르면 노출되는 페이지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71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하루 식사기록 페이지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(PWM-02-04-07)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안내문구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5725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변화한 키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체중 입력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디폴트값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기초정보입력에서 입력한 값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키 텍스트 필드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체중 텍스트 필드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형태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하단에서 상단으로 창이 올라옴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주당 활동량 입력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중복불가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72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다음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다음 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성별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나이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신장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체중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활동량에 따라 일일 권장 섭취 칼로리가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자동계산되며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계산된 권장 섭취 칼로리가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디폴트값으로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노출되며 상하스크롤로 변경 가능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01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기초대사량 계산기</a:t>
                      </a:r>
                      <a:r>
                        <a:rPr lang="en-US" altLang="ko-KR" sz="7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7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hlinkClick r:id="rId2"/>
                        </a:rPr>
                        <a:t>http://www.ssajaeweb.com/calc/day_kcal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일일 권장섭취량 계산기 </a:t>
                      </a:r>
                      <a:r>
                        <a:rPr lang="en-US" altLang="ko-KR" sz="7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7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hlinkClick r:id="rId3"/>
                        </a:rPr>
                        <a:t>https://www.fatsecret.kr/Default.aspx?pa=rdic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기초대사량</a:t>
                      </a:r>
                      <a:r>
                        <a:rPr lang="en-US" altLang="ko-KR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(BMR) 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계산</a:t>
                      </a:r>
                      <a:endParaRPr lang="en-US" altLang="ko-KR" sz="7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남성 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BMR = 66.47 + (13.75 x 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체중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(kg)) + (5.0 x 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(cm)) - (6.75 x 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나이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여성 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BMR = 655.1 + (9.56 x 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체중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(kg)) + (1.85 x 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(cm)) - (4.68 x 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나이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활동량 계수</a:t>
                      </a:r>
                      <a:endParaRPr lang="en-US" altLang="ko-KR" sz="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운동거의안함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1.2, 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1~3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 가벼운 운동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1.375, 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3~5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 적당한 운동 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1.55, 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 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6~7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 힘든 운동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1.725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매우 힘든 운동 또는 그런 직업 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권장 섭취량 계산</a:t>
                      </a:r>
                      <a:endParaRPr lang="en-US" altLang="ko-KR" sz="800" b="0" i="0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BMR X 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활동량 계수</a:t>
                      </a:r>
                      <a:endParaRPr lang="en-US" altLang="ko-KR" sz="800" b="0" i="0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예를 들어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 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170cm, 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체중 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65kg, 30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 여성이 주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1~3</a:t>
                      </a:r>
                      <a:r>
                        <a:rPr lang="ko-KR" altLang="en-US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 가벼운 운동이라면 </a:t>
                      </a:r>
                      <a:r>
                        <a:rPr lang="en-US" altLang="ko-KR" sz="800" b="0" i="0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BMR = 655.1 + (9.56 x 65) + (1.85 x 170) - (4.68 x 30) = 1412 kcal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활동량 계수 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1.375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권장 섭취량 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1412 x 1.375 = 1941 kcal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6896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344433" y="1274126"/>
            <a:ext cx="2287671" cy="504976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36403" y="114242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809743" y="4670093"/>
            <a:ext cx="1406477" cy="213361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다음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172267" y="1340029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목표 설정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70224" y="133563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667390" y="1619259"/>
            <a:ext cx="144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나에게 맞는 권장 칼로리를</a:t>
            </a:r>
            <a:endParaRPr lang="en-US" altLang="ko-KR" sz="800" b="1" dirty="0"/>
          </a:p>
          <a:p>
            <a:r>
              <a:rPr lang="ko-KR" altLang="en-US" sz="800" b="1" dirty="0"/>
              <a:t>설정하세요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307" y="2089513"/>
            <a:ext cx="18373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칼로리 계산을 위해 정보를 입력해주세요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826973" y="2316325"/>
            <a:ext cx="1406477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181.1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9308" y="2329631"/>
            <a:ext cx="2722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키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41011" y="2329631"/>
            <a:ext cx="3924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cm</a:t>
            </a:r>
            <a:endParaRPr lang="ko-KR" altLang="en-US" sz="7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826973" y="2603933"/>
            <a:ext cx="1406477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75.1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0224" y="2617239"/>
            <a:ext cx="371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체중</a:t>
            </a:r>
            <a:endParaRPr lang="ko-KR" altLang="en-US" sz="700" dirty="0"/>
          </a:p>
        </p:txBody>
      </p:sp>
      <p:sp>
        <p:nvSpPr>
          <p:cNvPr id="47" name="TextBox 46"/>
          <p:cNvSpPr txBox="1"/>
          <p:nvPr/>
        </p:nvSpPr>
        <p:spPr>
          <a:xfrm>
            <a:off x="1841011" y="2617239"/>
            <a:ext cx="3924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kg</a:t>
            </a:r>
            <a:endParaRPr lang="ko-KR" altLang="en-US" sz="700" dirty="0"/>
          </a:p>
        </p:txBody>
      </p:sp>
      <p:sp>
        <p:nvSpPr>
          <p:cNvPr id="48" name="TextBox 47"/>
          <p:cNvSpPr txBox="1"/>
          <p:nvPr/>
        </p:nvSpPr>
        <p:spPr>
          <a:xfrm>
            <a:off x="469307" y="3006194"/>
            <a:ext cx="18373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주당 활동량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345766" y="2861376"/>
            <a:ext cx="1570607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181 . 1        cm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41358" y="3093188"/>
            <a:ext cx="1583825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182 . 2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41365" y="2635306"/>
            <a:ext cx="1583825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180 . 0    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959547" y="2170634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51" name="직사각형 50"/>
          <p:cNvSpPr/>
          <p:nvPr/>
        </p:nvSpPr>
        <p:spPr>
          <a:xfrm>
            <a:off x="-3285" y="1671785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53" name="직사각형 52"/>
          <p:cNvSpPr/>
          <p:nvPr/>
        </p:nvSpPr>
        <p:spPr>
          <a:xfrm>
            <a:off x="-11316" y="1377770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54" name="직사각형 53"/>
          <p:cNvSpPr/>
          <p:nvPr/>
        </p:nvSpPr>
        <p:spPr>
          <a:xfrm>
            <a:off x="-3285" y="2143879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57" name="직사각형 56"/>
          <p:cNvSpPr/>
          <p:nvPr/>
        </p:nvSpPr>
        <p:spPr>
          <a:xfrm>
            <a:off x="-3286" y="3003129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77" name="직사각형 76"/>
          <p:cNvSpPr/>
          <p:nvPr/>
        </p:nvSpPr>
        <p:spPr>
          <a:xfrm>
            <a:off x="-11316" y="4663508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354527" y="1554424"/>
            <a:ext cx="22775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736991" y="2473871"/>
            <a:ext cx="506901" cy="209729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키선택</a:t>
            </a:r>
            <a:endParaRPr lang="ko-KR" altLang="en-US" sz="700" dirty="0"/>
          </a:p>
        </p:txBody>
      </p:sp>
      <p:sp>
        <p:nvSpPr>
          <p:cNvPr id="99" name="모서리가 둥근 직사각형 131"/>
          <p:cNvSpPr/>
          <p:nvPr/>
        </p:nvSpPr>
        <p:spPr>
          <a:xfrm>
            <a:off x="6602668" y="3362085"/>
            <a:ext cx="775545" cy="258344"/>
          </a:xfrm>
          <a:prstGeom prst="round2Same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106" name="직사각형 6"/>
          <p:cNvSpPr/>
          <p:nvPr/>
        </p:nvSpPr>
        <p:spPr>
          <a:xfrm>
            <a:off x="5931553" y="2449599"/>
            <a:ext cx="2122146" cy="1225347"/>
          </a:xfrm>
          <a:prstGeom prst="round2SameRect">
            <a:avLst>
              <a:gd name="adj1" fmla="val 9205"/>
              <a:gd name="adj2" fmla="val 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6373760" y="4873741"/>
            <a:ext cx="1570607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75 . 1        cm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369352" y="5105553"/>
            <a:ext cx="1583825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76 . 2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369359" y="4647671"/>
            <a:ext cx="1583825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74 . 0    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742125" y="4486236"/>
            <a:ext cx="641222" cy="209729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체중 선택</a:t>
            </a:r>
          </a:p>
        </p:txBody>
      </p:sp>
      <p:sp>
        <p:nvSpPr>
          <p:cNvPr id="111" name="모서리가 둥근 직사각형 131"/>
          <p:cNvSpPr/>
          <p:nvPr/>
        </p:nvSpPr>
        <p:spPr>
          <a:xfrm>
            <a:off x="6630662" y="5374450"/>
            <a:ext cx="775545" cy="258344"/>
          </a:xfrm>
          <a:prstGeom prst="round2Same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112" name="직사각형 6"/>
          <p:cNvSpPr/>
          <p:nvPr/>
        </p:nvSpPr>
        <p:spPr>
          <a:xfrm>
            <a:off x="5959547" y="4461964"/>
            <a:ext cx="2122146" cy="1225347"/>
          </a:xfrm>
          <a:prstGeom prst="round2SameRect">
            <a:avLst>
              <a:gd name="adj1" fmla="val 7961"/>
              <a:gd name="adj2" fmla="val 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5959547" y="4181191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#2</a:t>
            </a:r>
            <a:endParaRPr lang="ko-KR" altLang="en-US" sz="700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826972" y="3198201"/>
            <a:ext cx="1406477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운동 거의 안함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26972" y="3485809"/>
            <a:ext cx="1406477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주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1~3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회 가벼운 운동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26972" y="3756683"/>
            <a:ext cx="1406477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주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3~5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회 적당한 운동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6972" y="4029155"/>
            <a:ext cx="1406477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주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6~7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회 힘든 운동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74126" y="1274126"/>
            <a:ext cx="2287671" cy="504976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2766096" y="114242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67" name="TextBox 66"/>
          <p:cNvSpPr txBox="1"/>
          <p:nvPr/>
        </p:nvSpPr>
        <p:spPr>
          <a:xfrm>
            <a:off x="3624268" y="1340030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목표 설정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799917" y="133563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3097083" y="1619259"/>
            <a:ext cx="144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나에게 맞는 권장 칼로리를</a:t>
            </a:r>
            <a:endParaRPr lang="en-US" altLang="ko-KR" sz="800" b="1" dirty="0"/>
          </a:p>
          <a:p>
            <a:r>
              <a:rPr lang="ko-KR" altLang="en-US" sz="800" b="1" dirty="0"/>
              <a:t>설정하세요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939774" y="2055038"/>
            <a:ext cx="18373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일일 칼로리 섭취 권장량은 </a:t>
            </a:r>
            <a:r>
              <a:rPr lang="en-US" altLang="ko-KR" sz="700" dirty="0"/>
              <a:t>1,878kcal </a:t>
            </a:r>
            <a:r>
              <a:rPr lang="ko-KR" altLang="en-US" sz="700" dirty="0"/>
              <a:t>입니다</a:t>
            </a:r>
            <a:r>
              <a:rPr lang="en-US" altLang="ko-KR" sz="700" dirty="0"/>
              <a:t>. </a:t>
            </a:r>
            <a:r>
              <a:rPr lang="ko-KR" altLang="en-US" sz="700" dirty="0"/>
              <a:t>이 값은 내 성별</a:t>
            </a:r>
            <a:r>
              <a:rPr lang="en-US" altLang="ko-KR" sz="700" dirty="0"/>
              <a:t>, </a:t>
            </a:r>
            <a:r>
              <a:rPr lang="ko-KR" altLang="en-US" sz="700" dirty="0"/>
              <a:t>연령</a:t>
            </a:r>
            <a:r>
              <a:rPr lang="en-US" altLang="ko-KR" sz="700" dirty="0"/>
              <a:t>, </a:t>
            </a:r>
            <a:r>
              <a:rPr lang="ko-KR" altLang="en-US" sz="700" dirty="0"/>
              <a:t>키 </a:t>
            </a:r>
            <a:r>
              <a:rPr lang="en-US" altLang="ko-KR" sz="700" dirty="0"/>
              <a:t>,</a:t>
            </a:r>
            <a:r>
              <a:rPr lang="ko-KR" altLang="en-US" sz="700" dirty="0"/>
              <a:t>체중</a:t>
            </a:r>
            <a:r>
              <a:rPr lang="en-US" altLang="ko-KR" sz="700" dirty="0"/>
              <a:t>, </a:t>
            </a:r>
            <a:r>
              <a:rPr lang="ko-KR" altLang="en-US" sz="700" dirty="0"/>
              <a:t>활동량을 바탕으로 계산됩니다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cxnSp>
        <p:nvCxnSpPr>
          <p:cNvPr id="93" name="직선 연결선 92"/>
          <p:cNvCxnSpPr/>
          <p:nvPr/>
        </p:nvCxnSpPr>
        <p:spPr>
          <a:xfrm>
            <a:off x="2784220" y="1554424"/>
            <a:ext cx="22775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908700" y="2517211"/>
            <a:ext cx="18373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일일 칼로리</a:t>
            </a:r>
            <a:r>
              <a:rPr lang="en-US" altLang="ko-KR" sz="700" dirty="0"/>
              <a:t>(kcal)</a:t>
            </a:r>
            <a:endParaRPr lang="ko-KR" altLang="en-US" sz="700" dirty="0"/>
          </a:p>
        </p:txBody>
      </p:sp>
      <p:sp>
        <p:nvSpPr>
          <p:cNvPr id="100" name="TextBox 99"/>
          <p:cNvSpPr txBox="1"/>
          <p:nvPr/>
        </p:nvSpPr>
        <p:spPr>
          <a:xfrm>
            <a:off x="2908700" y="2692984"/>
            <a:ext cx="18373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3"/>
                </a:solidFill>
              </a:rPr>
              <a:t>권장 칼로리</a:t>
            </a:r>
            <a:r>
              <a:rPr lang="en-US" altLang="ko-KR" sz="600" dirty="0">
                <a:solidFill>
                  <a:schemeClr val="accent3"/>
                </a:solidFill>
              </a:rPr>
              <a:t> 1,878 kcal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166583" y="3200626"/>
            <a:ext cx="1570607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1,878        kcal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3162175" y="3432438"/>
            <a:ext cx="1583825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1,928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162182" y="2974556"/>
            <a:ext cx="1583825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1,828    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3237000" y="4670093"/>
            <a:ext cx="1406477" cy="213361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저장</a:t>
            </a:r>
          </a:p>
        </p:txBody>
      </p:sp>
      <p:sp>
        <p:nvSpPr>
          <p:cNvPr id="5" name="모서리가 둥근 직사각형 62">
            <a:extLst>
              <a:ext uri="{FF2B5EF4-FFF2-40B4-BE49-F238E27FC236}">
                <a16:creationId xmlns:a16="http://schemas.microsoft.com/office/drawing/2014/main" id="{7BDAC221-D0FF-67A5-6561-91139E71A394}"/>
              </a:ext>
            </a:extLst>
          </p:cNvPr>
          <p:cNvSpPr/>
          <p:nvPr/>
        </p:nvSpPr>
        <p:spPr>
          <a:xfrm>
            <a:off x="826972" y="4293535"/>
            <a:ext cx="1406477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매우 힘든 운동 또는 그런 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DFC4DE-C1CE-7ED8-2D13-214EA6B4021A}"/>
              </a:ext>
            </a:extLst>
          </p:cNvPr>
          <p:cNvSpPr/>
          <p:nvPr/>
        </p:nvSpPr>
        <p:spPr>
          <a:xfrm>
            <a:off x="866386" y="2333337"/>
            <a:ext cx="974624" cy="198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143">
            <a:extLst>
              <a:ext uri="{FF2B5EF4-FFF2-40B4-BE49-F238E27FC236}">
                <a16:creationId xmlns:a16="http://schemas.microsoft.com/office/drawing/2014/main" id="{E1F7FABB-8926-1796-E71E-E8D8DF9B9825}"/>
              </a:ext>
            </a:extLst>
          </p:cNvPr>
          <p:cNvCxnSpPr>
            <a:cxnSpLocks/>
            <a:stCxn id="8" idx="3"/>
            <a:endCxn id="91" idx="0"/>
          </p:cNvCxnSpPr>
          <p:nvPr/>
        </p:nvCxnSpPr>
        <p:spPr>
          <a:xfrm flipV="1">
            <a:off x="1841010" y="2170634"/>
            <a:ext cx="4761658" cy="261828"/>
          </a:xfrm>
          <a:prstGeom prst="bentConnector4">
            <a:avLst>
              <a:gd name="adj1" fmla="val 17162"/>
              <a:gd name="adj2" fmla="val 187309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84FB6A-A824-EF6A-5DAB-33759952D569}"/>
              </a:ext>
            </a:extLst>
          </p:cNvPr>
          <p:cNvSpPr/>
          <p:nvPr/>
        </p:nvSpPr>
        <p:spPr>
          <a:xfrm>
            <a:off x="866386" y="2593758"/>
            <a:ext cx="974624" cy="198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43">
            <a:extLst>
              <a:ext uri="{FF2B5EF4-FFF2-40B4-BE49-F238E27FC236}">
                <a16:creationId xmlns:a16="http://schemas.microsoft.com/office/drawing/2014/main" id="{132D491F-6CC5-1C9A-5AA1-087DC9FD18A0}"/>
              </a:ext>
            </a:extLst>
          </p:cNvPr>
          <p:cNvCxnSpPr>
            <a:cxnSpLocks/>
            <a:stCxn id="47" idx="1"/>
            <a:endCxn id="113" idx="0"/>
          </p:cNvCxnSpPr>
          <p:nvPr/>
        </p:nvCxnSpPr>
        <p:spPr>
          <a:xfrm rot="10800000" flipH="1" flipV="1">
            <a:off x="1841010" y="2717267"/>
            <a:ext cx="4761657" cy="1463924"/>
          </a:xfrm>
          <a:prstGeom prst="bentConnector4">
            <a:avLst>
              <a:gd name="adj1" fmla="val 17123"/>
              <a:gd name="adj2" fmla="val 7788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B3EBC739-0994-897F-747A-BAF7715455A2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06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258891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기록하기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PWM-02-05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40702"/>
              </p:ext>
            </p:extLst>
          </p:nvPr>
        </p:nvGraphicFramePr>
        <p:xfrm>
          <a:off x="9136380" y="451435"/>
          <a:ext cx="3055620" cy="694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메인의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‘+’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클릭 후 운동을 누르면 나오는 첫 페이지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운동 기록이 있을 때의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홈 메인 페이지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(PWM-02-01)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날짜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날짜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캘린더 노출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기록하기 모든 페이지 동일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운동 아이콘만 색깔표시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나머지 회색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좌우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스와이프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기록한 항목은 색깔로 표시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기록안한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항목은 회색으로 표시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운동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기록값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왼쪽 원형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소비 칼로리 표시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우측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운동명과 운동 시간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운동강도 표시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운동기록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(PWM-02-05-06)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운동추가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운동검색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PWM-02-05-01)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98" name="직사각형 97"/>
          <p:cNvSpPr/>
          <p:nvPr/>
        </p:nvSpPr>
        <p:spPr>
          <a:xfrm>
            <a:off x="367459" y="1269377"/>
            <a:ext cx="2270661" cy="502887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59429" y="1137677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249521" y="1347692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기록하기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77553" y="135098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10" name="TextBox 109"/>
          <p:cNvSpPr txBox="1"/>
          <p:nvPr/>
        </p:nvSpPr>
        <p:spPr>
          <a:xfrm>
            <a:off x="1033510" y="1624156"/>
            <a:ext cx="930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2024</a:t>
            </a:r>
            <a:r>
              <a:rPr lang="ko-KR" altLang="en-US" sz="700" dirty="0"/>
              <a:t>년 </a:t>
            </a:r>
            <a:r>
              <a:rPr lang="en-US" altLang="ko-KR" sz="700" dirty="0"/>
              <a:t>04</a:t>
            </a:r>
            <a:r>
              <a:rPr lang="ko-KR" altLang="en-US" sz="700" dirty="0"/>
              <a:t>월 </a:t>
            </a:r>
            <a:r>
              <a:rPr lang="en-US" altLang="ko-KR" sz="700" dirty="0"/>
              <a:t>8</a:t>
            </a:r>
            <a:r>
              <a:rPr lang="ko-KR" altLang="en-US" sz="700" dirty="0"/>
              <a:t>일</a:t>
            </a:r>
          </a:p>
        </p:txBody>
      </p:sp>
      <p:cxnSp>
        <p:nvCxnSpPr>
          <p:cNvPr id="111" name="직선 연결선 110"/>
          <p:cNvCxnSpPr/>
          <p:nvPr/>
        </p:nvCxnSpPr>
        <p:spPr>
          <a:xfrm>
            <a:off x="359429" y="1597743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59429" y="1848842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970380" y="1885360"/>
            <a:ext cx="327661" cy="243840"/>
          </a:xfrm>
          <a:prstGeom prst="rect">
            <a:avLst/>
          </a:prstGeom>
        </p:spPr>
      </p:pic>
      <p:pic>
        <p:nvPicPr>
          <p:cNvPr id="181" name="그림 180"/>
          <p:cNvPicPr>
            <a:picLocks noChangeAspect="1"/>
          </p:cNvPicPr>
          <p:nvPr/>
        </p:nvPicPr>
        <p:blipFill rotWithShape="1">
          <a:blip r:embed="rId3"/>
          <a:srcRect l="1007" t="15657" r="80672" b="78663"/>
          <a:stretch/>
        </p:blipFill>
        <p:spPr>
          <a:xfrm>
            <a:off x="404121" y="1893646"/>
            <a:ext cx="282678" cy="216586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 rotWithShape="1">
          <a:blip r:embed="rId2"/>
          <a:srcRect l="19654" t="15135" r="61887" b="77974"/>
          <a:stretch/>
        </p:blipFill>
        <p:spPr>
          <a:xfrm>
            <a:off x="670937" y="1876773"/>
            <a:ext cx="320040" cy="26551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46229" t="16367" r="41176" b="78697"/>
          <a:stretch/>
        </p:blipFill>
        <p:spPr>
          <a:xfrm>
            <a:off x="1818528" y="1902676"/>
            <a:ext cx="236220" cy="20574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16310" y="160700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 rot="10800000">
            <a:off x="1746283" y="160700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939304" y="1887802"/>
            <a:ext cx="327661" cy="24384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75580" t="15453" r="7241" b="78775"/>
          <a:stretch/>
        </p:blipFill>
        <p:spPr>
          <a:xfrm>
            <a:off x="1514712" y="1879919"/>
            <a:ext cx="296562" cy="222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39193" t="16406" r="39093" b="76963"/>
          <a:stretch/>
        </p:blipFill>
        <p:spPr>
          <a:xfrm>
            <a:off x="1157884" y="1903707"/>
            <a:ext cx="432434" cy="29343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754499" y="2346624"/>
            <a:ext cx="1406477" cy="213361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운동 추가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438212" y="1269377"/>
            <a:ext cx="2270661" cy="502887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430182" y="1137677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49" name="TextBox 48"/>
          <p:cNvSpPr txBox="1"/>
          <p:nvPr/>
        </p:nvSpPr>
        <p:spPr>
          <a:xfrm>
            <a:off x="4320274" y="1347692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기록하기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448306" y="135098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51" name="직사각형 50"/>
          <p:cNvSpPr/>
          <p:nvPr/>
        </p:nvSpPr>
        <p:spPr>
          <a:xfrm>
            <a:off x="3081948" y="1637266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52" name="직사각형 51"/>
          <p:cNvSpPr/>
          <p:nvPr/>
        </p:nvSpPr>
        <p:spPr>
          <a:xfrm>
            <a:off x="3082463" y="137302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53" name="직사각형 52"/>
          <p:cNvSpPr/>
          <p:nvPr/>
        </p:nvSpPr>
        <p:spPr>
          <a:xfrm>
            <a:off x="3081948" y="1932637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54" name="직사각형 53"/>
          <p:cNvSpPr/>
          <p:nvPr/>
        </p:nvSpPr>
        <p:spPr>
          <a:xfrm>
            <a:off x="3086066" y="3251693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2-5</a:t>
            </a:r>
            <a:endParaRPr lang="ko-KR" altLang="en-US" sz="600" dirty="0"/>
          </a:p>
        </p:txBody>
      </p:sp>
      <p:sp>
        <p:nvSpPr>
          <p:cNvPr id="55" name="TextBox 54"/>
          <p:cNvSpPr txBox="1"/>
          <p:nvPr/>
        </p:nvSpPr>
        <p:spPr>
          <a:xfrm>
            <a:off x="4104263" y="1624156"/>
            <a:ext cx="930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2024</a:t>
            </a:r>
            <a:r>
              <a:rPr lang="ko-KR" altLang="en-US" sz="700" dirty="0"/>
              <a:t>년 </a:t>
            </a:r>
            <a:r>
              <a:rPr lang="en-US" altLang="ko-KR" sz="700" dirty="0"/>
              <a:t>04</a:t>
            </a:r>
            <a:r>
              <a:rPr lang="ko-KR" altLang="en-US" sz="700" dirty="0"/>
              <a:t>월 </a:t>
            </a:r>
            <a:r>
              <a:rPr lang="en-US" altLang="ko-KR" sz="700" dirty="0"/>
              <a:t>8</a:t>
            </a:r>
            <a:r>
              <a:rPr lang="ko-KR" altLang="en-US" sz="700" dirty="0"/>
              <a:t>일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3430182" y="1597743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30182" y="1848842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3090494" y="2225332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2-4</a:t>
            </a:r>
            <a:endParaRPr lang="ko-KR" altLang="en-US" sz="600" dirty="0"/>
          </a:p>
        </p:txBody>
      </p:sp>
      <p:sp>
        <p:nvSpPr>
          <p:cNvPr id="66" name="TextBox 65"/>
          <p:cNvSpPr txBox="1"/>
          <p:nvPr/>
        </p:nvSpPr>
        <p:spPr>
          <a:xfrm>
            <a:off x="3987063" y="160700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67" name="TextBox 66"/>
          <p:cNvSpPr txBox="1"/>
          <p:nvPr/>
        </p:nvSpPr>
        <p:spPr>
          <a:xfrm rot="10800000">
            <a:off x="4817036" y="160700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909018" y="3207980"/>
            <a:ext cx="1406477" cy="213361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운동 추가</a:t>
            </a:r>
          </a:p>
        </p:txBody>
      </p:sp>
      <p:cxnSp>
        <p:nvCxnSpPr>
          <p:cNvPr id="73" name="직선 연결선 72"/>
          <p:cNvCxnSpPr/>
          <p:nvPr/>
        </p:nvCxnSpPr>
        <p:spPr>
          <a:xfrm>
            <a:off x="3903705" y="2570872"/>
            <a:ext cx="16296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3459742" y="2188687"/>
            <a:ext cx="435418" cy="4354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75" name="TextBox 74"/>
          <p:cNvSpPr txBox="1"/>
          <p:nvPr/>
        </p:nvSpPr>
        <p:spPr>
          <a:xfrm>
            <a:off x="3506292" y="2252208"/>
            <a:ext cx="41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300</a:t>
            </a:r>
          </a:p>
          <a:p>
            <a:r>
              <a:rPr lang="en-US" altLang="ko-KR" sz="700" dirty="0"/>
              <a:t>kcal</a:t>
            </a:r>
            <a:endParaRPr lang="ko-KR" altLang="en-US" sz="700" dirty="0"/>
          </a:p>
        </p:txBody>
      </p:sp>
      <p:sp>
        <p:nvSpPr>
          <p:cNvPr id="76" name="TextBox 75"/>
          <p:cNvSpPr txBox="1"/>
          <p:nvPr/>
        </p:nvSpPr>
        <p:spPr>
          <a:xfrm>
            <a:off x="3875165" y="2195580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수영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875165" y="2383342"/>
            <a:ext cx="825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분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 적당히</a:t>
            </a:r>
          </a:p>
        </p:txBody>
      </p:sp>
      <p:cxnSp>
        <p:nvCxnSpPr>
          <p:cNvPr id="80" name="직선 연결선 79"/>
          <p:cNvCxnSpPr/>
          <p:nvPr/>
        </p:nvCxnSpPr>
        <p:spPr>
          <a:xfrm>
            <a:off x="3903705" y="3096358"/>
            <a:ext cx="16296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3459742" y="2714173"/>
            <a:ext cx="435418" cy="4354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82" name="TextBox 81"/>
          <p:cNvSpPr txBox="1"/>
          <p:nvPr/>
        </p:nvSpPr>
        <p:spPr>
          <a:xfrm>
            <a:off x="3506292" y="2777694"/>
            <a:ext cx="41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445</a:t>
            </a:r>
          </a:p>
          <a:p>
            <a:r>
              <a:rPr lang="en-US" altLang="ko-KR" sz="700" dirty="0"/>
              <a:t>kcal</a:t>
            </a:r>
            <a:endParaRPr lang="ko-KR" altLang="en-US" sz="700" dirty="0"/>
          </a:p>
        </p:txBody>
      </p:sp>
      <p:sp>
        <p:nvSpPr>
          <p:cNvPr id="83" name="TextBox 82"/>
          <p:cNvSpPr txBox="1"/>
          <p:nvPr/>
        </p:nvSpPr>
        <p:spPr>
          <a:xfrm>
            <a:off x="3875165" y="2721066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수상스키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75165" y="2908828"/>
            <a:ext cx="825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60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분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 적당히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875165" y="2215491"/>
            <a:ext cx="1841738" cy="333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25"/>
          <p:cNvGrpSpPr>
            <a:grpSpLocks/>
          </p:cNvGrpSpPr>
          <p:nvPr/>
        </p:nvGrpSpPr>
        <p:grpSpPr bwMode="auto">
          <a:xfrm>
            <a:off x="5496010" y="2337156"/>
            <a:ext cx="189852" cy="299511"/>
            <a:chOff x="1765300" y="1785938"/>
            <a:chExt cx="341313" cy="550862"/>
          </a:xfrm>
        </p:grpSpPr>
        <p:sp>
          <p:nvSpPr>
            <p:cNvPr id="87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8" name="Picture 261" descr="hand_w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9" name="직사각형 88"/>
          <p:cNvSpPr/>
          <p:nvPr/>
        </p:nvSpPr>
        <p:spPr>
          <a:xfrm>
            <a:off x="5936758" y="2160455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PWM-02-05-06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90" name="꺾인 연결선 89"/>
          <p:cNvCxnSpPr>
            <a:stCxn id="88" idx="0"/>
            <a:endCxn id="89" idx="1"/>
          </p:cNvCxnSpPr>
          <p:nvPr/>
        </p:nvCxnSpPr>
        <p:spPr>
          <a:xfrm rot="5400000" flipH="1" flipV="1">
            <a:off x="5716543" y="2145425"/>
            <a:ext cx="94608" cy="345822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F8445E7-88B4-38C0-8137-86BE649779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06" y="1934504"/>
            <a:ext cx="132046" cy="1320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0CED29-63A1-1FEC-CC78-E6AD02D263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73" y="1885360"/>
            <a:ext cx="199732" cy="200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97EC33-DA10-6E24-6D2A-04C016A30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4089793" y="1885360"/>
            <a:ext cx="327661" cy="243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A5BEA2-0420-0D2B-C400-C08FE53C1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" t="15657" r="80672" b="78663"/>
          <a:stretch/>
        </p:blipFill>
        <p:spPr>
          <a:xfrm>
            <a:off x="3523534" y="1893646"/>
            <a:ext cx="282678" cy="2165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56B6CD-34EA-B093-4A35-5BD4597B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4" t="15135" r="61887" b="77974"/>
          <a:stretch/>
        </p:blipFill>
        <p:spPr>
          <a:xfrm>
            <a:off x="3790350" y="1876773"/>
            <a:ext cx="320040" cy="265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272A11-4D08-4057-6A46-8D2D8769F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29" t="16367" r="41176" b="78697"/>
          <a:stretch/>
        </p:blipFill>
        <p:spPr>
          <a:xfrm>
            <a:off x="4937941" y="1902676"/>
            <a:ext cx="236220" cy="205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874A87-AA94-70D0-58B7-CB306839B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4058717" y="1887802"/>
            <a:ext cx="327661" cy="2438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25F28D-BF46-2487-9003-E4E618163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80" t="15453" r="7241" b="78775"/>
          <a:stretch/>
        </p:blipFill>
        <p:spPr>
          <a:xfrm>
            <a:off x="4634125" y="1879919"/>
            <a:ext cx="296562" cy="222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DF4603-BB3C-423F-E939-2EB685A02B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93" t="16406" r="39093" b="76963"/>
          <a:stretch/>
        </p:blipFill>
        <p:spPr>
          <a:xfrm>
            <a:off x="4277297" y="1903707"/>
            <a:ext cx="432434" cy="2934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2F0645-3F45-F455-8033-8981E814C9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19" y="1934504"/>
            <a:ext cx="132046" cy="1320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7DBE90-45ED-E03C-D894-83E5C80949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86" y="1885360"/>
            <a:ext cx="199732" cy="20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4B898C-242B-4D2C-7900-F89C4228919F}"/>
              </a:ext>
            </a:extLst>
          </p:cNvPr>
          <p:cNvSpPr/>
          <p:nvPr/>
        </p:nvSpPr>
        <p:spPr>
          <a:xfrm>
            <a:off x="-817418" y="2433012"/>
            <a:ext cx="13092545" cy="17164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</a:rPr>
              <a:t>운동항목은 간소화 또는 </a:t>
            </a:r>
            <a:r>
              <a:rPr lang="en-US" altLang="ko-KR" sz="4000" dirty="0">
                <a:solidFill>
                  <a:srgbClr val="FF0000"/>
                </a:solidFill>
              </a:rPr>
              <a:t>2</a:t>
            </a:r>
            <a:r>
              <a:rPr lang="ko-KR" altLang="en-US" sz="4000" dirty="0">
                <a:solidFill>
                  <a:srgbClr val="FF0000"/>
                </a:solidFill>
              </a:rPr>
              <a:t>순위</a:t>
            </a:r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8CA9FE36-311C-082E-B1DB-4BC6353575AD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602AC9-1F5E-C740-5038-59EA8AE17765}"/>
              </a:ext>
            </a:extLst>
          </p:cNvPr>
          <p:cNvSpPr/>
          <p:nvPr/>
        </p:nvSpPr>
        <p:spPr>
          <a:xfrm>
            <a:off x="-665018" y="2585412"/>
            <a:ext cx="13092545" cy="1716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폐기</a:t>
            </a:r>
          </a:p>
        </p:txBody>
      </p:sp>
    </p:spTree>
    <p:extLst>
      <p:ext uri="{BB962C8B-B14F-4D97-AF65-F5344CB8AC3E}">
        <p14:creationId xmlns:p14="http://schemas.microsoft.com/office/powerpoint/2010/main" val="3122651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659944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운동 검색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최초 진입 및 최근에 추가한 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PWM-02-05-01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2651195" y="1445197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63" name="직사각형 62"/>
          <p:cNvSpPr/>
          <p:nvPr/>
        </p:nvSpPr>
        <p:spPr>
          <a:xfrm>
            <a:off x="2639952" y="1618415"/>
            <a:ext cx="1909618" cy="41723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639952" y="1616637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746298" y="1931696"/>
            <a:ext cx="706040" cy="179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670503" y="164836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358375" y="1655545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 검색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636220" y="2206097"/>
            <a:ext cx="1874742" cy="218489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    운동을 검색해보세요</a:t>
            </a:r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2695105" y="2243338"/>
            <a:ext cx="156266" cy="149172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3854802" y="1931696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직접입력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634162" y="2147517"/>
            <a:ext cx="930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2639952" y="2147517"/>
            <a:ext cx="99421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651195" y="2620524"/>
            <a:ext cx="10162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최근에 추가한 운동</a:t>
            </a:r>
          </a:p>
        </p:txBody>
      </p:sp>
      <p:sp>
        <p:nvSpPr>
          <p:cNvPr id="389" name="직사각형 388"/>
          <p:cNvSpPr/>
          <p:nvPr/>
        </p:nvSpPr>
        <p:spPr>
          <a:xfrm>
            <a:off x="7338275" y="2708417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PWM-02-05-02 4</a:t>
            </a:r>
            <a:r>
              <a:rPr lang="ko-KR" altLang="en-US" sz="700" dirty="0">
                <a:solidFill>
                  <a:schemeClr val="tx1"/>
                </a:solidFill>
              </a:rPr>
              <a:t>번화면</a:t>
            </a:r>
          </a:p>
        </p:txBody>
      </p:sp>
      <p:cxnSp>
        <p:nvCxnSpPr>
          <p:cNvPr id="390" name="꺾인 연결선 389"/>
          <p:cNvCxnSpPr>
            <a:stCxn id="189" idx="3"/>
            <a:endCxn id="389" idx="0"/>
          </p:cNvCxnSpPr>
          <p:nvPr/>
        </p:nvCxnSpPr>
        <p:spPr>
          <a:xfrm flipV="1">
            <a:off x="4454623" y="2708417"/>
            <a:ext cx="3372189" cy="322353"/>
          </a:xfrm>
          <a:prstGeom prst="bentConnector4">
            <a:avLst>
              <a:gd name="adj1" fmla="val 42756"/>
              <a:gd name="adj2" fmla="val 17091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타원 391"/>
          <p:cNvSpPr>
            <a:spLocks noChangeAspect="1"/>
          </p:cNvSpPr>
          <p:nvPr/>
        </p:nvSpPr>
        <p:spPr bwMode="auto">
          <a:xfrm>
            <a:off x="2745542" y="3456313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3" name="직선 연결선 392"/>
          <p:cNvCxnSpPr/>
          <p:nvPr/>
        </p:nvCxnSpPr>
        <p:spPr>
          <a:xfrm>
            <a:off x="2970488" y="3655828"/>
            <a:ext cx="15857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/>
          <p:cNvSpPr txBox="1"/>
          <p:nvPr/>
        </p:nvSpPr>
        <p:spPr>
          <a:xfrm>
            <a:off x="2949481" y="3333883"/>
            <a:ext cx="129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계단오르기</a:t>
            </a:r>
            <a:br>
              <a:rPr lang="en-US" altLang="ko-KR" sz="700" dirty="0"/>
            </a:br>
            <a:r>
              <a:rPr lang="en-US" altLang="ko-KR" sz="700" dirty="0"/>
              <a:t>420 kcal, 30</a:t>
            </a:r>
            <a:r>
              <a:rPr lang="ko-KR" altLang="en-US" sz="700" dirty="0"/>
              <a:t>분</a:t>
            </a:r>
          </a:p>
        </p:txBody>
      </p:sp>
      <p:cxnSp>
        <p:nvCxnSpPr>
          <p:cNvPr id="395" name="직선 연결선 394"/>
          <p:cNvCxnSpPr/>
          <p:nvPr/>
        </p:nvCxnSpPr>
        <p:spPr>
          <a:xfrm flipV="1">
            <a:off x="2911404" y="3456313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4943872" y="3041972"/>
            <a:ext cx="1892087" cy="518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5228187" y="3133828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수영</a:t>
            </a:r>
          </a:p>
        </p:txBody>
      </p:sp>
      <p:cxnSp>
        <p:nvCxnSpPr>
          <p:cNvPr id="140" name="직선 연결선 139"/>
          <p:cNvCxnSpPr/>
          <p:nvPr/>
        </p:nvCxnSpPr>
        <p:spPr>
          <a:xfrm flipV="1">
            <a:off x="5212902" y="3174033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45"/>
          <p:cNvGrpSpPr>
            <a:grpSpLocks/>
          </p:cNvGrpSpPr>
          <p:nvPr/>
        </p:nvGrpSpPr>
        <p:grpSpPr bwMode="auto">
          <a:xfrm>
            <a:off x="5039312" y="3175881"/>
            <a:ext cx="100918" cy="98807"/>
            <a:chOff x="2850281" y="4064014"/>
            <a:chExt cx="128587" cy="128587"/>
          </a:xfrm>
        </p:grpSpPr>
        <p:sp>
          <p:nvSpPr>
            <p:cNvPr id="142" name="타원 141"/>
            <p:cNvSpPr>
              <a:spLocks noChangeAspect="1"/>
            </p:cNvSpPr>
            <p:nvPr/>
          </p:nvSpPr>
          <p:spPr bwMode="auto">
            <a:xfrm>
              <a:off x="2878645" y="4092378"/>
              <a:ext cx="66185" cy="661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타원 142"/>
            <p:cNvSpPr>
              <a:spLocks noChangeAspect="1"/>
            </p:cNvSpPr>
            <p:nvPr/>
          </p:nvSpPr>
          <p:spPr bwMode="auto">
            <a:xfrm>
              <a:off x="2850281" y="4064014"/>
              <a:ext cx="128587" cy="12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5233463" y="3298194"/>
            <a:ext cx="10051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4"/>
                </a:solidFill>
              </a:rPr>
              <a:t>300 kcal, 30</a:t>
            </a:r>
            <a:r>
              <a:rPr lang="ko-KR" altLang="en-US" sz="600" dirty="0">
                <a:solidFill>
                  <a:schemeClr val="accent4"/>
                </a:solidFill>
              </a:rPr>
              <a:t>분</a:t>
            </a:r>
            <a:r>
              <a:rPr lang="en-US" altLang="ko-KR" sz="600" dirty="0">
                <a:solidFill>
                  <a:schemeClr val="accent4"/>
                </a:solidFill>
              </a:rPr>
              <a:t>, </a:t>
            </a:r>
            <a:r>
              <a:rPr lang="ko-KR" altLang="en-US" sz="600" dirty="0">
                <a:solidFill>
                  <a:schemeClr val="accent4"/>
                </a:solidFill>
              </a:rPr>
              <a:t>적당히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924566" y="1429347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47" name="직사각형 146"/>
          <p:cNvSpPr/>
          <p:nvPr/>
        </p:nvSpPr>
        <p:spPr>
          <a:xfrm>
            <a:off x="4621958" y="2478351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3-1</a:t>
            </a:r>
            <a:endParaRPr lang="ko-KR" altLang="en-US" sz="600" dirty="0"/>
          </a:p>
        </p:txBody>
      </p:sp>
      <p:sp>
        <p:nvSpPr>
          <p:cNvPr id="148" name="직사각형 147"/>
          <p:cNvSpPr/>
          <p:nvPr/>
        </p:nvSpPr>
        <p:spPr>
          <a:xfrm>
            <a:off x="4955331" y="1626251"/>
            <a:ext cx="1909618" cy="41723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4929561" y="1616637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5035907" y="1931696"/>
            <a:ext cx="706040" cy="179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4960112" y="164836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52" name="TextBox 151"/>
          <p:cNvSpPr txBox="1"/>
          <p:nvPr/>
        </p:nvSpPr>
        <p:spPr>
          <a:xfrm>
            <a:off x="5647984" y="1655545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 검색</a:t>
            </a: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4963297" y="2190407"/>
            <a:ext cx="1874742" cy="218489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    음식을 검색해보세요</a:t>
            </a:r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4984714" y="2243338"/>
            <a:ext cx="156266" cy="149172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6144411" y="1931696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직접입력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156" name="직선 연결선 155"/>
          <p:cNvCxnSpPr/>
          <p:nvPr/>
        </p:nvCxnSpPr>
        <p:spPr>
          <a:xfrm>
            <a:off x="5923771" y="2147517"/>
            <a:ext cx="930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4929561" y="2147517"/>
            <a:ext cx="99421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943160" y="2881052"/>
            <a:ext cx="10162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최근에 추가한 운동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6880801" y="4454042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PWM-02-05-06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9" name="타원 168"/>
          <p:cNvSpPr>
            <a:spLocks noChangeAspect="1"/>
          </p:cNvSpPr>
          <p:nvPr/>
        </p:nvSpPr>
        <p:spPr bwMode="auto">
          <a:xfrm>
            <a:off x="5037507" y="3716841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0" name="직선 연결선 169"/>
          <p:cNvCxnSpPr/>
          <p:nvPr/>
        </p:nvCxnSpPr>
        <p:spPr>
          <a:xfrm>
            <a:off x="5262453" y="3916356"/>
            <a:ext cx="15857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 flipV="1">
            <a:off x="5203369" y="3716841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타원 184"/>
          <p:cNvSpPr>
            <a:spLocks noChangeAspect="1"/>
          </p:cNvSpPr>
          <p:nvPr/>
        </p:nvSpPr>
        <p:spPr bwMode="auto">
          <a:xfrm>
            <a:off x="2740606" y="3037577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6" name="직선 연결선 185"/>
          <p:cNvCxnSpPr/>
          <p:nvPr/>
        </p:nvCxnSpPr>
        <p:spPr>
          <a:xfrm>
            <a:off x="2965552" y="3237092"/>
            <a:ext cx="15230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2959808" y="2926401"/>
            <a:ext cx="129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수영</a:t>
            </a:r>
            <a:br>
              <a:rPr lang="en-US" altLang="ko-KR" sz="700" dirty="0"/>
            </a:br>
            <a:r>
              <a:rPr lang="en-US" altLang="ko-KR" sz="700" dirty="0"/>
              <a:t>300 kcal, 30</a:t>
            </a:r>
            <a:r>
              <a:rPr lang="ko-KR" altLang="en-US" sz="700" dirty="0"/>
              <a:t>분</a:t>
            </a:r>
            <a:r>
              <a:rPr lang="en-US" altLang="ko-KR" sz="700" dirty="0"/>
              <a:t>, </a:t>
            </a:r>
            <a:r>
              <a:rPr lang="ko-KR" altLang="en-US" sz="700" dirty="0"/>
              <a:t>적당히</a:t>
            </a:r>
          </a:p>
        </p:txBody>
      </p:sp>
      <p:cxnSp>
        <p:nvCxnSpPr>
          <p:cNvPr id="188" name="직선 연결선 187"/>
          <p:cNvCxnSpPr/>
          <p:nvPr/>
        </p:nvCxnSpPr>
        <p:spPr>
          <a:xfrm flipV="1">
            <a:off x="2906468" y="3037577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2980431" y="2830259"/>
            <a:ext cx="1474192" cy="40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/>
          <p:cNvSpPr/>
          <p:nvPr/>
        </p:nvSpPr>
        <p:spPr>
          <a:xfrm>
            <a:off x="331931" y="1618415"/>
            <a:ext cx="1909618" cy="41723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/>
          <p:cNvSpPr/>
          <p:nvPr/>
        </p:nvSpPr>
        <p:spPr>
          <a:xfrm>
            <a:off x="331931" y="1616637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438277" y="1931696"/>
            <a:ext cx="706040" cy="179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362482" y="164836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94" name="TextBox 193"/>
          <p:cNvSpPr txBox="1"/>
          <p:nvPr/>
        </p:nvSpPr>
        <p:spPr>
          <a:xfrm>
            <a:off x="1050354" y="1655545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 검색</a:t>
            </a:r>
          </a:p>
        </p:txBody>
      </p:sp>
      <p:sp>
        <p:nvSpPr>
          <p:cNvPr id="195" name="모서리가 둥근 직사각형 194"/>
          <p:cNvSpPr/>
          <p:nvPr/>
        </p:nvSpPr>
        <p:spPr>
          <a:xfrm>
            <a:off x="358679" y="2206097"/>
            <a:ext cx="1837939" cy="218489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    운동을 검색해보세요</a:t>
            </a:r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197" name="그림 1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387084" y="2243338"/>
            <a:ext cx="156266" cy="149172"/>
          </a:xfrm>
          <a:prstGeom prst="rect">
            <a:avLst/>
          </a:prstGeom>
        </p:spPr>
      </p:pic>
      <p:sp>
        <p:nvSpPr>
          <p:cNvPr id="198" name="TextBox 197"/>
          <p:cNvSpPr txBox="1"/>
          <p:nvPr/>
        </p:nvSpPr>
        <p:spPr>
          <a:xfrm>
            <a:off x="1546781" y="1931696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직접입력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201" name="직선 연결선 200"/>
          <p:cNvCxnSpPr/>
          <p:nvPr/>
        </p:nvCxnSpPr>
        <p:spPr>
          <a:xfrm>
            <a:off x="1326141" y="2147517"/>
            <a:ext cx="930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31931" y="2147517"/>
            <a:ext cx="99421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/>
          <p:cNvSpPr/>
          <p:nvPr/>
        </p:nvSpPr>
        <p:spPr>
          <a:xfrm>
            <a:off x="6920" y="1701002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223" name="직사각형 222"/>
          <p:cNvSpPr/>
          <p:nvPr/>
        </p:nvSpPr>
        <p:spPr>
          <a:xfrm>
            <a:off x="324368" y="1471653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24" name="직사각형 223"/>
          <p:cNvSpPr/>
          <p:nvPr/>
        </p:nvSpPr>
        <p:spPr>
          <a:xfrm>
            <a:off x="-1292" y="1931696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cxnSp>
        <p:nvCxnSpPr>
          <p:cNvPr id="273" name="꺾인 연결선 272"/>
          <p:cNvCxnSpPr>
            <a:stCxn id="165" idx="2"/>
          </p:cNvCxnSpPr>
          <p:nvPr/>
        </p:nvCxnSpPr>
        <p:spPr>
          <a:xfrm rot="5400000">
            <a:off x="6369185" y="4229782"/>
            <a:ext cx="554741" cy="144556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/>
          <p:cNvSpPr txBox="1"/>
          <p:nvPr/>
        </p:nvSpPr>
        <p:spPr>
          <a:xfrm>
            <a:off x="4965920" y="2433737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</a:t>
            </a:r>
            <a:r>
              <a:rPr lang="ko-KR" altLang="en-US" sz="700" dirty="0"/>
              <a:t>개 선택됨</a:t>
            </a:r>
          </a:p>
        </p:txBody>
      </p:sp>
      <p:sp>
        <p:nvSpPr>
          <p:cNvPr id="275" name="모서리가 둥근 직사각형 274"/>
          <p:cNvSpPr/>
          <p:nvPr/>
        </p:nvSpPr>
        <p:spPr>
          <a:xfrm>
            <a:off x="4987432" y="2631275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수영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218944" y="3608206"/>
            <a:ext cx="129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계단오르기</a:t>
            </a:r>
            <a:br>
              <a:rPr lang="en-US" altLang="ko-KR" sz="700" dirty="0"/>
            </a:br>
            <a:r>
              <a:rPr lang="en-US" altLang="ko-KR" sz="700" dirty="0"/>
              <a:t>420 kcal, 30</a:t>
            </a:r>
            <a:r>
              <a:rPr lang="ko-KR" altLang="en-US" sz="700" dirty="0"/>
              <a:t>분</a:t>
            </a:r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483965"/>
              </p:ext>
            </p:extLst>
          </p:nvPr>
        </p:nvGraphicFramePr>
        <p:xfrm>
          <a:off x="9136381" y="451435"/>
          <a:ext cx="3055619" cy="60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5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4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검색하기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최근에 추가한 운동이 없을 시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빈화면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닫힘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기록하기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PWM-02-02-04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검색하기와 직접입력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선택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검색창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최근에 추가한 음식이 있을 경우의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 추가한 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 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라디오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운동명과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소모칼로리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운동강도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라디오버튼을 눌러 음식을 선택했을 때의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운동의 개수와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운동명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삭제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기록하기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선택된 운동 개수 표시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운동 기록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PWM-02-05-06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이동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06633"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6" name="직사각형 95"/>
          <p:cNvSpPr/>
          <p:nvPr/>
        </p:nvSpPr>
        <p:spPr>
          <a:xfrm>
            <a:off x="-1292" y="2206097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97" name="직사각형 96"/>
          <p:cNvSpPr/>
          <p:nvPr/>
        </p:nvSpPr>
        <p:spPr>
          <a:xfrm>
            <a:off x="2313439" y="2675661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99" name="직사각형 98"/>
          <p:cNvSpPr/>
          <p:nvPr/>
        </p:nvSpPr>
        <p:spPr>
          <a:xfrm>
            <a:off x="2313439" y="3001139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100" name="직사각형 99"/>
          <p:cNvSpPr/>
          <p:nvPr/>
        </p:nvSpPr>
        <p:spPr>
          <a:xfrm>
            <a:off x="4621958" y="5289005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3-2</a:t>
            </a:r>
            <a:endParaRPr lang="ko-KR" altLang="en-US" sz="600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5161404" y="5244614"/>
            <a:ext cx="1534338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기록하기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325452" y="5282790"/>
            <a:ext cx="363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1</a:t>
            </a:r>
            <a:r>
              <a:rPr lang="ko-KR" altLang="en-US" sz="700" dirty="0">
                <a:solidFill>
                  <a:schemeClr val="bg1"/>
                </a:solidFill>
              </a:rPr>
              <a:t>개</a:t>
            </a:r>
          </a:p>
        </p:txBody>
      </p:sp>
      <p:grpSp>
        <p:nvGrpSpPr>
          <p:cNvPr id="181" name="그룹 25"/>
          <p:cNvGrpSpPr>
            <a:grpSpLocks/>
          </p:cNvGrpSpPr>
          <p:nvPr/>
        </p:nvGrpSpPr>
        <p:grpSpPr bwMode="auto">
          <a:xfrm>
            <a:off x="6199415" y="5373014"/>
            <a:ext cx="189852" cy="299511"/>
            <a:chOff x="1765300" y="1785938"/>
            <a:chExt cx="341313" cy="550862"/>
          </a:xfrm>
        </p:grpSpPr>
        <p:sp>
          <p:nvSpPr>
            <p:cNvPr id="182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83" name="Picture 261" descr="hand_w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7B9257-1EA2-40E4-CC26-387E69FE35D4}"/>
              </a:ext>
            </a:extLst>
          </p:cNvPr>
          <p:cNvSpPr/>
          <p:nvPr/>
        </p:nvSpPr>
        <p:spPr>
          <a:xfrm>
            <a:off x="5267958" y="3119354"/>
            <a:ext cx="1474192" cy="40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389">
            <a:extLst>
              <a:ext uri="{FF2B5EF4-FFF2-40B4-BE49-F238E27FC236}">
                <a16:creationId xmlns:a16="http://schemas.microsoft.com/office/drawing/2014/main" id="{857D172D-58FB-2CBC-C383-08597BF2B9CD}"/>
              </a:ext>
            </a:extLst>
          </p:cNvPr>
          <p:cNvCxnSpPr>
            <a:cxnSpLocks/>
            <a:stCxn id="5" idx="3"/>
            <a:endCxn id="389" idx="0"/>
          </p:cNvCxnSpPr>
          <p:nvPr/>
        </p:nvCxnSpPr>
        <p:spPr>
          <a:xfrm flipV="1">
            <a:off x="6742150" y="2708417"/>
            <a:ext cx="1084662" cy="611448"/>
          </a:xfrm>
          <a:prstGeom prst="bentConnector4">
            <a:avLst>
              <a:gd name="adj1" fmla="val 27480"/>
              <a:gd name="adj2" fmla="val 13738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440CDD48-4497-8A9B-6B06-7FFACF57F9D2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82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54542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운동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PWM-02-05-02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316043" y="145713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62" name="직사각형 161"/>
          <p:cNvSpPr/>
          <p:nvPr/>
        </p:nvSpPr>
        <p:spPr>
          <a:xfrm>
            <a:off x="6922" y="2519249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376407" y="2199159"/>
            <a:ext cx="1753307" cy="211353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411588" y="2239266"/>
            <a:ext cx="156266" cy="14917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550928" y="2199159"/>
            <a:ext cx="1010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수상</a:t>
            </a:r>
            <a:r>
              <a:rPr lang="en-US" altLang="ko-KR" sz="1000" dirty="0">
                <a:solidFill>
                  <a:srgbClr val="92D050"/>
                </a:solidFill>
              </a:rPr>
              <a:t>l</a:t>
            </a:r>
            <a:endParaRPr lang="en-US" altLang="ko-KR" sz="600" dirty="0">
              <a:solidFill>
                <a:srgbClr val="92D050"/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917118" y="220427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X</a:t>
            </a:r>
            <a:endParaRPr lang="ko-KR" altLang="en-US" sz="800" dirty="0"/>
          </a:p>
        </p:txBody>
      </p:sp>
      <p:cxnSp>
        <p:nvCxnSpPr>
          <p:cNvPr id="199" name="직선 연결선 198"/>
          <p:cNvCxnSpPr/>
          <p:nvPr/>
        </p:nvCxnSpPr>
        <p:spPr>
          <a:xfrm>
            <a:off x="317343" y="2923508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316177" y="2723453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B050"/>
                </a:solidFill>
              </a:rPr>
              <a:t>수상</a:t>
            </a:r>
            <a:r>
              <a:rPr lang="ko-KR" altLang="en-US" sz="700" dirty="0">
                <a:solidFill>
                  <a:schemeClr val="tx2"/>
                </a:solidFill>
              </a:rPr>
              <a:t>스키</a:t>
            </a:r>
          </a:p>
        </p:txBody>
      </p:sp>
      <p:cxnSp>
        <p:nvCxnSpPr>
          <p:cNvPr id="203" name="직선 연결선 202"/>
          <p:cNvCxnSpPr/>
          <p:nvPr/>
        </p:nvCxnSpPr>
        <p:spPr>
          <a:xfrm>
            <a:off x="317343" y="3166749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331417" y="2966694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tx2"/>
                </a:solidFill>
              </a:rPr>
              <a:t>기타</a:t>
            </a:r>
            <a:r>
              <a:rPr lang="ko-KR" altLang="en-US" sz="700" dirty="0">
                <a:solidFill>
                  <a:srgbClr val="00B050"/>
                </a:solidFill>
              </a:rPr>
              <a:t> 수상 </a:t>
            </a:r>
            <a:r>
              <a:rPr lang="ko-KR" altLang="en-US" sz="700" dirty="0">
                <a:solidFill>
                  <a:schemeClr val="tx2"/>
                </a:solidFill>
              </a:rPr>
              <a:t>스포츠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317343" y="1615317"/>
            <a:ext cx="1909618" cy="41723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317343" y="1613539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423689" y="1928598"/>
            <a:ext cx="706040" cy="179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47894" y="164527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35766" y="1652447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운동 </a:t>
            </a:r>
            <a:r>
              <a:rPr lang="ko-KR" altLang="en-US" sz="700" dirty="0"/>
              <a:t>검색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532193" y="1928598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직접입력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1311553" y="2144419"/>
            <a:ext cx="930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317343" y="2144419"/>
            <a:ext cx="99421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모서리가 둥근 직사각형 174"/>
          <p:cNvSpPr/>
          <p:nvPr/>
        </p:nvSpPr>
        <p:spPr>
          <a:xfrm>
            <a:off x="2611207" y="2199159"/>
            <a:ext cx="1753307" cy="211353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2646388" y="2239266"/>
            <a:ext cx="156266" cy="149172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>
          <a:xfrm>
            <a:off x="2785728" y="2199159"/>
            <a:ext cx="1010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수상스키</a:t>
            </a:r>
            <a:endParaRPr lang="en-US" altLang="ko-KR" sz="600" dirty="0">
              <a:solidFill>
                <a:srgbClr val="92D050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151918" y="220427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X</a:t>
            </a:r>
            <a:endParaRPr lang="ko-KR" altLang="en-US" sz="800" dirty="0"/>
          </a:p>
        </p:txBody>
      </p:sp>
      <p:sp>
        <p:nvSpPr>
          <p:cNvPr id="226" name="직사각형 225"/>
          <p:cNvSpPr/>
          <p:nvPr/>
        </p:nvSpPr>
        <p:spPr>
          <a:xfrm>
            <a:off x="2552143" y="1615317"/>
            <a:ext cx="1909618" cy="41723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2552143" y="1613539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28" name="모서리가 둥근 직사각형 227"/>
          <p:cNvSpPr/>
          <p:nvPr/>
        </p:nvSpPr>
        <p:spPr>
          <a:xfrm>
            <a:off x="2658489" y="1928598"/>
            <a:ext cx="706040" cy="179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2582694" y="164527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3270566" y="1652447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 검색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3766993" y="1928598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직접입력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232" name="직선 연결선 231"/>
          <p:cNvCxnSpPr/>
          <p:nvPr/>
        </p:nvCxnSpPr>
        <p:spPr>
          <a:xfrm>
            <a:off x="3546353" y="2144419"/>
            <a:ext cx="930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/>
          <p:nvPr/>
        </p:nvCxnSpPr>
        <p:spPr>
          <a:xfrm>
            <a:off x="2552143" y="2144419"/>
            <a:ext cx="99421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/>
          <p:nvPr/>
        </p:nvCxnSpPr>
        <p:spPr>
          <a:xfrm>
            <a:off x="2847881" y="2709432"/>
            <a:ext cx="16213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2801973" y="2509377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수상스키</a:t>
            </a:r>
          </a:p>
        </p:txBody>
      </p:sp>
      <p:cxnSp>
        <p:nvCxnSpPr>
          <p:cNvPr id="237" name="직선 연결선 236"/>
          <p:cNvCxnSpPr/>
          <p:nvPr/>
        </p:nvCxnSpPr>
        <p:spPr>
          <a:xfrm flipV="1">
            <a:off x="2801973" y="2545042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타원 261"/>
          <p:cNvSpPr>
            <a:spLocks noChangeAspect="1"/>
          </p:cNvSpPr>
          <p:nvPr/>
        </p:nvSpPr>
        <p:spPr bwMode="auto">
          <a:xfrm>
            <a:off x="2627398" y="2574467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0" name="직사각형 299"/>
          <p:cNvSpPr/>
          <p:nvPr/>
        </p:nvSpPr>
        <p:spPr>
          <a:xfrm>
            <a:off x="4804474" y="2998409"/>
            <a:ext cx="1892087" cy="535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/>
          <p:cNvSpPr txBox="1"/>
          <p:nvPr/>
        </p:nvSpPr>
        <p:spPr>
          <a:xfrm>
            <a:off x="5088789" y="3106967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수상스키</a:t>
            </a:r>
          </a:p>
        </p:txBody>
      </p:sp>
      <p:cxnSp>
        <p:nvCxnSpPr>
          <p:cNvPr id="315" name="직선 연결선 314"/>
          <p:cNvCxnSpPr/>
          <p:nvPr/>
        </p:nvCxnSpPr>
        <p:spPr>
          <a:xfrm flipV="1">
            <a:off x="5073504" y="3147172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그룹 45"/>
          <p:cNvGrpSpPr>
            <a:grpSpLocks/>
          </p:cNvGrpSpPr>
          <p:nvPr/>
        </p:nvGrpSpPr>
        <p:grpSpPr bwMode="auto">
          <a:xfrm>
            <a:off x="4899914" y="3149020"/>
            <a:ext cx="100918" cy="98807"/>
            <a:chOff x="2850281" y="4064014"/>
            <a:chExt cx="128587" cy="128587"/>
          </a:xfrm>
        </p:grpSpPr>
        <p:sp>
          <p:nvSpPr>
            <p:cNvPr id="321" name="타원 320"/>
            <p:cNvSpPr>
              <a:spLocks noChangeAspect="1"/>
            </p:cNvSpPr>
            <p:nvPr/>
          </p:nvSpPr>
          <p:spPr bwMode="auto">
            <a:xfrm>
              <a:off x="2878645" y="4092378"/>
              <a:ext cx="66185" cy="661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타원 321"/>
            <p:cNvSpPr>
              <a:spLocks noChangeAspect="1"/>
            </p:cNvSpPr>
            <p:nvPr/>
          </p:nvSpPr>
          <p:spPr bwMode="auto">
            <a:xfrm>
              <a:off x="2850281" y="4064014"/>
              <a:ext cx="128587" cy="12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6" name="TextBox 325"/>
          <p:cNvSpPr txBox="1"/>
          <p:nvPr/>
        </p:nvSpPr>
        <p:spPr>
          <a:xfrm>
            <a:off x="5094065" y="3271333"/>
            <a:ext cx="10051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4"/>
                </a:solidFill>
              </a:rPr>
              <a:t>269 kcal, 30</a:t>
            </a:r>
            <a:r>
              <a:rPr lang="ko-KR" altLang="en-US" sz="600" dirty="0">
                <a:solidFill>
                  <a:schemeClr val="accent4"/>
                </a:solidFill>
              </a:rPr>
              <a:t>분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4846007" y="2199159"/>
            <a:ext cx="1753307" cy="211353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339" name="그림 3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4881188" y="2239266"/>
            <a:ext cx="156266" cy="149172"/>
          </a:xfrm>
          <a:prstGeom prst="rect">
            <a:avLst/>
          </a:prstGeom>
        </p:spPr>
      </p:pic>
      <p:sp>
        <p:nvSpPr>
          <p:cNvPr id="340" name="TextBox 339"/>
          <p:cNvSpPr txBox="1"/>
          <p:nvPr/>
        </p:nvSpPr>
        <p:spPr>
          <a:xfrm>
            <a:off x="5020528" y="2199159"/>
            <a:ext cx="1010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수상스키</a:t>
            </a:r>
            <a:endParaRPr lang="en-US" altLang="ko-KR" sz="600" dirty="0">
              <a:solidFill>
                <a:srgbClr val="92D050"/>
              </a:solidFill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6386718" y="220427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X</a:t>
            </a:r>
            <a:endParaRPr lang="ko-KR" altLang="en-US" sz="800" dirty="0"/>
          </a:p>
        </p:txBody>
      </p:sp>
      <p:sp>
        <p:nvSpPr>
          <p:cNvPr id="342" name="직사각형 341"/>
          <p:cNvSpPr/>
          <p:nvPr/>
        </p:nvSpPr>
        <p:spPr>
          <a:xfrm>
            <a:off x="4786943" y="1615317"/>
            <a:ext cx="1909618" cy="417239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4786943" y="1613539"/>
            <a:ext cx="1909618" cy="24967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4893289" y="1928598"/>
            <a:ext cx="706040" cy="179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4817494" y="164527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505366" y="1652447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 검색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001793" y="1928598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직접입력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348" name="직선 연결선 347"/>
          <p:cNvCxnSpPr/>
          <p:nvPr/>
        </p:nvCxnSpPr>
        <p:spPr>
          <a:xfrm>
            <a:off x="5781153" y="2144419"/>
            <a:ext cx="9309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/>
          <p:cNvCxnSpPr/>
          <p:nvPr/>
        </p:nvCxnSpPr>
        <p:spPr>
          <a:xfrm>
            <a:off x="4786943" y="2144419"/>
            <a:ext cx="99421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4824495" y="2449873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</a:t>
            </a:r>
            <a:r>
              <a:rPr lang="ko-KR" altLang="en-US" sz="700" dirty="0"/>
              <a:t>개 선택됨</a:t>
            </a:r>
          </a:p>
        </p:txBody>
      </p:sp>
      <p:sp>
        <p:nvSpPr>
          <p:cNvPr id="372" name="모서리가 둥근 직사각형 371"/>
          <p:cNvSpPr/>
          <p:nvPr/>
        </p:nvSpPr>
        <p:spPr>
          <a:xfrm>
            <a:off x="4846007" y="2647411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수영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373" name="모서리가 둥근 직사각형 372"/>
          <p:cNvSpPr/>
          <p:nvPr/>
        </p:nvSpPr>
        <p:spPr>
          <a:xfrm>
            <a:off x="5513358" y="2647410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수상스키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405" name="직사각형 404"/>
          <p:cNvSpPr/>
          <p:nvPr/>
        </p:nvSpPr>
        <p:spPr>
          <a:xfrm>
            <a:off x="376407" y="2965231"/>
            <a:ext cx="1819892" cy="173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9" name="직사각형 468"/>
          <p:cNvSpPr/>
          <p:nvPr/>
        </p:nvSpPr>
        <p:spPr>
          <a:xfrm>
            <a:off x="7002532" y="1621042"/>
            <a:ext cx="1909618" cy="4172393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1" name="양쪽 모서리가 둥근 사각형 470"/>
          <p:cNvSpPr/>
          <p:nvPr/>
        </p:nvSpPr>
        <p:spPr>
          <a:xfrm>
            <a:off x="7019540" y="2998409"/>
            <a:ext cx="1891790" cy="2816104"/>
          </a:xfrm>
          <a:prstGeom prst="round2SameRect">
            <a:avLst>
              <a:gd name="adj1" fmla="val 7876"/>
              <a:gd name="adj2" fmla="val 0"/>
            </a:avLst>
          </a:prstGeom>
          <a:solidFill>
            <a:schemeClr val="bg1"/>
          </a:solidFill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2" name="TextBox 471"/>
          <p:cNvSpPr txBox="1"/>
          <p:nvPr/>
        </p:nvSpPr>
        <p:spPr>
          <a:xfrm>
            <a:off x="7053997" y="3138900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수상스키</a:t>
            </a:r>
            <a:endParaRPr lang="en-US" altLang="ko-KR" sz="700" dirty="0"/>
          </a:p>
        </p:txBody>
      </p:sp>
      <p:sp>
        <p:nvSpPr>
          <p:cNvPr id="131" name="TextBox 130"/>
          <p:cNvSpPr txBox="1"/>
          <p:nvPr/>
        </p:nvSpPr>
        <p:spPr>
          <a:xfrm>
            <a:off x="316523" y="2512453"/>
            <a:ext cx="8257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1">
                    <a:lumMod val="75000"/>
                  </a:schemeClr>
                </a:solidFill>
              </a:rPr>
              <a:t>연관 </a:t>
            </a:r>
            <a:r>
              <a:rPr lang="ko-KR" altLang="en-US" sz="500" dirty="0" err="1">
                <a:solidFill>
                  <a:schemeClr val="accent1">
                    <a:lumMod val="75000"/>
                  </a:schemeClr>
                </a:solidFill>
              </a:rPr>
              <a:t>검색어</a:t>
            </a:r>
            <a:endParaRPr lang="ko-KR" altLang="en-US" sz="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7142364" y="3416696"/>
            <a:ext cx="1603579" cy="186036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269kcal </a:t>
            </a:r>
            <a:r>
              <a:rPr lang="ko-KR" altLang="en-US" sz="700" dirty="0">
                <a:solidFill>
                  <a:schemeClr val="tx1"/>
                </a:solidFill>
              </a:rPr>
              <a:t>태웠어요</a:t>
            </a: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7077216" y="3929691"/>
            <a:ext cx="725852" cy="19660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-   0 </a:t>
            </a:r>
            <a:r>
              <a:rPr lang="ko-KR" altLang="en-US" sz="700" dirty="0">
                <a:solidFill>
                  <a:schemeClr val="tx1"/>
                </a:solidFill>
              </a:rPr>
              <a:t>시간 </a:t>
            </a:r>
            <a:r>
              <a:rPr lang="en-US" altLang="ko-KR" sz="700" dirty="0">
                <a:solidFill>
                  <a:schemeClr val="tx1"/>
                </a:solidFill>
              </a:rPr>
              <a:t>+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035488" y="3735752"/>
            <a:ext cx="10347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/>
              <a:t>운동 시간</a:t>
            </a:r>
            <a:endParaRPr lang="en-US" altLang="ko-KR" sz="70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7884156" y="3957961"/>
            <a:ext cx="171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:</a:t>
            </a:r>
            <a:endParaRPr lang="ko-KR" altLang="en-US" sz="700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8136120" y="3929691"/>
            <a:ext cx="695809" cy="19660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-   30 </a:t>
            </a:r>
            <a:r>
              <a:rPr lang="ko-KR" altLang="en-US" sz="700" dirty="0">
                <a:solidFill>
                  <a:schemeClr val="tx1"/>
                </a:solidFill>
              </a:rPr>
              <a:t>분 </a:t>
            </a:r>
            <a:r>
              <a:rPr lang="en-US" altLang="ko-KR" sz="700" dirty="0">
                <a:solidFill>
                  <a:schemeClr val="tx1"/>
                </a:solidFill>
              </a:rPr>
              <a:t> +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035488" y="4246250"/>
            <a:ext cx="10347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/>
              <a:t>운동 강도</a:t>
            </a:r>
            <a:endParaRPr lang="en-US" altLang="ko-KR" sz="700" b="1" dirty="0"/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7077216" y="4485236"/>
            <a:ext cx="535621" cy="19660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가볍게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731673" y="4485236"/>
            <a:ext cx="493938" cy="196601"/>
          </a:xfrm>
          <a:prstGeom prst="roundRect">
            <a:avLst>
              <a:gd name="adj" fmla="val 10367"/>
            </a:avLst>
          </a:prstGeom>
          <a:solidFill>
            <a:schemeClr val="accent3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적당히</a:t>
            </a: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8344447" y="4485236"/>
            <a:ext cx="486291" cy="19660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격하게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5135088" y="3040521"/>
            <a:ext cx="1497517" cy="463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2552758" y="145713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81" name="직사각형 80"/>
          <p:cNvSpPr/>
          <p:nvPr/>
        </p:nvSpPr>
        <p:spPr>
          <a:xfrm>
            <a:off x="4774468" y="145713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82" name="직사각형 81"/>
          <p:cNvSpPr/>
          <p:nvPr/>
        </p:nvSpPr>
        <p:spPr>
          <a:xfrm>
            <a:off x="7020843" y="145713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542095"/>
              </p:ext>
            </p:extLst>
          </p:nvPr>
        </p:nvGraphicFramePr>
        <p:xfrm>
          <a:off x="9258169" y="451435"/>
          <a:ext cx="2933831" cy="7269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73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584258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83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검색하기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페이지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연관검색어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자동완성 기능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연관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검색어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항목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번 화면으로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4795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수상스키가 포함된 운동목록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라디오 버튼 생성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145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라디오 버튼 클릭시의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상세설정화면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선택한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음식명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8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</a:rPr>
                        <a:t>소모칼로리 노출</a:t>
                      </a:r>
                      <a:endParaRPr lang="en-US" altLang="ko-KR" sz="700" b="0" baseline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운동시간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시간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‘-’.’+;’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시간씩 증감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‘-’,’+’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분씩 증감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운동 강도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선택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2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라디오 버튼 체크 후 상세설정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취소 클릭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700" b="0" dirty="0"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700" b="0" dirty="0" err="1">
                          <a:latin typeface="+mn-lt"/>
                          <a:ea typeface="+mn-ea"/>
                        </a:rPr>
                        <a:t>번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화면으로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클릭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700" b="0" dirty="0"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700" b="0" dirty="0" err="1">
                          <a:latin typeface="+mn-lt"/>
                          <a:ea typeface="+mn-ea"/>
                        </a:rPr>
                        <a:t>번화면으로</a:t>
                      </a:r>
                      <a:r>
                        <a:rPr lang="ko-KR" altLang="en-US" sz="700" b="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이동하면서 설정한 내용으로 텍스트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라디오 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미체크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상태에서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상세설정시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취소 클릭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저장 클릭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이동하면서 라디오버튼이 체크되고 영역컬러화 및 설정한 텍스트로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432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6714487" y="3170528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4-1</a:t>
            </a:r>
            <a:endParaRPr lang="ko-KR" altLang="en-US" sz="600" dirty="0"/>
          </a:p>
        </p:txBody>
      </p:sp>
      <p:sp>
        <p:nvSpPr>
          <p:cNvPr id="85" name="직사각형 84"/>
          <p:cNvSpPr/>
          <p:nvPr/>
        </p:nvSpPr>
        <p:spPr>
          <a:xfrm>
            <a:off x="6705941" y="3444488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4-2</a:t>
            </a:r>
            <a:endParaRPr lang="ko-KR" altLang="en-US" sz="600" dirty="0"/>
          </a:p>
        </p:txBody>
      </p:sp>
      <p:sp>
        <p:nvSpPr>
          <p:cNvPr id="86" name="직사각형 85"/>
          <p:cNvSpPr/>
          <p:nvPr/>
        </p:nvSpPr>
        <p:spPr>
          <a:xfrm>
            <a:off x="6705828" y="3775093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4-3</a:t>
            </a:r>
            <a:endParaRPr lang="ko-KR" altLang="en-US" sz="600" dirty="0"/>
          </a:p>
        </p:txBody>
      </p:sp>
      <p:sp>
        <p:nvSpPr>
          <p:cNvPr id="87" name="직사각형 86"/>
          <p:cNvSpPr/>
          <p:nvPr/>
        </p:nvSpPr>
        <p:spPr>
          <a:xfrm>
            <a:off x="6704001" y="4298984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4-4</a:t>
            </a:r>
            <a:endParaRPr lang="ko-KR" altLang="en-US" sz="600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7159903" y="5307013"/>
            <a:ext cx="614812" cy="248467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취소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8180015" y="5307013"/>
            <a:ext cx="614812" cy="248467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2" name="모서리가 둥근 직사각형 75">
            <a:extLst>
              <a:ext uri="{FF2B5EF4-FFF2-40B4-BE49-F238E27FC236}">
                <a16:creationId xmlns:a16="http://schemas.microsoft.com/office/drawing/2014/main" id="{1CEB01AB-DA54-875E-8060-D2396612BCEB}"/>
              </a:ext>
            </a:extLst>
          </p:cNvPr>
          <p:cNvSpPr/>
          <p:nvPr/>
        </p:nvSpPr>
        <p:spPr>
          <a:xfrm>
            <a:off x="5011390" y="5212730"/>
            <a:ext cx="1534338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기록하기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2A11C-90D9-FCA0-10E1-B3185E408F25}"/>
              </a:ext>
            </a:extLst>
          </p:cNvPr>
          <p:cNvSpPr txBox="1"/>
          <p:nvPr/>
        </p:nvSpPr>
        <p:spPr>
          <a:xfrm>
            <a:off x="6175438" y="5250906"/>
            <a:ext cx="363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2</a:t>
            </a:r>
            <a:r>
              <a:rPr lang="ko-KR" altLang="en-US" sz="700" dirty="0">
                <a:solidFill>
                  <a:schemeClr val="bg1"/>
                </a:solidFill>
              </a:rPr>
              <a:t>개</a:t>
            </a:r>
          </a:p>
        </p:txBody>
      </p:sp>
      <p:cxnSp>
        <p:nvCxnSpPr>
          <p:cNvPr id="90" name="꺾인 연결선 143">
            <a:extLst>
              <a:ext uri="{FF2B5EF4-FFF2-40B4-BE49-F238E27FC236}">
                <a16:creationId xmlns:a16="http://schemas.microsoft.com/office/drawing/2014/main" id="{E1F7FABB-8926-1796-E71E-E8D8DF9B9825}"/>
              </a:ext>
            </a:extLst>
          </p:cNvPr>
          <p:cNvCxnSpPr>
            <a:cxnSpLocks/>
            <a:stCxn id="149" idx="3"/>
            <a:endCxn id="469" idx="0"/>
          </p:cNvCxnSpPr>
          <p:nvPr/>
        </p:nvCxnSpPr>
        <p:spPr>
          <a:xfrm flipV="1">
            <a:off x="6632605" y="1621042"/>
            <a:ext cx="1324736" cy="1651177"/>
          </a:xfrm>
          <a:prstGeom prst="bentConnector4">
            <a:avLst>
              <a:gd name="adj1" fmla="val 3033"/>
              <a:gd name="adj2" fmla="val 113845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143">
            <a:extLst>
              <a:ext uri="{FF2B5EF4-FFF2-40B4-BE49-F238E27FC236}">
                <a16:creationId xmlns:a16="http://schemas.microsoft.com/office/drawing/2014/main" id="{E1F7FABB-8926-1796-E71E-E8D8DF9B9825}"/>
              </a:ext>
            </a:extLst>
          </p:cNvPr>
          <p:cNvCxnSpPr>
            <a:cxnSpLocks/>
            <a:stCxn id="405" idx="3"/>
            <a:endCxn id="227" idx="0"/>
          </p:cNvCxnSpPr>
          <p:nvPr/>
        </p:nvCxnSpPr>
        <p:spPr>
          <a:xfrm flipV="1">
            <a:off x="2196299" y="1613539"/>
            <a:ext cx="1310653" cy="1438527"/>
          </a:xfrm>
          <a:prstGeom prst="bentConnector4">
            <a:avLst>
              <a:gd name="adj1" fmla="val 13575"/>
              <a:gd name="adj2" fmla="val 115891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D0E0D25B-6CC5-C35A-5B2D-4DDBB36F7051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080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534052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운동 검색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직접입력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PWM-02-05-03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366109" y="1106238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45" name="직사각형 44"/>
          <p:cNvSpPr/>
          <p:nvPr/>
        </p:nvSpPr>
        <p:spPr>
          <a:xfrm>
            <a:off x="358545" y="1270430"/>
            <a:ext cx="2292538" cy="5043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58545" y="1270430"/>
            <a:ext cx="229253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07619" y="1344713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 검색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4850" y="132753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620506" y="1716714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직접입력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7509" y="1726968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검색하기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951" y="1380329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55" name="덧셈 기호 54"/>
          <p:cNvSpPr/>
          <p:nvPr/>
        </p:nvSpPr>
        <p:spPr>
          <a:xfrm>
            <a:off x="2362224" y="1356566"/>
            <a:ext cx="202374" cy="196553"/>
          </a:xfrm>
          <a:prstGeom prst="mathPlus">
            <a:avLst>
              <a:gd name="adj1" fmla="val 11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1066930" y="3645556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내 운동이 없습니다</a:t>
            </a:r>
            <a:endParaRPr lang="en-US" altLang="ko-KR" sz="600" b="1" dirty="0"/>
          </a:p>
        </p:txBody>
      </p:sp>
      <p:graphicFrame>
        <p:nvGraphicFramePr>
          <p:cNvPr id="142" name="표 141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558038"/>
              </p:ext>
            </p:extLst>
          </p:nvPr>
        </p:nvGraphicFramePr>
        <p:xfrm>
          <a:off x="9136380" y="451435"/>
          <a:ext cx="3055620" cy="5889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내 운동이 등록되어 있지 않았을 때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기록하기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운동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PWM-02-05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플러스 버튼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직접입력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버튼 생성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lt"/>
                          <a:ea typeface="+mn-ea"/>
                        </a:rPr>
                        <a:t>운동</a:t>
                      </a:r>
                      <a:r>
                        <a:rPr lang="ko-KR" altLang="en-US" sz="700" dirty="0"/>
                        <a:t>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 err="1"/>
                        <a:t>직접입력한</a:t>
                      </a:r>
                      <a:r>
                        <a:rPr lang="ko-KR" altLang="en-US" sz="700" dirty="0"/>
                        <a:t> 운동 추가</a:t>
                      </a:r>
                      <a:r>
                        <a:rPr lang="en-US" altLang="ko-KR" sz="700" dirty="0"/>
                        <a:t>(PWM-02-05-04)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페이지로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32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6827DBB-D5D0-4842-B55F-7630A1CE01A0}"/>
              </a:ext>
            </a:extLst>
          </p:cNvPr>
          <p:cNvCxnSpPr/>
          <p:nvPr/>
        </p:nvCxnSpPr>
        <p:spPr>
          <a:xfrm>
            <a:off x="344454" y="1962150"/>
            <a:ext cx="11335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A67C25E-8A89-324B-D521-314533AAC2D0}"/>
              </a:ext>
            </a:extLst>
          </p:cNvPr>
          <p:cNvCxnSpPr/>
          <p:nvPr/>
        </p:nvCxnSpPr>
        <p:spPr>
          <a:xfrm>
            <a:off x="1483159" y="1962150"/>
            <a:ext cx="11462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A679F0-F120-99C6-5AE6-A56CA43BA20B}"/>
              </a:ext>
            </a:extLst>
          </p:cNvPr>
          <p:cNvSpPr/>
          <p:nvPr/>
        </p:nvSpPr>
        <p:spPr>
          <a:xfrm>
            <a:off x="3270088" y="669393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PWM-02-05-04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8" name="꺾인 연결선 86">
            <a:extLst>
              <a:ext uri="{FF2B5EF4-FFF2-40B4-BE49-F238E27FC236}">
                <a16:creationId xmlns:a16="http://schemas.microsoft.com/office/drawing/2014/main" id="{EE928C2A-EED5-0551-9F75-AF8F3E3DBCAC}"/>
              </a:ext>
            </a:extLst>
          </p:cNvPr>
          <p:cNvCxnSpPr/>
          <p:nvPr/>
        </p:nvCxnSpPr>
        <p:spPr>
          <a:xfrm rot="5400000">
            <a:off x="2863224" y="485393"/>
            <a:ext cx="520648" cy="1283553"/>
          </a:xfrm>
          <a:prstGeom prst="bentConnector3">
            <a:avLst>
              <a:gd name="adj1" fmla="val 3358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9B8287-14B2-507F-E52C-777D3259F3A9}"/>
              </a:ext>
            </a:extLst>
          </p:cNvPr>
          <p:cNvSpPr/>
          <p:nvPr/>
        </p:nvSpPr>
        <p:spPr>
          <a:xfrm>
            <a:off x="2380315" y="1380865"/>
            <a:ext cx="205500" cy="185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5E5A43F3-BC1F-828B-CB6F-60406FE45610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58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5987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운동 검색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 err="1"/>
                        <a:t>직접입력한</a:t>
                      </a:r>
                      <a:r>
                        <a:rPr lang="ko-KR" altLang="en-US" sz="800" dirty="0"/>
                        <a:t> 운동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PWM-02-05-04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26511" y="2460395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/>
              <a:t>운동명</a:t>
            </a:r>
            <a:endParaRPr lang="en-US" altLang="ko-KR" sz="600" b="1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468004" y="2645061"/>
            <a:ext cx="2080058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예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강아지 산책 등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26511" y="2997781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분당 소모 칼로리</a:t>
            </a:r>
            <a:endParaRPr lang="en-US" altLang="ko-KR" sz="600" b="1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68004" y="3182447"/>
            <a:ext cx="2080058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운동시간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64333" y="3229238"/>
            <a:ext cx="4942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u="sng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sz="700" u="sng" dirty="0">
                <a:solidFill>
                  <a:schemeClr val="bg1">
                    <a:lumMod val="50000"/>
                  </a:schemeClr>
                </a:solidFill>
              </a:rPr>
              <a:t>) 120</a:t>
            </a:r>
            <a:endParaRPr lang="ko-KR" altLang="en-US" sz="7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40796" y="3229238"/>
            <a:ext cx="3072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분</a:t>
            </a:r>
            <a:endParaRPr lang="ko-KR" altLang="en-US" sz="7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68004" y="3535167"/>
            <a:ext cx="2080058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소모 칼로리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864333" y="3581958"/>
            <a:ext cx="4942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u="sng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sz="700" u="sng" dirty="0">
                <a:solidFill>
                  <a:schemeClr val="bg1">
                    <a:lumMod val="50000"/>
                  </a:schemeClr>
                </a:solidFill>
              </a:rPr>
              <a:t>) 30</a:t>
            </a:r>
            <a:endParaRPr lang="ko-KR" altLang="en-US" sz="7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0796" y="3581958"/>
            <a:ext cx="405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kcal</a:t>
            </a:r>
            <a:endParaRPr lang="ko-KR" altLang="en-US" sz="700" dirty="0"/>
          </a:p>
        </p:txBody>
      </p:sp>
      <p:sp>
        <p:nvSpPr>
          <p:cNvPr id="25" name="직사각형 24"/>
          <p:cNvSpPr/>
          <p:nvPr/>
        </p:nvSpPr>
        <p:spPr>
          <a:xfrm>
            <a:off x="370206" y="1299005"/>
            <a:ext cx="2292538" cy="5043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70206" y="1299005"/>
            <a:ext cx="229253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4048" y="1385957"/>
            <a:ext cx="10797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직접입력한</a:t>
            </a:r>
            <a:r>
              <a:rPr lang="ko-KR" altLang="en-US" sz="700" dirty="0"/>
              <a:t> 운동 추가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6511" y="135610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551448" y="5567227"/>
            <a:ext cx="1956342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247551" y="1281958"/>
            <a:ext cx="2292538" cy="5043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3247551" y="1281958"/>
            <a:ext cx="229253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03856" y="133905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81" name="TextBox 80"/>
          <p:cNvSpPr txBox="1"/>
          <p:nvPr/>
        </p:nvSpPr>
        <p:spPr>
          <a:xfrm>
            <a:off x="3362233" y="1800669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</a:t>
            </a:r>
            <a:r>
              <a:rPr lang="ko-KR" altLang="en-US" sz="700" dirty="0"/>
              <a:t>개 선택됨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383745" y="1998207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운동명</a:t>
            </a:r>
            <a:r>
              <a:rPr lang="ko-KR" altLang="en-US" sz="500" dirty="0">
                <a:solidFill>
                  <a:schemeClr val="tx1"/>
                </a:solidFill>
              </a:rPr>
              <a:t>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4039784" y="1998207"/>
            <a:ext cx="65004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운동명</a:t>
            </a:r>
            <a:r>
              <a:rPr lang="en-US" altLang="ko-KR" sz="500" dirty="0">
                <a:solidFill>
                  <a:schemeClr val="tx1"/>
                </a:solidFill>
              </a:rPr>
              <a:t>1</a:t>
            </a:r>
            <a:r>
              <a:rPr lang="ko-KR" altLang="en-US" sz="500" dirty="0">
                <a:solidFill>
                  <a:schemeClr val="tx1"/>
                </a:solidFill>
              </a:rPr>
              <a:t> 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3421229" y="5541322"/>
            <a:ext cx="1991831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320740" y="2425149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/>
              <a:t>운동명</a:t>
            </a:r>
            <a:endParaRPr lang="en-US" altLang="ko-KR" sz="600" b="1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3362233" y="2609815"/>
            <a:ext cx="2080058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예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강아지 산책 등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320740" y="2962535"/>
            <a:ext cx="101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분당 소모 칼로리</a:t>
            </a:r>
            <a:endParaRPr lang="en-US" altLang="ko-KR" sz="600" b="1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3362233" y="3147201"/>
            <a:ext cx="2080058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운동시간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58562" y="3193992"/>
            <a:ext cx="4942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u="sng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sz="700" u="sng" dirty="0">
                <a:solidFill>
                  <a:schemeClr val="bg1">
                    <a:lumMod val="50000"/>
                  </a:schemeClr>
                </a:solidFill>
              </a:rPr>
              <a:t>) 120</a:t>
            </a:r>
            <a:endParaRPr lang="ko-KR" altLang="en-US" sz="7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135025" y="3193992"/>
            <a:ext cx="3072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분</a:t>
            </a:r>
            <a:endParaRPr lang="ko-KR" altLang="en-US" sz="700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3362233" y="3499921"/>
            <a:ext cx="2080058" cy="26038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소모 칼로리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58562" y="3546712"/>
            <a:ext cx="4942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u="sng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sz="700" u="sng" dirty="0">
                <a:solidFill>
                  <a:schemeClr val="bg1">
                    <a:lumMod val="50000"/>
                  </a:schemeClr>
                </a:solidFill>
              </a:rPr>
              <a:t>) 30</a:t>
            </a:r>
            <a:endParaRPr lang="ko-KR" altLang="en-US" sz="7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135025" y="3546712"/>
            <a:ext cx="405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kcal</a:t>
            </a:r>
            <a:endParaRPr lang="ko-KR" altLang="en-US" sz="700" dirty="0"/>
          </a:p>
        </p:txBody>
      </p:sp>
      <p:sp>
        <p:nvSpPr>
          <p:cNvPr id="101" name="직사각형 100"/>
          <p:cNvSpPr/>
          <p:nvPr/>
        </p:nvSpPr>
        <p:spPr>
          <a:xfrm>
            <a:off x="377770" y="1134813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26511" y="135610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3" name="직사각형 102"/>
          <p:cNvSpPr/>
          <p:nvPr/>
        </p:nvSpPr>
        <p:spPr>
          <a:xfrm>
            <a:off x="75612" y="1408904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04" name="직사각형 103"/>
          <p:cNvSpPr/>
          <p:nvPr/>
        </p:nvSpPr>
        <p:spPr>
          <a:xfrm>
            <a:off x="75612" y="2498695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5" name="직사각형 104"/>
          <p:cNvSpPr/>
          <p:nvPr/>
        </p:nvSpPr>
        <p:spPr>
          <a:xfrm>
            <a:off x="50048" y="3022180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06" name="직사각형 105"/>
          <p:cNvSpPr/>
          <p:nvPr/>
        </p:nvSpPr>
        <p:spPr>
          <a:xfrm>
            <a:off x="58594" y="5567227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108" name="직사각형 107"/>
          <p:cNvSpPr/>
          <p:nvPr/>
        </p:nvSpPr>
        <p:spPr>
          <a:xfrm>
            <a:off x="3247551" y="112736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392159"/>
              </p:ext>
            </p:extLst>
          </p:nvPr>
        </p:nvGraphicFramePr>
        <p:xfrm>
          <a:off x="9136380" y="451435"/>
          <a:ext cx="3055620" cy="5748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운동 검색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내 운동 추가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페이지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latin typeface="+mn-lt"/>
                          <a:ea typeface="+mn-ea"/>
                        </a:rPr>
                        <a:t>운동</a:t>
                      </a:r>
                      <a:r>
                        <a:rPr lang="ko-KR" altLang="en-US" sz="700" dirty="0"/>
                        <a:t>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직접입력 진입</a:t>
                      </a:r>
                      <a:r>
                        <a:rPr lang="en-US" altLang="ko-KR" sz="700" dirty="0"/>
                        <a:t>(PWM-02-05-03)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담기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입력한 내용이 저장되며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2-2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영역 활성화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1-2, 1-3, 1-4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내용이 입력되지 않으면 담기 버튼 비활성화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운동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이름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텍스트필드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한글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분당 소모 칼로리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운동시간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텍스트필드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숫자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소모 칼로리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텍스트필드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숫자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키패드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운동강도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디폴트 값은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적당히로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설정되어있음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저장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/>
                        <a:t>운동검색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 err="1"/>
                        <a:t>직접입력한</a:t>
                      </a:r>
                      <a:r>
                        <a:rPr lang="ko-KR" altLang="en-US" sz="700" dirty="0"/>
                        <a:t> 운동</a:t>
                      </a:r>
                      <a:r>
                        <a:rPr lang="en-US" altLang="ko-KR" sz="700" dirty="0"/>
                        <a:t>(PWM-02-05-05)</a:t>
                      </a:r>
                      <a:r>
                        <a:rPr lang="ko-KR" altLang="en-US" sz="700" dirty="0"/>
                        <a:t>으로 이동하고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직접입력한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운동 목록에 노출됨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운동명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분당 소모 칼로리 전부 입력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했을시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버튼 활성화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입력후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의 담기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노출되는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3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모달창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취소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페이지 유지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저장안함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저장되지 않고 운동</a:t>
                      </a:r>
                      <a:r>
                        <a:rPr lang="ko-KR" altLang="en-US" sz="700" dirty="0"/>
                        <a:t>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직접입력 진입</a:t>
                      </a:r>
                      <a:r>
                        <a:rPr lang="en-US" altLang="ko-KR" sz="700" dirty="0"/>
                        <a:t>(PWM-02-05-03)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후 운동 검색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직접입력한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운동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PWM-02-05-05)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2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CE5234D-4D59-0496-D05D-7B80BFD36F30}"/>
              </a:ext>
            </a:extLst>
          </p:cNvPr>
          <p:cNvSpPr txBox="1"/>
          <p:nvPr/>
        </p:nvSpPr>
        <p:spPr>
          <a:xfrm>
            <a:off x="2267053" y="1378424"/>
            <a:ext cx="385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FFC000"/>
                </a:solidFill>
              </a:rPr>
              <a:t>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400D5-EFC3-0830-D7E4-F4C48EA07C73}"/>
              </a:ext>
            </a:extLst>
          </p:cNvPr>
          <p:cNvSpPr txBox="1"/>
          <p:nvPr/>
        </p:nvSpPr>
        <p:spPr>
          <a:xfrm>
            <a:off x="5149465" y="1378424"/>
            <a:ext cx="385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FFC000"/>
                </a:solidFill>
              </a:rPr>
              <a:t>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E00A5D-B13F-8AA8-61A2-764EFA2D21A3}"/>
              </a:ext>
            </a:extLst>
          </p:cNvPr>
          <p:cNvSpPr/>
          <p:nvPr/>
        </p:nvSpPr>
        <p:spPr>
          <a:xfrm>
            <a:off x="2940844" y="1408904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B929FF-D7C9-3AEB-7A9C-EAE5F1008366}"/>
              </a:ext>
            </a:extLst>
          </p:cNvPr>
          <p:cNvSpPr/>
          <p:nvPr/>
        </p:nvSpPr>
        <p:spPr>
          <a:xfrm>
            <a:off x="2940844" y="1846210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9" name="양쪽 모서리가 둥근 사각형 135">
            <a:extLst>
              <a:ext uri="{FF2B5EF4-FFF2-40B4-BE49-F238E27FC236}">
                <a16:creationId xmlns:a16="http://schemas.microsoft.com/office/drawing/2014/main" id="{2D12FD0F-9533-34A8-00A4-6667C9A429B3}"/>
              </a:ext>
            </a:extLst>
          </p:cNvPr>
          <p:cNvSpPr/>
          <p:nvPr/>
        </p:nvSpPr>
        <p:spPr>
          <a:xfrm>
            <a:off x="5950419" y="1824434"/>
            <a:ext cx="1910682" cy="631622"/>
          </a:xfrm>
          <a:prstGeom prst="round2SameRect">
            <a:avLst>
              <a:gd name="adj1" fmla="val 7196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내용을 저장할까요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0" name="모서리가 둥근 직사각형 136">
            <a:extLst>
              <a:ext uri="{FF2B5EF4-FFF2-40B4-BE49-F238E27FC236}">
                <a16:creationId xmlns:a16="http://schemas.microsoft.com/office/drawing/2014/main" id="{FAE5071D-02DE-7B2B-622A-F3A0E21E171D}"/>
              </a:ext>
            </a:extLst>
          </p:cNvPr>
          <p:cNvSpPr/>
          <p:nvPr/>
        </p:nvSpPr>
        <p:spPr>
          <a:xfrm>
            <a:off x="6073535" y="2211175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E5CE4-35E9-3BAA-D132-EB40BC5C2FC9}"/>
              </a:ext>
            </a:extLst>
          </p:cNvPr>
          <p:cNvSpPr txBox="1"/>
          <p:nvPr/>
        </p:nvSpPr>
        <p:spPr>
          <a:xfrm>
            <a:off x="5886987" y="1582019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모달창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38">
            <a:extLst>
              <a:ext uri="{FF2B5EF4-FFF2-40B4-BE49-F238E27FC236}">
                <a16:creationId xmlns:a16="http://schemas.microsoft.com/office/drawing/2014/main" id="{0D97810C-7FEA-EA4D-6566-4ACEE3FF59A9}"/>
              </a:ext>
            </a:extLst>
          </p:cNvPr>
          <p:cNvSpPr/>
          <p:nvPr/>
        </p:nvSpPr>
        <p:spPr>
          <a:xfrm>
            <a:off x="6610430" y="2211175"/>
            <a:ext cx="568574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저장안함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39">
            <a:extLst>
              <a:ext uri="{FF2B5EF4-FFF2-40B4-BE49-F238E27FC236}">
                <a16:creationId xmlns:a16="http://schemas.microsoft.com/office/drawing/2014/main" id="{9158AC19-5BE3-FBED-2C1C-26913DA92A41}"/>
              </a:ext>
            </a:extLst>
          </p:cNvPr>
          <p:cNvSpPr/>
          <p:nvPr/>
        </p:nvSpPr>
        <p:spPr>
          <a:xfrm>
            <a:off x="7242061" y="2211175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cxnSp>
        <p:nvCxnSpPr>
          <p:cNvPr id="14" name="꺾인 연결선 141">
            <a:extLst>
              <a:ext uri="{FF2B5EF4-FFF2-40B4-BE49-F238E27FC236}">
                <a16:creationId xmlns:a16="http://schemas.microsoft.com/office/drawing/2014/main" id="{079463BB-57E0-7B43-BE7A-DD0973AFA5E1}"/>
              </a:ext>
            </a:extLst>
          </p:cNvPr>
          <p:cNvCxnSpPr>
            <a:cxnSpLocks/>
            <a:stCxn id="75" idx="0"/>
            <a:endCxn id="11" idx="0"/>
          </p:cNvCxnSpPr>
          <p:nvPr/>
        </p:nvCxnSpPr>
        <p:spPr>
          <a:xfrm rot="16200000" flipH="1">
            <a:off x="4732911" y="16300"/>
            <a:ext cx="242961" cy="2888477"/>
          </a:xfrm>
          <a:prstGeom prst="bentConnector3">
            <a:avLst>
              <a:gd name="adj1" fmla="val -9408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85F457-65BF-ABC9-8C44-97CFDB4CAD58}"/>
              </a:ext>
            </a:extLst>
          </p:cNvPr>
          <p:cNvSpPr/>
          <p:nvPr/>
        </p:nvSpPr>
        <p:spPr>
          <a:xfrm>
            <a:off x="3330478" y="1371612"/>
            <a:ext cx="170845" cy="166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7B796-E834-8769-A576-87B406BA1647}"/>
              </a:ext>
            </a:extLst>
          </p:cNvPr>
          <p:cNvSpPr txBox="1"/>
          <p:nvPr/>
        </p:nvSpPr>
        <p:spPr>
          <a:xfrm>
            <a:off x="3862174" y="1385957"/>
            <a:ext cx="10797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직접입력한</a:t>
            </a:r>
            <a:r>
              <a:rPr lang="ko-KR" altLang="en-US" sz="700" dirty="0"/>
              <a:t> 운동 추가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4CA935-13FE-E5DD-B686-AD8815D71BBB}"/>
              </a:ext>
            </a:extLst>
          </p:cNvPr>
          <p:cNvSpPr txBox="1"/>
          <p:nvPr/>
        </p:nvSpPr>
        <p:spPr>
          <a:xfrm>
            <a:off x="445546" y="3907450"/>
            <a:ext cx="10347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/>
              <a:t>운동 강도</a:t>
            </a:r>
            <a:endParaRPr lang="en-US" altLang="ko-KR" sz="700" b="1" dirty="0"/>
          </a:p>
        </p:txBody>
      </p:sp>
      <p:sp>
        <p:nvSpPr>
          <p:cNvPr id="20" name="모서리가 둥근 직사각형 145">
            <a:extLst>
              <a:ext uri="{FF2B5EF4-FFF2-40B4-BE49-F238E27FC236}">
                <a16:creationId xmlns:a16="http://schemas.microsoft.com/office/drawing/2014/main" id="{19CF223D-2836-C70E-A9B7-1CED8C26CB1A}"/>
              </a:ext>
            </a:extLst>
          </p:cNvPr>
          <p:cNvSpPr/>
          <p:nvPr/>
        </p:nvSpPr>
        <p:spPr>
          <a:xfrm>
            <a:off x="487274" y="4146436"/>
            <a:ext cx="535621" cy="19660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가볍게</a:t>
            </a:r>
          </a:p>
        </p:txBody>
      </p:sp>
      <p:sp>
        <p:nvSpPr>
          <p:cNvPr id="21" name="모서리가 둥근 직사각형 146">
            <a:extLst>
              <a:ext uri="{FF2B5EF4-FFF2-40B4-BE49-F238E27FC236}">
                <a16:creationId xmlns:a16="http://schemas.microsoft.com/office/drawing/2014/main" id="{AAB7C3A6-67DD-91A5-E284-24E4CD918975}"/>
              </a:ext>
            </a:extLst>
          </p:cNvPr>
          <p:cNvSpPr/>
          <p:nvPr/>
        </p:nvSpPr>
        <p:spPr>
          <a:xfrm>
            <a:off x="1217931" y="4146436"/>
            <a:ext cx="493938" cy="196601"/>
          </a:xfrm>
          <a:prstGeom prst="roundRect">
            <a:avLst>
              <a:gd name="adj" fmla="val 10367"/>
            </a:avLst>
          </a:prstGeom>
          <a:solidFill>
            <a:schemeClr val="accent3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적당히</a:t>
            </a:r>
          </a:p>
        </p:txBody>
      </p:sp>
      <p:sp>
        <p:nvSpPr>
          <p:cNvPr id="22" name="모서리가 둥근 직사각형 147">
            <a:extLst>
              <a:ext uri="{FF2B5EF4-FFF2-40B4-BE49-F238E27FC236}">
                <a16:creationId xmlns:a16="http://schemas.microsoft.com/office/drawing/2014/main" id="{2B37B1BA-414F-59E1-9BFE-6CB94C548DD3}"/>
              </a:ext>
            </a:extLst>
          </p:cNvPr>
          <p:cNvSpPr/>
          <p:nvPr/>
        </p:nvSpPr>
        <p:spPr>
          <a:xfrm>
            <a:off x="1929765" y="4146436"/>
            <a:ext cx="486291" cy="19660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격하게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7F2EF-B34F-CFF6-3964-F55AA48578E0}"/>
              </a:ext>
            </a:extLst>
          </p:cNvPr>
          <p:cNvSpPr txBox="1"/>
          <p:nvPr/>
        </p:nvSpPr>
        <p:spPr>
          <a:xfrm>
            <a:off x="3362233" y="3907450"/>
            <a:ext cx="10347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/>
              <a:t>운동 강도</a:t>
            </a:r>
            <a:endParaRPr lang="en-US" altLang="ko-KR" sz="700" b="1" dirty="0"/>
          </a:p>
        </p:txBody>
      </p:sp>
      <p:sp>
        <p:nvSpPr>
          <p:cNvPr id="24" name="모서리가 둥근 직사각형 145">
            <a:extLst>
              <a:ext uri="{FF2B5EF4-FFF2-40B4-BE49-F238E27FC236}">
                <a16:creationId xmlns:a16="http://schemas.microsoft.com/office/drawing/2014/main" id="{DA5C45AE-88AC-7953-26BB-0D18526A46C0}"/>
              </a:ext>
            </a:extLst>
          </p:cNvPr>
          <p:cNvSpPr/>
          <p:nvPr/>
        </p:nvSpPr>
        <p:spPr>
          <a:xfrm>
            <a:off x="3403961" y="4146436"/>
            <a:ext cx="535621" cy="19660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가볍게</a:t>
            </a:r>
          </a:p>
        </p:txBody>
      </p:sp>
      <p:sp>
        <p:nvSpPr>
          <p:cNvPr id="29" name="모서리가 둥근 직사각형 146">
            <a:extLst>
              <a:ext uri="{FF2B5EF4-FFF2-40B4-BE49-F238E27FC236}">
                <a16:creationId xmlns:a16="http://schemas.microsoft.com/office/drawing/2014/main" id="{CA401ABA-D371-A434-1943-C6162C0349C5}"/>
              </a:ext>
            </a:extLst>
          </p:cNvPr>
          <p:cNvSpPr/>
          <p:nvPr/>
        </p:nvSpPr>
        <p:spPr>
          <a:xfrm>
            <a:off x="4134618" y="4146436"/>
            <a:ext cx="493938" cy="196601"/>
          </a:xfrm>
          <a:prstGeom prst="roundRect">
            <a:avLst>
              <a:gd name="adj" fmla="val 10367"/>
            </a:avLst>
          </a:prstGeom>
          <a:solidFill>
            <a:schemeClr val="accent3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적당히</a:t>
            </a:r>
          </a:p>
        </p:txBody>
      </p:sp>
      <p:sp>
        <p:nvSpPr>
          <p:cNvPr id="30" name="모서리가 둥근 직사각형 147">
            <a:extLst>
              <a:ext uri="{FF2B5EF4-FFF2-40B4-BE49-F238E27FC236}">
                <a16:creationId xmlns:a16="http://schemas.microsoft.com/office/drawing/2014/main" id="{35105E79-F1B0-84F0-68B5-5A0D83DD5C2A}"/>
              </a:ext>
            </a:extLst>
          </p:cNvPr>
          <p:cNvSpPr/>
          <p:nvPr/>
        </p:nvSpPr>
        <p:spPr>
          <a:xfrm>
            <a:off x="4846452" y="4146436"/>
            <a:ext cx="486291" cy="19660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격하게</a:t>
            </a:r>
          </a:p>
        </p:txBody>
      </p:sp>
      <p:cxnSp>
        <p:nvCxnSpPr>
          <p:cNvPr id="65" name="꺾인 연결선 141">
            <a:extLst>
              <a:ext uri="{FF2B5EF4-FFF2-40B4-BE49-F238E27FC236}">
                <a16:creationId xmlns:a16="http://schemas.microsoft.com/office/drawing/2014/main" id="{079463BB-57E0-7B43-BE7A-DD0973AFA5E1}"/>
              </a:ext>
            </a:extLst>
          </p:cNvPr>
          <p:cNvCxnSpPr>
            <a:cxnSpLocks/>
            <a:stCxn id="2" idx="0"/>
            <a:endCxn id="73" idx="0"/>
          </p:cNvCxnSpPr>
          <p:nvPr/>
        </p:nvCxnSpPr>
        <p:spPr>
          <a:xfrm rot="5400000" flipH="1" flipV="1">
            <a:off x="3378700" y="363304"/>
            <a:ext cx="96466" cy="1933774"/>
          </a:xfrm>
          <a:prstGeom prst="bentConnector3">
            <a:avLst>
              <a:gd name="adj1" fmla="val 4001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085F457-65BF-ABC9-8C44-97CFDB4CAD58}"/>
              </a:ext>
            </a:extLst>
          </p:cNvPr>
          <p:cNvSpPr/>
          <p:nvPr/>
        </p:nvSpPr>
        <p:spPr>
          <a:xfrm>
            <a:off x="2364161" y="1385957"/>
            <a:ext cx="170845" cy="166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0048" y="3930178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7AE86AB6-5BFB-FE29-C232-6DA63B61AA90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5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2023-03-29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스플래쉬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접근권한허용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PWM-01-01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2024-04-08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149532"/>
              </p:ext>
            </p:extLst>
          </p:nvPr>
        </p:nvGraphicFramePr>
        <p:xfrm>
          <a:off x="9137968" y="551695"/>
          <a:ext cx="3054032" cy="5695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895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0137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접근 권한 안내 화면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700" b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앱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접근권한 안내 목록</a:t>
                      </a:r>
                      <a:r>
                        <a:rPr lang="en-US" altLang="ko-KR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생체 신호 센서와 </a:t>
                      </a:r>
                      <a:r>
                        <a:rPr lang="ko-KR" altLang="en-US" sz="700" b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센체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활동에 </a:t>
                      </a:r>
                      <a:r>
                        <a:rPr lang="ko-KR" altLang="en-US" sz="700" b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엑세스</a:t>
                      </a:r>
                      <a:endParaRPr lang="en-US" altLang="ko-KR" sz="7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알림 허용</a:t>
                      </a:r>
                      <a:endParaRPr lang="en-US" altLang="ko-KR" sz="7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rgbClr val="7030A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21" name="TextBox 120"/>
          <p:cNvSpPr txBox="1"/>
          <p:nvPr/>
        </p:nvSpPr>
        <p:spPr>
          <a:xfrm>
            <a:off x="325332" y="1278634"/>
            <a:ext cx="2294299" cy="50233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33059" tIns="33059" rIns="33059" bIns="33059" rtlCol="0" anchor="t">
            <a:noAutofit/>
          </a:bodyPr>
          <a:lstStyle/>
          <a:p>
            <a:pPr>
              <a:spcAft>
                <a:spcPts val="367"/>
              </a:spcAft>
            </a:pPr>
            <a:endParaRPr lang="ko-KR" altLang="en-US" sz="7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325037" y="1137110"/>
            <a:ext cx="243151" cy="1415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65" name="TextBox 64"/>
          <p:cNvSpPr txBox="1"/>
          <p:nvPr/>
        </p:nvSpPr>
        <p:spPr>
          <a:xfrm>
            <a:off x="691342" y="1983537"/>
            <a:ext cx="15040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App Logo</a:t>
            </a:r>
            <a:endParaRPr lang="ko-KR" altLang="en-US" dirty="0"/>
          </a:p>
        </p:txBody>
      </p:sp>
      <p:sp>
        <p:nvSpPr>
          <p:cNvPr id="78" name="Google Shape;913;p61"/>
          <p:cNvSpPr/>
          <p:nvPr/>
        </p:nvSpPr>
        <p:spPr>
          <a:xfrm>
            <a:off x="325037" y="5179149"/>
            <a:ext cx="2290473" cy="1122797"/>
          </a:xfrm>
          <a:prstGeom prst="roundRect">
            <a:avLst>
              <a:gd name="adj" fmla="val 9985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" dirty="0" err="1"/>
              <a:t>퓨어윗미</a:t>
            </a:r>
            <a:r>
              <a:rPr lang="ko" sz="700" dirty="0"/>
              <a:t>에서 생체 신호 센서와 신체 활동에 액세스하도록 허용하시겠습니까?</a:t>
            </a:r>
            <a:endParaRPr sz="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/>
              <a:t>허용</a:t>
            </a:r>
            <a:endParaRPr sz="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/>
              <a:t>허용 안함</a:t>
            </a:r>
            <a:endParaRPr sz="8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2786167" y="5200913"/>
            <a:ext cx="2323453" cy="1101033"/>
            <a:chOff x="6150481" y="3904782"/>
            <a:chExt cx="1997976" cy="1101033"/>
          </a:xfrm>
        </p:grpSpPr>
        <p:sp>
          <p:nvSpPr>
            <p:cNvPr id="73" name="Google Shape;897;p60"/>
            <p:cNvSpPr/>
            <p:nvPr/>
          </p:nvSpPr>
          <p:spPr>
            <a:xfrm>
              <a:off x="6150481" y="3904782"/>
              <a:ext cx="1997976" cy="1101033"/>
            </a:xfrm>
            <a:prstGeom prst="roundRect">
              <a:avLst>
                <a:gd name="adj" fmla="val 9985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 err="1"/>
                <a:t>퓨어윗미</a:t>
              </a:r>
              <a:r>
                <a:rPr lang="ko" sz="700" dirty="0"/>
                <a:t>에서 알림을 보내도록 허용하시겠습니까?</a:t>
              </a:r>
              <a:endParaRPr sz="7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 dirty="0"/>
                <a:t>허용</a:t>
              </a:r>
              <a:endParaRPr sz="800" b="1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 dirty="0"/>
                <a:t>허용 안함</a:t>
              </a:r>
              <a:endParaRPr sz="800" b="1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4513" y="3924834"/>
              <a:ext cx="196506" cy="189730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094" y="5223209"/>
            <a:ext cx="225416" cy="15859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86167" y="4894091"/>
            <a:ext cx="1547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앱</a:t>
            </a:r>
            <a:r>
              <a:rPr lang="ko-KR" altLang="en-US" sz="700" dirty="0"/>
              <a:t> 접근권한 안내 추가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9DE85-88CE-FFB0-C2F1-179573D35A98}"/>
              </a:ext>
            </a:extLst>
          </p:cNvPr>
          <p:cNvSpPr txBox="1"/>
          <p:nvPr/>
        </p:nvSpPr>
        <p:spPr>
          <a:xfrm>
            <a:off x="6083935" y="724491"/>
            <a:ext cx="3054033" cy="646331"/>
          </a:xfrm>
          <a:prstGeom prst="rect">
            <a:avLst/>
          </a:prstGeom>
          <a:solidFill>
            <a:srgbClr val="6666FF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241206 /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해당 알림 팝업 </a:t>
            </a:r>
            <a:r>
              <a:rPr lang="ko-KR" altLang="en-US" sz="1200" dirty="0" err="1">
                <a:solidFill>
                  <a:schemeClr val="bg1"/>
                </a:solidFill>
              </a:rPr>
              <a:t>커스텀불가</a:t>
            </a:r>
            <a:r>
              <a:rPr lang="en-US" altLang="ko-KR" sz="1200" dirty="0">
                <a:solidFill>
                  <a:schemeClr val="bg1"/>
                </a:solidFill>
              </a:rPr>
              <a:t>(From</a:t>
            </a:r>
            <a:r>
              <a:rPr lang="ko-KR" altLang="en-US" sz="1200" dirty="0">
                <a:solidFill>
                  <a:schemeClr val="bg1"/>
                </a:solidFill>
              </a:rPr>
              <a:t>개발팀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IOS </a:t>
            </a:r>
            <a:r>
              <a:rPr lang="ko-KR" altLang="en-US" sz="1200" dirty="0">
                <a:solidFill>
                  <a:schemeClr val="bg1"/>
                </a:solidFill>
              </a:rPr>
              <a:t>내에서 지원하는 형식으로 가능</a:t>
            </a:r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A038B43-714D-3A61-8193-7B4FD6B14D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86" y="1370822"/>
            <a:ext cx="1910934" cy="41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880998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운동 검색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 err="1"/>
                        <a:t>직접입력한</a:t>
                      </a:r>
                      <a:r>
                        <a:rPr lang="ko-KR" altLang="en-US" sz="800" dirty="0"/>
                        <a:t> 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PWM-02-05-05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" name="직사각형 172"/>
          <p:cNvSpPr/>
          <p:nvPr/>
        </p:nvSpPr>
        <p:spPr>
          <a:xfrm>
            <a:off x="340397" y="110728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74" name="직사각형 173"/>
          <p:cNvSpPr/>
          <p:nvPr/>
        </p:nvSpPr>
        <p:spPr>
          <a:xfrm>
            <a:off x="332833" y="1271478"/>
            <a:ext cx="2292538" cy="501822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332833" y="1271478"/>
            <a:ext cx="229253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200665" y="1358430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 검색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89138" y="132857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1615475" y="1680291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직접입력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12478" y="1690545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검색하기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38239" y="1381377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3" name="덧셈 기호 2"/>
          <p:cNvSpPr/>
          <p:nvPr/>
        </p:nvSpPr>
        <p:spPr>
          <a:xfrm>
            <a:off x="2336512" y="1357614"/>
            <a:ext cx="202374" cy="196553"/>
          </a:xfrm>
          <a:prstGeom prst="mathPlus">
            <a:avLst>
              <a:gd name="adj1" fmla="val 11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9138" y="2678209"/>
            <a:ext cx="841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chemeClr val="accent4"/>
                </a:solidFill>
              </a:rPr>
              <a:t>직접입력한</a:t>
            </a:r>
            <a:r>
              <a:rPr lang="ko-KR" altLang="en-US" sz="600" dirty="0">
                <a:solidFill>
                  <a:schemeClr val="accent4"/>
                </a:solidFill>
              </a:rPr>
              <a:t>  운동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48719" y="2888738"/>
            <a:ext cx="2280743" cy="535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>
            <a:cxnSpLocks/>
          </p:cNvCxnSpPr>
          <p:nvPr/>
        </p:nvCxnSpPr>
        <p:spPr>
          <a:xfrm>
            <a:off x="340397" y="2868902"/>
            <a:ext cx="22789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33034" y="2997296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운동명</a:t>
            </a:r>
            <a:endParaRPr lang="ko-KR" altLang="en-US" sz="700" dirty="0"/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617749" y="3037501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5"/>
          <p:cNvGrpSpPr>
            <a:grpSpLocks/>
          </p:cNvGrpSpPr>
          <p:nvPr/>
        </p:nvGrpSpPr>
        <p:grpSpPr bwMode="auto">
          <a:xfrm>
            <a:off x="444159" y="3039349"/>
            <a:ext cx="100918" cy="98807"/>
            <a:chOff x="2850281" y="4064014"/>
            <a:chExt cx="128587" cy="128587"/>
          </a:xfrm>
        </p:grpSpPr>
        <p:sp>
          <p:nvSpPr>
            <p:cNvPr id="45" name="타원 44"/>
            <p:cNvSpPr>
              <a:spLocks noChangeAspect="1"/>
            </p:cNvSpPr>
            <p:nvPr/>
          </p:nvSpPr>
          <p:spPr bwMode="auto">
            <a:xfrm>
              <a:off x="2878645" y="4092378"/>
              <a:ext cx="66185" cy="661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타원 45"/>
            <p:cNvSpPr>
              <a:spLocks noChangeAspect="1"/>
            </p:cNvSpPr>
            <p:nvPr/>
          </p:nvSpPr>
          <p:spPr bwMode="auto">
            <a:xfrm>
              <a:off x="2850281" y="4064014"/>
              <a:ext cx="128587" cy="12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234584" y="2986332"/>
            <a:ext cx="10051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4"/>
                </a:solidFill>
              </a:rPr>
              <a:t>150 kcal, 30</a:t>
            </a:r>
            <a:r>
              <a:rPr lang="ko-KR" altLang="en-US" sz="600" dirty="0">
                <a:solidFill>
                  <a:schemeClr val="accent4"/>
                </a:solidFill>
              </a:rPr>
              <a:t>분</a:t>
            </a:r>
            <a:r>
              <a:rPr lang="en-US" altLang="ko-KR" sz="600" dirty="0">
                <a:solidFill>
                  <a:schemeClr val="accent4"/>
                </a:solidFill>
              </a:rPr>
              <a:t>, </a:t>
            </a:r>
            <a:r>
              <a:rPr lang="ko-KR" altLang="en-US" sz="600" dirty="0">
                <a:solidFill>
                  <a:schemeClr val="accent4"/>
                </a:solidFill>
              </a:rPr>
              <a:t>적당히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787" y="2703195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49" name="TextBox 48"/>
          <p:cNvSpPr txBox="1"/>
          <p:nvPr/>
        </p:nvSpPr>
        <p:spPr>
          <a:xfrm>
            <a:off x="364997" y="1983197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4</a:t>
            </a:r>
            <a:r>
              <a:rPr lang="ko-KR" altLang="en-US" sz="700" dirty="0"/>
              <a:t>개 선택됨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44181" y="2200505"/>
            <a:ext cx="583801" cy="17548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수영  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33896" y="2200505"/>
            <a:ext cx="583801" cy="17548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수상스키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656331" y="2200505"/>
            <a:ext cx="583801" cy="17548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운동명</a:t>
            </a:r>
            <a:r>
              <a:rPr lang="ko-KR" altLang="en-US" sz="500" dirty="0">
                <a:solidFill>
                  <a:schemeClr val="tx1"/>
                </a:solidFill>
              </a:rPr>
              <a:t>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70254" y="110728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54" name="직사각형 53"/>
          <p:cNvSpPr/>
          <p:nvPr/>
        </p:nvSpPr>
        <p:spPr>
          <a:xfrm>
            <a:off x="2962690" y="1282935"/>
            <a:ext cx="2292538" cy="500677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969436" y="1271436"/>
            <a:ext cx="227594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30522" y="1358430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 검색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018995" y="132857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4252445" y="1669157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직접입력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349448" y="1679411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검색하기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67278" y="1908810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64" name="덧셈 기호 63"/>
          <p:cNvSpPr/>
          <p:nvPr/>
        </p:nvSpPr>
        <p:spPr>
          <a:xfrm>
            <a:off x="4966369" y="1357614"/>
            <a:ext cx="202374" cy="196553"/>
          </a:xfrm>
          <a:prstGeom prst="mathPlus">
            <a:avLst>
              <a:gd name="adj1" fmla="val 11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>
            <a:cxnSpLocks/>
          </p:cNvCxnSpPr>
          <p:nvPr/>
        </p:nvCxnSpPr>
        <p:spPr>
          <a:xfrm>
            <a:off x="2977000" y="2678683"/>
            <a:ext cx="22722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262891" y="2784217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운동명</a:t>
            </a:r>
            <a:endParaRPr lang="ko-KR" altLang="en-US" sz="700" dirty="0"/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3247606" y="2824422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029970" y="2006572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</a:t>
            </a:r>
            <a:r>
              <a:rPr lang="ko-KR" altLang="en-US" sz="700" dirty="0"/>
              <a:t>개 선택됨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3009154" y="2229298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수영  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3698869" y="2229298"/>
            <a:ext cx="583801" cy="17007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수상스키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 bwMode="auto">
          <a:xfrm>
            <a:off x="3077626" y="2865182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022537" y="2177808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꺾인 연결선 80"/>
          <p:cNvCxnSpPr>
            <a:stCxn id="80" idx="0"/>
            <a:endCxn id="54" idx="0"/>
          </p:cNvCxnSpPr>
          <p:nvPr/>
        </p:nvCxnSpPr>
        <p:spPr>
          <a:xfrm rot="5400000" flipH="1" flipV="1">
            <a:off x="2656841" y="725690"/>
            <a:ext cx="894873" cy="2009364"/>
          </a:xfrm>
          <a:prstGeom prst="bentConnector3">
            <a:avLst>
              <a:gd name="adj1" fmla="val 125546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700993" y="1500040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06166" y="3000640"/>
            <a:ext cx="154115" cy="170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꺾인 연결선 90"/>
          <p:cNvCxnSpPr>
            <a:stCxn id="45" idx="0"/>
            <a:endCxn id="55" idx="0"/>
          </p:cNvCxnSpPr>
          <p:nvPr/>
        </p:nvCxnSpPr>
        <p:spPr>
          <a:xfrm rot="5400000" flipH="1" flipV="1">
            <a:off x="1405047" y="358781"/>
            <a:ext cx="1789708" cy="3615018"/>
          </a:xfrm>
          <a:prstGeom prst="bentConnector3">
            <a:avLst>
              <a:gd name="adj1" fmla="val 112773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38239" y="1911455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95" name="직사각형 94"/>
          <p:cNvSpPr/>
          <p:nvPr/>
        </p:nvSpPr>
        <p:spPr>
          <a:xfrm>
            <a:off x="2652972" y="1381377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96" name="직사각형 95"/>
          <p:cNvSpPr/>
          <p:nvPr/>
        </p:nvSpPr>
        <p:spPr>
          <a:xfrm>
            <a:off x="8787" y="5163330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868322"/>
              </p:ext>
            </p:extLst>
          </p:nvPr>
        </p:nvGraphicFramePr>
        <p:xfrm>
          <a:off x="9136380" y="451435"/>
          <a:ext cx="3055620" cy="708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/>
                        <a:t>운동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 err="1"/>
                        <a:t>직접입력한</a:t>
                      </a:r>
                      <a:r>
                        <a:rPr lang="ko-KR" altLang="en-US" sz="700" dirty="0"/>
                        <a:t> 운동 추가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PWM-02-02-04-04)</a:t>
                      </a:r>
                      <a:r>
                        <a:rPr lang="ko-KR" altLang="en-US" sz="700" baseline="0" dirty="0"/>
                        <a:t> 저장버튼 </a:t>
                      </a: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노출되는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취소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팝업창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현재 페이지 유지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저장안함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기록하기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운동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PWM-02-05)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lt"/>
                          <a:ea typeface="+mn-ea"/>
                        </a:rPr>
                        <a:t>운동</a:t>
                      </a:r>
                      <a:r>
                        <a:rPr lang="ko-KR" altLang="en-US" sz="700" dirty="0"/>
                        <a:t> 기록</a:t>
                      </a:r>
                      <a:r>
                        <a:rPr lang="en-US" altLang="ko-KR" sz="700" dirty="0"/>
                        <a:t>(PWM-02-05-06)</a:t>
                      </a:r>
                      <a:r>
                        <a:rPr lang="ko-KR" altLang="en-US" sz="700" dirty="0"/>
                        <a:t>로 이동</a:t>
                      </a:r>
                      <a:endParaRPr lang="en-US" altLang="ko-KR" sz="7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2) </a:t>
                      </a:r>
                      <a:r>
                        <a:rPr lang="ko-KR" altLang="en-US" sz="700" dirty="0"/>
                        <a:t>운동 검색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 err="1"/>
                        <a:t>직접입력한</a:t>
                      </a:r>
                      <a:r>
                        <a:rPr lang="ko-KR" altLang="en-US" sz="700" dirty="0"/>
                        <a:t> 운동 추가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PWM-02-05-04)</a:t>
                      </a:r>
                      <a:r>
                        <a:rPr lang="ko-KR" altLang="en-US" sz="700" baseline="0" dirty="0"/>
                        <a:t> 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검색하기와 직접입력에서 저장한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운동명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총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내 운동 목록의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번 페이지로 화면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내 운동 추가에서 저장한 목록이 노출되며 라디오버튼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해제시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번 페이지로 화면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기록하기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선택된 운동 개수 표시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터치시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운동 기록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PWM-02-05-06</a:t>
                      </a:r>
                      <a:r>
                        <a:rPr lang="en-US" altLang="ko-KR" sz="7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으로 이동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라디오버튼 해제 또는 선택된 운동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해제시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변경된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1-1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과 동일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저장된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운동명이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삭제되며 위의 텍스트 숫자도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dirty="0"/>
                        <a:t>라디오버튼 해제</a:t>
                      </a:r>
                      <a:endParaRPr lang="en-US" altLang="ko-KR" sz="700" dirty="0"/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en-US" altLang="ko-KR" sz="700" dirty="0"/>
                        <a:t>x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모달</a:t>
                      </a:r>
                      <a:r>
                        <a:rPr lang="ko-KR" altLang="en-US" sz="700" baseline="0" dirty="0"/>
                        <a:t>  </a:t>
                      </a:r>
                      <a:r>
                        <a:rPr lang="en-US" altLang="ko-KR" sz="700" baseline="0" dirty="0"/>
                        <a:t>#2, </a:t>
                      </a:r>
                      <a:r>
                        <a:rPr lang="ko-KR" altLang="en-US" sz="700" baseline="0" dirty="0"/>
                        <a:t>삭제 </a:t>
                      </a: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직접입력한</a:t>
                      </a:r>
                      <a:r>
                        <a:rPr lang="ko-KR" altLang="en-US" sz="700" baseline="0" dirty="0"/>
                        <a:t> 해당 음식 삭제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3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532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6" name="모서리가 둥근 직사각형 65"/>
          <p:cNvSpPr/>
          <p:nvPr/>
        </p:nvSpPr>
        <p:spPr>
          <a:xfrm>
            <a:off x="550552" y="5163330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기록하기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50853" y="5201506"/>
            <a:ext cx="363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4</a:t>
            </a:r>
            <a:r>
              <a:rPr lang="ko-KR" altLang="en-US" sz="700" dirty="0">
                <a:solidFill>
                  <a:schemeClr val="bg1"/>
                </a:solidFill>
              </a:rPr>
              <a:t>개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3180409" y="5163330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기록하기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680710" y="5201506"/>
            <a:ext cx="363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2</a:t>
            </a:r>
            <a:r>
              <a:rPr lang="ko-KR" altLang="en-US" sz="700" dirty="0">
                <a:solidFill>
                  <a:schemeClr val="bg1"/>
                </a:solidFill>
              </a:rPr>
              <a:t>개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1BBA5AE-FDFB-37FC-C372-FE0186582A4E}"/>
              </a:ext>
            </a:extLst>
          </p:cNvPr>
          <p:cNvCxnSpPr/>
          <p:nvPr/>
        </p:nvCxnSpPr>
        <p:spPr>
          <a:xfrm>
            <a:off x="344454" y="1908810"/>
            <a:ext cx="11335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26E076-295C-7EAE-8081-E67B61DE1862}"/>
              </a:ext>
            </a:extLst>
          </p:cNvPr>
          <p:cNvCxnSpPr/>
          <p:nvPr/>
        </p:nvCxnSpPr>
        <p:spPr>
          <a:xfrm>
            <a:off x="1483159" y="1908810"/>
            <a:ext cx="11462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7E89D52-233E-B03D-D6CB-0C0A198ABABD}"/>
              </a:ext>
            </a:extLst>
          </p:cNvPr>
          <p:cNvCxnSpPr/>
          <p:nvPr/>
        </p:nvCxnSpPr>
        <p:spPr>
          <a:xfrm>
            <a:off x="2977000" y="1908810"/>
            <a:ext cx="11335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B5EC15-61B8-EB3B-CB89-2C1B01BFB894}"/>
              </a:ext>
            </a:extLst>
          </p:cNvPr>
          <p:cNvCxnSpPr/>
          <p:nvPr/>
        </p:nvCxnSpPr>
        <p:spPr>
          <a:xfrm>
            <a:off x="4115705" y="1908810"/>
            <a:ext cx="11462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D1D0E-6BA4-EAEE-DF04-6A5E6A9C7DF8}"/>
              </a:ext>
            </a:extLst>
          </p:cNvPr>
          <p:cNvSpPr/>
          <p:nvPr/>
        </p:nvSpPr>
        <p:spPr>
          <a:xfrm>
            <a:off x="348719" y="3430343"/>
            <a:ext cx="2280743" cy="535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E041D-E580-536B-1541-AA7960753FC2}"/>
              </a:ext>
            </a:extLst>
          </p:cNvPr>
          <p:cNvSpPr txBox="1"/>
          <p:nvPr/>
        </p:nvSpPr>
        <p:spPr>
          <a:xfrm>
            <a:off x="633034" y="3538901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운동명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B7201D-55D8-4677-4C16-16412CF2F6B5}"/>
              </a:ext>
            </a:extLst>
          </p:cNvPr>
          <p:cNvCxnSpPr/>
          <p:nvPr/>
        </p:nvCxnSpPr>
        <p:spPr>
          <a:xfrm flipV="1">
            <a:off x="617749" y="3579106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45">
            <a:extLst>
              <a:ext uri="{FF2B5EF4-FFF2-40B4-BE49-F238E27FC236}">
                <a16:creationId xmlns:a16="http://schemas.microsoft.com/office/drawing/2014/main" id="{A3B2FE8B-C895-1564-55D5-6070A97C7759}"/>
              </a:ext>
            </a:extLst>
          </p:cNvPr>
          <p:cNvGrpSpPr>
            <a:grpSpLocks/>
          </p:cNvGrpSpPr>
          <p:nvPr/>
        </p:nvGrpSpPr>
        <p:grpSpPr bwMode="auto">
          <a:xfrm>
            <a:off x="444159" y="3580954"/>
            <a:ext cx="100918" cy="98807"/>
            <a:chOff x="2850281" y="4064014"/>
            <a:chExt cx="128587" cy="12858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A9119BD-9EAF-112B-4F9D-59B63EA419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8645" y="4092378"/>
              <a:ext cx="66185" cy="6618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5B7E46-20DD-BB92-B872-C2EB6C2AAB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0281" y="4064014"/>
              <a:ext cx="128587" cy="1285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F7A675-2735-2788-B4FD-D59B5B57D3D3}"/>
              </a:ext>
            </a:extLst>
          </p:cNvPr>
          <p:cNvSpPr/>
          <p:nvPr/>
        </p:nvSpPr>
        <p:spPr>
          <a:xfrm>
            <a:off x="406166" y="3542245"/>
            <a:ext cx="154115" cy="170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12345E-A93C-2B6F-06E0-F34EF681B899}"/>
              </a:ext>
            </a:extLst>
          </p:cNvPr>
          <p:cNvSpPr txBox="1"/>
          <p:nvPr/>
        </p:nvSpPr>
        <p:spPr>
          <a:xfrm>
            <a:off x="2989490" y="2457229"/>
            <a:ext cx="841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chemeClr val="accent4"/>
                </a:solidFill>
              </a:rPr>
              <a:t>직접입력한</a:t>
            </a:r>
            <a:r>
              <a:rPr lang="ko-KR" altLang="en-US" sz="600" dirty="0">
                <a:solidFill>
                  <a:schemeClr val="accent4"/>
                </a:solidFill>
              </a:rPr>
              <a:t>  운동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21" name="모서리가 둥근 직사각형 51">
            <a:extLst>
              <a:ext uri="{FF2B5EF4-FFF2-40B4-BE49-F238E27FC236}">
                <a16:creationId xmlns:a16="http://schemas.microsoft.com/office/drawing/2014/main" id="{B9C0F592-6DBB-FB83-D756-66FDE6C7D60A}"/>
              </a:ext>
            </a:extLst>
          </p:cNvPr>
          <p:cNvSpPr/>
          <p:nvPr/>
        </p:nvSpPr>
        <p:spPr>
          <a:xfrm>
            <a:off x="342644" y="2451865"/>
            <a:ext cx="600578" cy="17548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운동명</a:t>
            </a:r>
            <a:r>
              <a:rPr lang="en-US" altLang="ko-KR" sz="500" dirty="0">
                <a:solidFill>
                  <a:schemeClr val="tx1"/>
                </a:solidFill>
              </a:rPr>
              <a:t>1</a:t>
            </a:r>
            <a:r>
              <a:rPr lang="ko-KR" altLang="en-US" sz="500" dirty="0">
                <a:solidFill>
                  <a:schemeClr val="tx1"/>
                </a:solidFill>
              </a:rPr>
              <a:t>    </a:t>
            </a:r>
            <a:r>
              <a:rPr lang="en-US" altLang="ko-KR" sz="500" dirty="0">
                <a:solidFill>
                  <a:schemeClr val="tx1"/>
                </a:solidFill>
              </a:rPr>
              <a:t>X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A18EE-262E-BE6F-EB49-96F263D0A9A3}"/>
              </a:ext>
            </a:extLst>
          </p:cNvPr>
          <p:cNvSpPr txBox="1"/>
          <p:nvPr/>
        </p:nvSpPr>
        <p:spPr>
          <a:xfrm>
            <a:off x="3262891" y="3181577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운동명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5F9C11-08A4-D421-EBFC-DCDE06BC2470}"/>
              </a:ext>
            </a:extLst>
          </p:cNvPr>
          <p:cNvCxnSpPr/>
          <p:nvPr/>
        </p:nvCxnSpPr>
        <p:spPr>
          <a:xfrm flipV="1">
            <a:off x="3247606" y="3221782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0C50E4A0-4178-B2DF-65E3-3DFEA249DA67}"/>
              </a:ext>
            </a:extLst>
          </p:cNvPr>
          <p:cNvSpPr>
            <a:spLocks noChangeAspect="1"/>
          </p:cNvSpPr>
          <p:nvPr/>
        </p:nvSpPr>
        <p:spPr bwMode="auto">
          <a:xfrm>
            <a:off x="3077626" y="3262542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0A8EB2-FAE1-AF3E-F014-8DEBAAB4CCAC}"/>
              </a:ext>
            </a:extLst>
          </p:cNvPr>
          <p:cNvSpPr txBox="1"/>
          <p:nvPr/>
        </p:nvSpPr>
        <p:spPr>
          <a:xfrm>
            <a:off x="638310" y="3637092"/>
            <a:ext cx="10051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4"/>
                </a:solidFill>
              </a:rPr>
              <a:t>150 kcal, 30</a:t>
            </a:r>
            <a:r>
              <a:rPr lang="ko-KR" altLang="en-US" sz="600" dirty="0">
                <a:solidFill>
                  <a:schemeClr val="accent4"/>
                </a:solidFill>
              </a:rPr>
              <a:t>분</a:t>
            </a:r>
            <a:r>
              <a:rPr lang="en-US" altLang="ko-KR" sz="600" dirty="0">
                <a:solidFill>
                  <a:schemeClr val="accent4"/>
                </a:solidFill>
              </a:rPr>
              <a:t>, </a:t>
            </a:r>
            <a:r>
              <a:rPr lang="ko-KR" altLang="en-US" sz="600" dirty="0">
                <a:solidFill>
                  <a:schemeClr val="accent4"/>
                </a:solidFill>
              </a:rPr>
              <a:t>적당히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1848CF-1C72-D583-D75C-10A5CC4CA425}"/>
              </a:ext>
            </a:extLst>
          </p:cNvPr>
          <p:cNvSpPr txBox="1"/>
          <p:nvPr/>
        </p:nvSpPr>
        <p:spPr>
          <a:xfrm>
            <a:off x="3234584" y="3384015"/>
            <a:ext cx="10051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4"/>
                </a:solidFill>
              </a:rPr>
              <a:t>150 kcal, 30</a:t>
            </a:r>
            <a:r>
              <a:rPr lang="ko-KR" altLang="en-US" sz="600" dirty="0">
                <a:solidFill>
                  <a:schemeClr val="accent4"/>
                </a:solidFill>
              </a:rPr>
              <a:t>분</a:t>
            </a:r>
            <a:r>
              <a:rPr lang="en-US" altLang="ko-KR" sz="600" dirty="0">
                <a:solidFill>
                  <a:schemeClr val="accent4"/>
                </a:solidFill>
              </a:rPr>
              <a:t>, </a:t>
            </a:r>
            <a:r>
              <a:rPr lang="ko-KR" altLang="en-US" sz="600" dirty="0">
                <a:solidFill>
                  <a:schemeClr val="accent4"/>
                </a:solidFill>
              </a:rPr>
              <a:t>적당히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28" name="양쪽 모서리가 둥근 사각형 135">
            <a:extLst>
              <a:ext uri="{FF2B5EF4-FFF2-40B4-BE49-F238E27FC236}">
                <a16:creationId xmlns:a16="http://schemas.microsoft.com/office/drawing/2014/main" id="{33998613-7938-A72E-C0E8-20CA8AD25263}"/>
              </a:ext>
            </a:extLst>
          </p:cNvPr>
          <p:cNvSpPr/>
          <p:nvPr/>
        </p:nvSpPr>
        <p:spPr>
          <a:xfrm>
            <a:off x="5856641" y="1779996"/>
            <a:ext cx="1910682" cy="631622"/>
          </a:xfrm>
          <a:prstGeom prst="round2SameRect">
            <a:avLst>
              <a:gd name="adj1" fmla="val 7196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내용을 저장할까요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136">
            <a:extLst>
              <a:ext uri="{FF2B5EF4-FFF2-40B4-BE49-F238E27FC236}">
                <a16:creationId xmlns:a16="http://schemas.microsoft.com/office/drawing/2014/main" id="{9F7F5734-A2CF-658D-E803-A3533DFABE37}"/>
              </a:ext>
            </a:extLst>
          </p:cNvPr>
          <p:cNvSpPr/>
          <p:nvPr/>
        </p:nvSpPr>
        <p:spPr>
          <a:xfrm>
            <a:off x="5979757" y="2166737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1" name="모서리가 둥근 직사각형 138">
            <a:extLst>
              <a:ext uri="{FF2B5EF4-FFF2-40B4-BE49-F238E27FC236}">
                <a16:creationId xmlns:a16="http://schemas.microsoft.com/office/drawing/2014/main" id="{BD519E69-C5E5-566B-DBEC-885B14701A10}"/>
              </a:ext>
            </a:extLst>
          </p:cNvPr>
          <p:cNvSpPr/>
          <p:nvPr/>
        </p:nvSpPr>
        <p:spPr>
          <a:xfrm>
            <a:off x="6516652" y="2166737"/>
            <a:ext cx="568574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저장안함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4" name="모서리가 둥근 직사각형 139">
            <a:extLst>
              <a:ext uri="{FF2B5EF4-FFF2-40B4-BE49-F238E27FC236}">
                <a16:creationId xmlns:a16="http://schemas.microsoft.com/office/drawing/2014/main" id="{9A5F8A39-3AEB-69ED-A760-125D802190D9}"/>
              </a:ext>
            </a:extLst>
          </p:cNvPr>
          <p:cNvSpPr/>
          <p:nvPr/>
        </p:nvSpPr>
        <p:spPr>
          <a:xfrm>
            <a:off x="7148283" y="2166737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78" name="타원 77"/>
          <p:cNvSpPr>
            <a:spLocks noChangeAspect="1"/>
          </p:cNvSpPr>
          <p:nvPr/>
        </p:nvSpPr>
        <p:spPr bwMode="auto">
          <a:xfrm>
            <a:off x="5011669" y="2781726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타원 81"/>
          <p:cNvSpPr>
            <a:spLocks noChangeAspect="1"/>
          </p:cNvSpPr>
          <p:nvPr/>
        </p:nvSpPr>
        <p:spPr bwMode="auto">
          <a:xfrm>
            <a:off x="5011669" y="3307526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양쪽 모서리가 둥근 사각형 82"/>
          <p:cNvSpPr/>
          <p:nvPr/>
        </p:nvSpPr>
        <p:spPr>
          <a:xfrm>
            <a:off x="5880448" y="3079083"/>
            <a:ext cx="1910682" cy="631622"/>
          </a:xfrm>
          <a:prstGeom prst="round2SameRect">
            <a:avLst>
              <a:gd name="adj1" fmla="val 5843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이 음식을 삭제할까요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6003564" y="3465824"/>
            <a:ext cx="667220" cy="17170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847496" y="2836668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  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#2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006062" y="3465824"/>
            <a:ext cx="648198" cy="17170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확인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011669" y="2754493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꺾인 연결선 88"/>
          <p:cNvCxnSpPr>
            <a:stCxn id="78" idx="6"/>
            <a:endCxn id="85" idx="0"/>
          </p:cNvCxnSpPr>
          <p:nvPr/>
        </p:nvCxnSpPr>
        <p:spPr>
          <a:xfrm flipV="1">
            <a:off x="5155897" y="2836668"/>
            <a:ext cx="1103243" cy="15664"/>
          </a:xfrm>
          <a:prstGeom prst="bentConnector4">
            <a:avLst>
              <a:gd name="adj1" fmla="val 31344"/>
              <a:gd name="adj2" fmla="val 1910151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420193" y="1368990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꺾인 연결선 97"/>
          <p:cNvCxnSpPr>
            <a:stCxn id="97" idx="0"/>
          </p:cNvCxnSpPr>
          <p:nvPr/>
        </p:nvCxnSpPr>
        <p:spPr>
          <a:xfrm rot="16200000" flipH="1">
            <a:off x="3144862" y="-1278621"/>
            <a:ext cx="198444" cy="5493667"/>
          </a:xfrm>
          <a:prstGeom prst="bentConnector3">
            <a:avLst>
              <a:gd name="adj1" fmla="val -318711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/>
          <p:nvPr/>
        </p:nvCxnSpPr>
        <p:spPr>
          <a:xfrm rot="16200000" flipH="1">
            <a:off x="4432418" y="8934"/>
            <a:ext cx="214029" cy="2902970"/>
          </a:xfrm>
          <a:prstGeom prst="bentConnector3">
            <a:avLst>
              <a:gd name="adj1" fmla="val -256340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3026294" y="1362898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2667278" y="2789792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1A3E9EB3-3001-B0CB-56E2-E42D635FBB50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54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31291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운동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PWM-02-05-06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62254"/>
              </p:ext>
            </p:extLst>
          </p:nvPr>
        </p:nvGraphicFramePr>
        <p:xfrm>
          <a:off x="9136380" y="451435"/>
          <a:ext cx="3055620" cy="575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 검색에서 다음을 누르면 나오는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 기록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모달창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팝업창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닫힘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페이지 유지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저장안함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기록하기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PWM-02-05)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하루 운동기록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(PWM-02-05-07)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으로 이동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운동의 총 소모칼로리와 운동시간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운동명과 소모 칼로리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 항목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운동 검색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(PWM-02-05-02)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 4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번화면 과 같은 </a:t>
                      </a:r>
                      <a:r>
                        <a:rPr lang="ko-KR" altLang="en-US" sz="700" baseline="0" dirty="0" err="1">
                          <a:solidFill>
                            <a:schemeClr val="tx1"/>
                          </a:solidFill>
                        </a:rPr>
                        <a:t>모달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‘X’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모달창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#2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운동추가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+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운동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검색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최초 진입 및 최근에 추가한 운동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(PWM-02-05-01)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번페이지로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하루 운동기록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(PWM-02-05-07)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으로 이동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32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315580" y="110606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03" name="직사각형 202"/>
          <p:cNvSpPr/>
          <p:nvPr/>
        </p:nvSpPr>
        <p:spPr>
          <a:xfrm>
            <a:off x="326655" y="1260664"/>
            <a:ext cx="2292538" cy="502904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326655" y="1260664"/>
            <a:ext cx="229253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231959" y="1324941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 기록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382960" y="1317764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507897" y="4412004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241" name="모서리가 둥근 직사각형 240"/>
          <p:cNvSpPr/>
          <p:nvPr/>
        </p:nvSpPr>
        <p:spPr>
          <a:xfrm>
            <a:off x="453974" y="2372453"/>
            <a:ext cx="2012474" cy="294710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chemeClr val="tx1"/>
                </a:solidFill>
              </a:rPr>
              <a:t>총 소모칼로리 </a:t>
            </a:r>
            <a:r>
              <a:rPr lang="en-US" altLang="ko-KR" sz="700" b="1" dirty="0">
                <a:solidFill>
                  <a:schemeClr val="tx1"/>
                </a:solidFill>
              </a:rPr>
              <a:t>: 650 kcal</a:t>
            </a:r>
          </a:p>
          <a:p>
            <a:r>
              <a:rPr lang="ko-KR" altLang="en-US" sz="700" b="1" dirty="0">
                <a:solidFill>
                  <a:schemeClr val="tx1"/>
                </a:solidFill>
              </a:rPr>
              <a:t>총 운동시간 </a:t>
            </a:r>
            <a:r>
              <a:rPr lang="en-US" altLang="ko-KR" sz="700" b="1" dirty="0">
                <a:solidFill>
                  <a:schemeClr val="tx1"/>
                </a:solidFill>
              </a:rPr>
              <a:t>: 1</a:t>
            </a:r>
            <a:r>
              <a:rPr lang="ko-KR" altLang="en-US" sz="700" b="1" dirty="0">
                <a:solidFill>
                  <a:schemeClr val="tx1"/>
                </a:solidFill>
              </a:rPr>
              <a:t>시간 </a:t>
            </a:r>
            <a:r>
              <a:rPr lang="en-US" altLang="ko-KR" sz="700" b="1" dirty="0">
                <a:solidFill>
                  <a:schemeClr val="tx1"/>
                </a:solidFill>
              </a:rPr>
              <a:t>30</a:t>
            </a:r>
            <a:r>
              <a:rPr lang="ko-KR" altLang="en-US" sz="700" b="1" dirty="0">
                <a:solidFill>
                  <a:schemeClr val="tx1"/>
                </a:solidFill>
              </a:rPr>
              <a:t>분</a:t>
            </a:r>
            <a:endParaRPr lang="en-US" altLang="ko-KR" sz="700" b="1" dirty="0">
              <a:solidFill>
                <a:schemeClr val="tx1"/>
              </a:solidFill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382960" y="2777627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</a:t>
            </a:r>
          </a:p>
        </p:txBody>
      </p:sp>
      <p:sp>
        <p:nvSpPr>
          <p:cNvPr id="243" name="모서리가 둥근 직사각형 242"/>
          <p:cNvSpPr/>
          <p:nvPr/>
        </p:nvSpPr>
        <p:spPr>
          <a:xfrm>
            <a:off x="446577" y="2981595"/>
            <a:ext cx="2012474" cy="99102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수영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450 kcal, 1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수상스키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accent4"/>
                </a:solidFill>
              </a:rPr>
              <a:t>200 kcal, 30</a:t>
            </a:r>
            <a:r>
              <a:rPr lang="ko-KR" altLang="en-US" sz="700" dirty="0">
                <a:solidFill>
                  <a:schemeClr val="accent4"/>
                </a:solidFill>
              </a:rPr>
              <a:t>분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운동 추가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5" name="타원 244"/>
          <p:cNvSpPr>
            <a:spLocks noChangeAspect="1"/>
          </p:cNvSpPr>
          <p:nvPr/>
        </p:nvSpPr>
        <p:spPr bwMode="auto">
          <a:xfrm>
            <a:off x="2156716" y="3080098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6" name="직선 연결선 245"/>
          <p:cNvCxnSpPr/>
          <p:nvPr/>
        </p:nvCxnSpPr>
        <p:spPr>
          <a:xfrm flipV="1">
            <a:off x="1820273" y="3095353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/>
          <p:nvPr/>
        </p:nvCxnSpPr>
        <p:spPr>
          <a:xfrm>
            <a:off x="542574" y="3348601"/>
            <a:ext cx="18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타원 247"/>
          <p:cNvSpPr>
            <a:spLocks noChangeAspect="1"/>
          </p:cNvSpPr>
          <p:nvPr/>
        </p:nvSpPr>
        <p:spPr bwMode="auto">
          <a:xfrm>
            <a:off x="2156716" y="3680190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7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974086" y="1324941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cxnSp>
        <p:nvCxnSpPr>
          <p:cNvPr id="265" name="직선 연결선 264"/>
          <p:cNvCxnSpPr/>
          <p:nvPr/>
        </p:nvCxnSpPr>
        <p:spPr>
          <a:xfrm>
            <a:off x="542574" y="3642969"/>
            <a:ext cx="18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 flipV="1">
            <a:off x="1820273" y="3435928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직사각형 266"/>
          <p:cNvSpPr/>
          <p:nvPr/>
        </p:nvSpPr>
        <p:spPr>
          <a:xfrm>
            <a:off x="18688" y="1369575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271" name="직사각형 270"/>
          <p:cNvSpPr/>
          <p:nvPr/>
        </p:nvSpPr>
        <p:spPr>
          <a:xfrm>
            <a:off x="18688" y="2455873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272" name="직사각형 271"/>
          <p:cNvSpPr/>
          <p:nvPr/>
        </p:nvSpPr>
        <p:spPr>
          <a:xfrm>
            <a:off x="18688" y="2823084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273" name="사각형: 둥근 위쪽 모서리 272"/>
          <p:cNvSpPr/>
          <p:nvPr/>
        </p:nvSpPr>
        <p:spPr>
          <a:xfrm>
            <a:off x="3168177" y="2633778"/>
            <a:ext cx="1910682" cy="631622"/>
          </a:xfrm>
          <a:prstGeom prst="round2SameRect">
            <a:avLst>
              <a:gd name="adj1" fmla="val 10635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이 운동을 삭제할까요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74" name="모서리가 둥근 직사각형 273"/>
          <p:cNvSpPr/>
          <p:nvPr/>
        </p:nvSpPr>
        <p:spPr>
          <a:xfrm>
            <a:off x="3291293" y="3020519"/>
            <a:ext cx="667220" cy="17170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2989943" y="2391363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#2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77" name="모서리가 둥근 직사각형 276"/>
          <p:cNvSpPr/>
          <p:nvPr/>
        </p:nvSpPr>
        <p:spPr>
          <a:xfrm>
            <a:off x="4293791" y="3020519"/>
            <a:ext cx="648198" cy="17170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rgbClr val="FF0000"/>
                </a:solidFill>
              </a:rPr>
              <a:t>삭제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18688" y="4472524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45" name="타원 44"/>
          <p:cNvSpPr>
            <a:spLocks noChangeAspect="1"/>
          </p:cNvSpPr>
          <p:nvPr/>
        </p:nvSpPr>
        <p:spPr bwMode="auto">
          <a:xfrm>
            <a:off x="2156716" y="3409661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2FB918-49AD-28F0-28B0-754953CF37EA}"/>
              </a:ext>
            </a:extLst>
          </p:cNvPr>
          <p:cNvSpPr/>
          <p:nvPr/>
        </p:nvSpPr>
        <p:spPr>
          <a:xfrm>
            <a:off x="407875" y="1338646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BC2234-17BB-7B98-C5C9-DF8C3B1C3A9B}"/>
              </a:ext>
            </a:extLst>
          </p:cNvPr>
          <p:cNvSpPr/>
          <p:nvPr/>
        </p:nvSpPr>
        <p:spPr>
          <a:xfrm>
            <a:off x="2160529" y="3053216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90">
            <a:extLst>
              <a:ext uri="{FF2B5EF4-FFF2-40B4-BE49-F238E27FC236}">
                <a16:creationId xmlns:a16="http://schemas.microsoft.com/office/drawing/2014/main" id="{C579E57C-BD19-9B51-F303-ABE0EEFDBEEF}"/>
              </a:ext>
            </a:extLst>
          </p:cNvPr>
          <p:cNvCxnSpPr>
            <a:cxnSpLocks/>
            <a:stCxn id="2" idx="0"/>
            <a:endCxn id="251" idx="0"/>
          </p:cNvCxnSpPr>
          <p:nvPr/>
        </p:nvCxnSpPr>
        <p:spPr>
          <a:xfrm rot="5400000" flipH="1" flipV="1">
            <a:off x="1928479" y="-118604"/>
            <a:ext cx="13705" cy="2900797"/>
          </a:xfrm>
          <a:prstGeom prst="bentConnector3">
            <a:avLst>
              <a:gd name="adj1" fmla="val 1768004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90">
            <a:extLst>
              <a:ext uri="{FF2B5EF4-FFF2-40B4-BE49-F238E27FC236}">
                <a16:creationId xmlns:a16="http://schemas.microsoft.com/office/drawing/2014/main" id="{2CB2EB8B-16E1-43BE-5ADC-6629D2F4B230}"/>
              </a:ext>
            </a:extLst>
          </p:cNvPr>
          <p:cNvCxnSpPr>
            <a:cxnSpLocks/>
            <a:stCxn id="3" idx="0"/>
            <a:endCxn id="275" idx="1"/>
          </p:cNvCxnSpPr>
          <p:nvPr/>
        </p:nvCxnSpPr>
        <p:spPr>
          <a:xfrm rot="5400000" flipH="1" flipV="1">
            <a:off x="2336700" y="2399973"/>
            <a:ext cx="554131" cy="752356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양쪽 모서리가 둥근 사각형 135">
            <a:extLst>
              <a:ext uri="{FF2B5EF4-FFF2-40B4-BE49-F238E27FC236}">
                <a16:creationId xmlns:a16="http://schemas.microsoft.com/office/drawing/2014/main" id="{5CBB56FD-9C77-40D3-B91F-4596CA4A420B}"/>
              </a:ext>
            </a:extLst>
          </p:cNvPr>
          <p:cNvSpPr/>
          <p:nvPr/>
        </p:nvSpPr>
        <p:spPr>
          <a:xfrm>
            <a:off x="3168177" y="1604663"/>
            <a:ext cx="1910682" cy="631622"/>
          </a:xfrm>
          <a:prstGeom prst="round2SameRect">
            <a:avLst>
              <a:gd name="adj1" fmla="val 7196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내용을 저장할까요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36">
            <a:extLst>
              <a:ext uri="{FF2B5EF4-FFF2-40B4-BE49-F238E27FC236}">
                <a16:creationId xmlns:a16="http://schemas.microsoft.com/office/drawing/2014/main" id="{EFFF10F5-6E55-D18C-9463-4707E5E6DE87}"/>
              </a:ext>
            </a:extLst>
          </p:cNvPr>
          <p:cNvSpPr/>
          <p:nvPr/>
        </p:nvSpPr>
        <p:spPr>
          <a:xfrm>
            <a:off x="3291293" y="1991404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4" name="모서리가 둥근 직사각형 138">
            <a:extLst>
              <a:ext uri="{FF2B5EF4-FFF2-40B4-BE49-F238E27FC236}">
                <a16:creationId xmlns:a16="http://schemas.microsoft.com/office/drawing/2014/main" id="{F55436A3-0D4B-A142-93F5-BF9E3C4229DD}"/>
              </a:ext>
            </a:extLst>
          </p:cNvPr>
          <p:cNvSpPr/>
          <p:nvPr/>
        </p:nvSpPr>
        <p:spPr>
          <a:xfrm>
            <a:off x="3828188" y="1991404"/>
            <a:ext cx="568574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저장안함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39">
            <a:extLst>
              <a:ext uri="{FF2B5EF4-FFF2-40B4-BE49-F238E27FC236}">
                <a16:creationId xmlns:a16="http://schemas.microsoft.com/office/drawing/2014/main" id="{587CE491-887A-6C4A-336B-2D87835D0220}"/>
              </a:ext>
            </a:extLst>
          </p:cNvPr>
          <p:cNvSpPr/>
          <p:nvPr/>
        </p:nvSpPr>
        <p:spPr>
          <a:xfrm>
            <a:off x="4459819" y="1991404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44DEF125-8593-DF72-6725-C5C1D3EEB8A2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304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418389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운동기록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PWM-02-05-07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14262"/>
              </p:ext>
            </p:extLst>
          </p:nvPr>
        </p:nvGraphicFramePr>
        <p:xfrm>
          <a:off x="9136380" y="443815"/>
          <a:ext cx="3055620" cy="5342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(PWM-02-01)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에서 운동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or </a:t>
                      </a:r>
                      <a:r>
                        <a:rPr lang="ko-KR" altLang="en-US" sz="700" b="0" baseline="0" dirty="0">
                          <a:latin typeface="+mn-lt"/>
                          <a:ea typeface="+mn-ea"/>
                        </a:rPr>
                        <a:t>운동</a:t>
                      </a:r>
                      <a:r>
                        <a:rPr lang="ko-KR" altLang="en-US" sz="700" dirty="0"/>
                        <a:t> 기록</a:t>
                      </a:r>
                      <a:r>
                        <a:rPr lang="en-US" altLang="ko-KR" sz="700" dirty="0"/>
                        <a:t>(PWM-02-05-06)</a:t>
                      </a:r>
                      <a:r>
                        <a:rPr lang="ko-KR" altLang="en-US" sz="700" dirty="0"/>
                        <a:t>의 완료를 누르면 나오는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홈 메인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PWM-02-01)</a:t>
                      </a:r>
                      <a:r>
                        <a:rPr lang="ko-KR" altLang="en-US" sz="700" dirty="0"/>
                        <a:t>페이지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선택한 날짜와 등록한 운동의 전체 소모칼로리와 운동 시간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하루 운동 기록 목록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기기 연동하여 자동으로 측정된 값과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수동입력하여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기록한 값 모두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+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/>
                        <a:t>운동 검색</a:t>
                      </a:r>
                      <a:r>
                        <a:rPr lang="ko-KR" altLang="en-US" sz="700" baseline="0" dirty="0"/>
                        <a:t> 페이지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PWM-02-05-02)</a:t>
                      </a:r>
                      <a:r>
                        <a:rPr lang="ko-KR" altLang="en-US" sz="700" baseline="0" dirty="0"/>
                        <a:t>로 이동</a:t>
                      </a:r>
                      <a:endParaRPr lang="en-US" altLang="ko-KR" sz="700" baseline="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연필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편집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아이콘 버튼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번화면으로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연필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편집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아이콘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노출되는 화면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모달창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취소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팝업창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현재 페이지 유지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저장안함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번 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저장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latin typeface="+mn-lt"/>
                          <a:ea typeface="+mn-ea"/>
                        </a:rPr>
                        <a:t>내용 저장 후 </a:t>
                      </a:r>
                      <a:r>
                        <a:rPr lang="en-US" altLang="ko-KR" sz="700" b="0" dirty="0">
                          <a:latin typeface="+mn-lt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latin typeface="+mn-lt"/>
                          <a:ea typeface="+mn-ea"/>
                        </a:rPr>
                        <a:t>번 페이지</a:t>
                      </a:r>
                      <a:r>
                        <a:rPr lang="ko-KR" altLang="en-US" sz="700" dirty="0"/>
                        <a:t>로 이동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기기 연동을 통해 자동으로 입력된 값은 수정불가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수정완료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값이 저장되고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번 페이지로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00B050"/>
                          </a:solidFill>
                        </a:rPr>
                        <a:t>PWM-02-05-06</a:t>
                      </a:r>
                      <a:r>
                        <a:rPr lang="ko-KR" altLang="en-US" sz="700" dirty="0">
                          <a:solidFill>
                            <a:srgbClr val="00B050"/>
                          </a:solidFill>
                        </a:rPr>
                        <a:t>와 현재 페이지 </a:t>
                      </a:r>
                      <a:r>
                        <a:rPr lang="en-US" altLang="ko-KR" sz="700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rgbClr val="00B050"/>
                          </a:solidFill>
                        </a:rPr>
                        <a:t>번과 </a:t>
                      </a:r>
                      <a:r>
                        <a:rPr lang="ko-KR" altLang="en-US" sz="700" dirty="0" err="1">
                          <a:solidFill>
                            <a:srgbClr val="00B050"/>
                          </a:solidFill>
                        </a:rPr>
                        <a:t>다른점</a:t>
                      </a:r>
                      <a:endParaRPr lang="en-US" altLang="ko-KR" sz="7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00B050"/>
                          </a:solidFill>
                        </a:rPr>
                        <a:t>:</a:t>
                      </a:r>
                      <a:r>
                        <a:rPr lang="en-US" altLang="ko-KR" sz="700" baseline="0" dirty="0">
                          <a:solidFill>
                            <a:srgbClr val="00B050"/>
                          </a:solidFill>
                        </a:rPr>
                        <a:t> ‘</a:t>
                      </a:r>
                      <a:r>
                        <a:rPr lang="ko-KR" altLang="en-US" sz="700" baseline="0" dirty="0">
                          <a:solidFill>
                            <a:srgbClr val="00B050"/>
                          </a:solidFill>
                        </a:rPr>
                        <a:t>걷기</a:t>
                      </a:r>
                      <a:r>
                        <a:rPr lang="en-US" altLang="ko-KR" sz="700" baseline="0" dirty="0">
                          <a:solidFill>
                            <a:srgbClr val="00B050"/>
                          </a:solidFill>
                        </a:rPr>
                        <a:t>’</a:t>
                      </a:r>
                      <a:r>
                        <a:rPr lang="ko-KR" altLang="en-US" sz="700" baseline="0" dirty="0">
                          <a:solidFill>
                            <a:srgbClr val="00B050"/>
                          </a:solidFill>
                        </a:rPr>
                        <a:t>와 같이 </a:t>
                      </a:r>
                      <a:r>
                        <a:rPr lang="ko-KR" altLang="en-US" sz="700" baseline="0" dirty="0" err="1">
                          <a:solidFill>
                            <a:srgbClr val="00B050"/>
                          </a:solidFill>
                        </a:rPr>
                        <a:t>웨어러블이나</a:t>
                      </a:r>
                      <a:r>
                        <a:rPr lang="ko-KR" altLang="en-US" sz="700" baseline="0" dirty="0">
                          <a:solidFill>
                            <a:srgbClr val="00B050"/>
                          </a:solidFill>
                        </a:rPr>
                        <a:t> 기기 연동을 통해 자동으로 측정된 운동데이터 값이 현재 페이지엔 포함</a:t>
                      </a:r>
                      <a:r>
                        <a:rPr lang="en-US" altLang="ko-KR" sz="700" baseline="0" dirty="0">
                          <a:solidFill>
                            <a:srgbClr val="00B050"/>
                          </a:solidFill>
                        </a:rPr>
                        <a:t>.</a:t>
                      </a:r>
                      <a:endParaRPr lang="ko-KR" altLang="en-US" sz="700" dirty="0">
                        <a:solidFill>
                          <a:srgbClr val="00B050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32500" y="1266110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운동기록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72" name="사각형: 둥근 위쪽 모서리 171"/>
          <p:cNvSpPr/>
          <p:nvPr/>
        </p:nvSpPr>
        <p:spPr>
          <a:xfrm>
            <a:off x="6702159" y="1216641"/>
            <a:ext cx="1910682" cy="631622"/>
          </a:xfrm>
          <a:prstGeom prst="round2SameRect">
            <a:avLst>
              <a:gd name="adj1" fmla="val 7016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삭제 하시겠습니까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7814749" y="1604614"/>
            <a:ext cx="567480" cy="1602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6523928" y="953806"/>
            <a:ext cx="85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경고창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6837924" y="1604614"/>
            <a:ext cx="567480" cy="1602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0" y="13620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8585" y="1744496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84" name="직사각형 183"/>
          <p:cNvSpPr/>
          <p:nvPr/>
        </p:nvSpPr>
        <p:spPr>
          <a:xfrm>
            <a:off x="-17447" y="2537247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545388" y="2016253"/>
            <a:ext cx="1959211" cy="32194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</a:rPr>
              <a:t>시간 </a:t>
            </a:r>
            <a:r>
              <a:rPr lang="en-US" altLang="ko-KR" sz="900" b="1" dirty="0">
                <a:solidFill>
                  <a:schemeClr val="tx1"/>
                </a:solidFill>
              </a:rPr>
              <a:t>57</a:t>
            </a:r>
            <a:r>
              <a:rPr lang="ko-KR" altLang="en-US" sz="900" b="1" dirty="0">
                <a:solidFill>
                  <a:schemeClr val="tx1"/>
                </a:solidFill>
              </a:rPr>
              <a:t>분 </a:t>
            </a:r>
            <a:r>
              <a:rPr lang="ko-KR" altLang="en-US" sz="800" dirty="0">
                <a:solidFill>
                  <a:schemeClr val="tx1"/>
                </a:solidFill>
              </a:rPr>
              <a:t>운동으로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875 kcal </a:t>
            </a:r>
            <a:r>
              <a:rPr lang="ko-KR" altLang="en-US" sz="800" dirty="0">
                <a:solidFill>
                  <a:schemeClr val="tx1"/>
                </a:solidFill>
              </a:rPr>
              <a:t>태웠어요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08885" y="2504136"/>
            <a:ext cx="999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홍길동님의 운동</a:t>
            </a:r>
          </a:p>
        </p:txBody>
      </p:sp>
      <p:cxnSp>
        <p:nvCxnSpPr>
          <p:cNvPr id="124" name="직선 연결선 123"/>
          <p:cNvCxnSpPr/>
          <p:nvPr/>
        </p:nvCxnSpPr>
        <p:spPr>
          <a:xfrm>
            <a:off x="559802" y="3096524"/>
            <a:ext cx="19447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/>
          <p:cNvGrpSpPr/>
          <p:nvPr/>
        </p:nvGrpSpPr>
        <p:grpSpPr>
          <a:xfrm>
            <a:off x="591679" y="2817652"/>
            <a:ext cx="263687" cy="144192"/>
            <a:chOff x="1460025" y="685800"/>
            <a:chExt cx="5483700" cy="2800350"/>
          </a:xfrm>
        </p:grpSpPr>
        <p:sp>
          <p:nvSpPr>
            <p:cNvPr id="129" name="직사각형 128"/>
            <p:cNvSpPr/>
            <p:nvPr/>
          </p:nvSpPr>
          <p:spPr>
            <a:xfrm>
              <a:off x="1460025" y="685800"/>
              <a:ext cx="5483700" cy="280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4" name="직선 연결선 143"/>
            <p:cNvCxnSpPr/>
            <p:nvPr/>
          </p:nvCxnSpPr>
          <p:spPr>
            <a:xfrm>
              <a:off x="1460025" y="685800"/>
              <a:ext cx="5483700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 flipH="1">
              <a:off x="1496367" y="685800"/>
              <a:ext cx="5447358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/>
          <p:cNvSpPr txBox="1"/>
          <p:nvPr/>
        </p:nvSpPr>
        <p:spPr>
          <a:xfrm>
            <a:off x="534985" y="2792012"/>
            <a:ext cx="377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ysClr val="windowText" lastClr="000000"/>
                </a:solidFill>
              </a:rPr>
              <a:t>icon</a:t>
            </a:r>
            <a:endParaRPr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884838" y="2756407"/>
            <a:ext cx="790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ysClr val="windowText" lastClr="000000"/>
                </a:solidFill>
              </a:rPr>
              <a:t>걷기</a:t>
            </a:r>
            <a:endParaRPr lang="en-US" altLang="ko-KR" sz="600" dirty="0">
              <a:solidFill>
                <a:sysClr val="windowText" lastClr="000000"/>
              </a:solidFill>
            </a:endParaRPr>
          </a:p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12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분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11:44AM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021323" y="2809992"/>
            <a:ext cx="4899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ysClr val="windowText" lastClr="000000"/>
                </a:solidFill>
              </a:rPr>
              <a:t>87kcal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>
            <a:off x="559802" y="3493369"/>
            <a:ext cx="19447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그룹 176"/>
          <p:cNvGrpSpPr/>
          <p:nvPr/>
        </p:nvGrpSpPr>
        <p:grpSpPr>
          <a:xfrm>
            <a:off x="591679" y="3214497"/>
            <a:ext cx="263687" cy="144192"/>
            <a:chOff x="1460025" y="685800"/>
            <a:chExt cx="5483700" cy="2800350"/>
          </a:xfrm>
        </p:grpSpPr>
        <p:sp>
          <p:nvSpPr>
            <p:cNvPr id="178" name="직사각형 177"/>
            <p:cNvSpPr/>
            <p:nvPr/>
          </p:nvSpPr>
          <p:spPr>
            <a:xfrm>
              <a:off x="1460025" y="685800"/>
              <a:ext cx="5483700" cy="280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9" name="직선 연결선 178"/>
            <p:cNvCxnSpPr/>
            <p:nvPr/>
          </p:nvCxnSpPr>
          <p:spPr>
            <a:xfrm>
              <a:off x="1460025" y="685800"/>
              <a:ext cx="5483700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 flipH="1">
              <a:off x="1496367" y="685800"/>
              <a:ext cx="5447358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/>
          <p:cNvSpPr txBox="1"/>
          <p:nvPr/>
        </p:nvSpPr>
        <p:spPr>
          <a:xfrm>
            <a:off x="534985" y="3188857"/>
            <a:ext cx="377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ysClr val="windowText" lastClr="000000"/>
                </a:solidFill>
              </a:rPr>
              <a:t>icon</a:t>
            </a:r>
            <a:endParaRPr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884838" y="3153252"/>
            <a:ext cx="790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ysClr val="windowText" lastClr="000000"/>
                </a:solidFill>
              </a:rPr>
              <a:t>걷기</a:t>
            </a:r>
            <a:endParaRPr lang="en-US" altLang="ko-KR" sz="600" dirty="0">
              <a:solidFill>
                <a:sysClr val="windowText" lastClr="000000"/>
              </a:solidFill>
            </a:endParaRPr>
          </a:p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25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분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6:31PM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021323" y="3206837"/>
            <a:ext cx="4899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ysClr val="windowText" lastClr="000000"/>
                </a:solidFill>
              </a:rPr>
              <a:t>148kcal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>
            <a:off x="559802" y="3876563"/>
            <a:ext cx="19447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그룹 190"/>
          <p:cNvGrpSpPr/>
          <p:nvPr/>
        </p:nvGrpSpPr>
        <p:grpSpPr>
          <a:xfrm>
            <a:off x="591679" y="3597691"/>
            <a:ext cx="263687" cy="144192"/>
            <a:chOff x="1460025" y="685800"/>
            <a:chExt cx="5483700" cy="2800350"/>
          </a:xfrm>
        </p:grpSpPr>
        <p:sp>
          <p:nvSpPr>
            <p:cNvPr id="192" name="직사각형 191"/>
            <p:cNvSpPr/>
            <p:nvPr/>
          </p:nvSpPr>
          <p:spPr>
            <a:xfrm>
              <a:off x="1460025" y="685800"/>
              <a:ext cx="5483700" cy="280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97" name="직선 연결선 196"/>
            <p:cNvCxnSpPr/>
            <p:nvPr/>
          </p:nvCxnSpPr>
          <p:spPr>
            <a:xfrm>
              <a:off x="1460025" y="685800"/>
              <a:ext cx="5483700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 flipH="1">
              <a:off x="1496367" y="685800"/>
              <a:ext cx="5447358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/>
          <p:cNvSpPr txBox="1"/>
          <p:nvPr/>
        </p:nvSpPr>
        <p:spPr>
          <a:xfrm>
            <a:off x="534985" y="3572051"/>
            <a:ext cx="377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ysClr val="windowText" lastClr="000000"/>
                </a:solidFill>
              </a:rPr>
              <a:t>icon</a:t>
            </a:r>
            <a:endParaRPr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884838" y="3536446"/>
            <a:ext cx="790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ysClr val="windowText" lastClr="000000"/>
                </a:solidFill>
              </a:rPr>
              <a:t>수영</a:t>
            </a:r>
            <a:endParaRPr lang="en-US" altLang="ko-KR" sz="600" dirty="0">
              <a:solidFill>
                <a:sysClr val="windowText" lastClr="000000"/>
              </a:solidFill>
            </a:endParaRPr>
          </a:p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분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적당히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2021323" y="3590031"/>
            <a:ext cx="4899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ysClr val="windowText" lastClr="000000"/>
                </a:solidFill>
              </a:rPr>
              <a:t>450kcal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4" name="직선 연결선 203"/>
          <p:cNvCxnSpPr/>
          <p:nvPr/>
        </p:nvCxnSpPr>
        <p:spPr>
          <a:xfrm>
            <a:off x="559802" y="4272916"/>
            <a:ext cx="19447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/>
          <p:cNvGrpSpPr/>
          <p:nvPr/>
        </p:nvGrpSpPr>
        <p:grpSpPr>
          <a:xfrm>
            <a:off x="591679" y="3994044"/>
            <a:ext cx="263687" cy="144192"/>
            <a:chOff x="1460025" y="685800"/>
            <a:chExt cx="5483700" cy="2800350"/>
          </a:xfrm>
        </p:grpSpPr>
        <p:sp>
          <p:nvSpPr>
            <p:cNvPr id="206" name="직사각형 205"/>
            <p:cNvSpPr/>
            <p:nvPr/>
          </p:nvSpPr>
          <p:spPr>
            <a:xfrm>
              <a:off x="1460025" y="685800"/>
              <a:ext cx="5483700" cy="280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07" name="직선 연결선 206"/>
            <p:cNvCxnSpPr/>
            <p:nvPr/>
          </p:nvCxnSpPr>
          <p:spPr>
            <a:xfrm>
              <a:off x="1460025" y="685800"/>
              <a:ext cx="5483700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/>
            <p:cNvCxnSpPr/>
            <p:nvPr/>
          </p:nvCxnSpPr>
          <p:spPr>
            <a:xfrm flipH="1">
              <a:off x="1496367" y="685800"/>
              <a:ext cx="5447358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/>
          <p:cNvSpPr txBox="1"/>
          <p:nvPr/>
        </p:nvSpPr>
        <p:spPr>
          <a:xfrm>
            <a:off x="534985" y="3968404"/>
            <a:ext cx="377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ysClr val="windowText" lastClr="000000"/>
                </a:solidFill>
              </a:rPr>
              <a:t>icon</a:t>
            </a:r>
            <a:endParaRPr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884838" y="3932799"/>
            <a:ext cx="790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ysClr val="windowText" lastClr="000000"/>
                </a:solidFill>
              </a:rPr>
              <a:t>수상스키</a:t>
            </a:r>
            <a:endParaRPr lang="en-US" altLang="ko-KR" sz="600" dirty="0">
              <a:solidFill>
                <a:sysClr val="windowText" lastClr="000000"/>
              </a:solidFill>
            </a:endParaRPr>
          </a:p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30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분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적당히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2021323" y="3986384"/>
            <a:ext cx="4899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ysClr val="windowText" lastClr="000000"/>
                </a:solidFill>
              </a:rPr>
              <a:t>200kcal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2" name="타원 211"/>
          <p:cNvSpPr>
            <a:spLocks noChangeAspect="1"/>
          </p:cNvSpPr>
          <p:nvPr/>
        </p:nvSpPr>
        <p:spPr bwMode="auto">
          <a:xfrm>
            <a:off x="2207711" y="2564301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32" y="2569424"/>
            <a:ext cx="184310" cy="141304"/>
          </a:xfrm>
          <a:prstGeom prst="rect">
            <a:avLst/>
          </a:prstGeom>
        </p:spPr>
      </p:pic>
      <p:grpSp>
        <p:nvGrpSpPr>
          <p:cNvPr id="214" name="그룹 25"/>
          <p:cNvGrpSpPr>
            <a:grpSpLocks/>
          </p:cNvGrpSpPr>
          <p:nvPr/>
        </p:nvGrpSpPr>
        <p:grpSpPr bwMode="auto">
          <a:xfrm>
            <a:off x="2240237" y="2687568"/>
            <a:ext cx="189852" cy="299511"/>
            <a:chOff x="1765300" y="1785938"/>
            <a:chExt cx="341313" cy="550862"/>
          </a:xfrm>
        </p:grpSpPr>
        <p:sp>
          <p:nvSpPr>
            <p:cNvPr id="215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16" name="Picture 261" descr="hand_w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7" name="직사각형 216"/>
          <p:cNvSpPr/>
          <p:nvPr/>
        </p:nvSpPr>
        <p:spPr>
          <a:xfrm>
            <a:off x="2832908" y="2016253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PWM-02-05-02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218" name="꺾인 연결선 217"/>
          <p:cNvCxnSpPr>
            <a:stCxn id="212" idx="0"/>
            <a:endCxn id="217" idx="1"/>
          </p:cNvCxnSpPr>
          <p:nvPr/>
        </p:nvCxnSpPr>
        <p:spPr>
          <a:xfrm rot="5400000" flipH="1" flipV="1">
            <a:off x="2337631" y="2069025"/>
            <a:ext cx="437471" cy="55308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/>
          <p:cNvSpPr/>
          <p:nvPr/>
        </p:nvSpPr>
        <p:spPr>
          <a:xfrm>
            <a:off x="2204428" y="2542764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TextBox 227"/>
          <p:cNvSpPr txBox="1"/>
          <p:nvPr/>
        </p:nvSpPr>
        <p:spPr>
          <a:xfrm>
            <a:off x="506545" y="1699428"/>
            <a:ext cx="807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2024.04.08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3988620" y="108519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69" name="직사각형 68"/>
          <p:cNvSpPr/>
          <p:nvPr/>
        </p:nvSpPr>
        <p:spPr>
          <a:xfrm>
            <a:off x="3999695" y="1239788"/>
            <a:ext cx="2292538" cy="502904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999695" y="1239788"/>
            <a:ext cx="2292538" cy="33632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04999" y="1304065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 기록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056000" y="129688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4197955" y="5433715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수정 완료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4127014" y="2351577"/>
            <a:ext cx="2012474" cy="294710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chemeClr val="tx1"/>
                </a:solidFill>
              </a:rPr>
              <a:t>총 소모칼로리 </a:t>
            </a:r>
            <a:r>
              <a:rPr lang="en-US" altLang="ko-KR" sz="700" b="1" dirty="0">
                <a:solidFill>
                  <a:schemeClr val="tx1"/>
                </a:solidFill>
              </a:rPr>
              <a:t>: 875 kcal</a:t>
            </a:r>
          </a:p>
          <a:p>
            <a:r>
              <a:rPr lang="ko-KR" altLang="en-US" sz="700" b="1" dirty="0">
                <a:solidFill>
                  <a:schemeClr val="tx1"/>
                </a:solidFill>
              </a:rPr>
              <a:t>총 운동시간 </a:t>
            </a:r>
            <a:r>
              <a:rPr lang="en-US" altLang="ko-KR" sz="700" b="1" dirty="0">
                <a:solidFill>
                  <a:schemeClr val="tx1"/>
                </a:solidFill>
              </a:rPr>
              <a:t>: 1</a:t>
            </a:r>
            <a:r>
              <a:rPr lang="ko-KR" altLang="en-US" sz="700" b="1" dirty="0">
                <a:solidFill>
                  <a:schemeClr val="tx1"/>
                </a:solidFill>
              </a:rPr>
              <a:t>시간 </a:t>
            </a:r>
            <a:r>
              <a:rPr lang="en-US" altLang="ko-KR" sz="700" b="1" dirty="0">
                <a:solidFill>
                  <a:schemeClr val="tx1"/>
                </a:solidFill>
              </a:rPr>
              <a:t>57</a:t>
            </a:r>
            <a:r>
              <a:rPr lang="ko-KR" altLang="en-US" sz="700" b="1" dirty="0">
                <a:solidFill>
                  <a:schemeClr val="tx1"/>
                </a:solidFill>
              </a:rPr>
              <a:t>분</a:t>
            </a:r>
            <a:endParaRPr lang="en-US" altLang="ko-KR" sz="700" b="1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056000" y="2756751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운동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4119617" y="2960719"/>
            <a:ext cx="2012474" cy="1730922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수영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450 kcal, 1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수상스키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accent4"/>
                </a:solidFill>
              </a:rPr>
              <a:t>200 kcal, 30</a:t>
            </a:r>
            <a:r>
              <a:rPr lang="ko-KR" altLang="en-US" sz="700" dirty="0">
                <a:solidFill>
                  <a:schemeClr val="accent4"/>
                </a:solidFill>
              </a:rPr>
              <a:t>분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걷기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87 kcal 12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분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걷기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148 kcal 25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분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운동 추가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7" name="타원 76"/>
          <p:cNvSpPr>
            <a:spLocks noChangeAspect="1"/>
          </p:cNvSpPr>
          <p:nvPr/>
        </p:nvSpPr>
        <p:spPr bwMode="auto">
          <a:xfrm>
            <a:off x="5829756" y="3059222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 flipV="1">
            <a:off x="5493313" y="3074477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4215614" y="3327725"/>
            <a:ext cx="18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>
            <a:spLocks noChangeAspect="1"/>
          </p:cNvSpPr>
          <p:nvPr/>
        </p:nvSpPr>
        <p:spPr bwMode="auto">
          <a:xfrm>
            <a:off x="5829756" y="4338099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7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4215614" y="3622093"/>
            <a:ext cx="18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5493313" y="3415052"/>
            <a:ext cx="0" cy="1340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3691728" y="1348699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88" name="직사각형 87"/>
          <p:cNvSpPr/>
          <p:nvPr/>
        </p:nvSpPr>
        <p:spPr>
          <a:xfrm>
            <a:off x="3699513" y="3644395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89" name="직사각형 88"/>
          <p:cNvSpPr/>
          <p:nvPr/>
        </p:nvSpPr>
        <p:spPr>
          <a:xfrm>
            <a:off x="3691728" y="5494620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90" name="타원 89"/>
          <p:cNvSpPr>
            <a:spLocks noChangeAspect="1"/>
          </p:cNvSpPr>
          <p:nvPr/>
        </p:nvSpPr>
        <p:spPr bwMode="auto">
          <a:xfrm>
            <a:off x="5829756" y="3388785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4215614" y="3984174"/>
            <a:ext cx="18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4215614" y="4272916"/>
            <a:ext cx="18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사각형: 둥근 위쪽 모서리 92"/>
          <p:cNvSpPr/>
          <p:nvPr/>
        </p:nvSpPr>
        <p:spPr>
          <a:xfrm>
            <a:off x="6702159" y="2326529"/>
            <a:ext cx="1910682" cy="631622"/>
          </a:xfrm>
          <a:prstGeom prst="round2SameRect">
            <a:avLst>
              <a:gd name="adj1" fmla="val 2190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변경사항을 저장할까요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825275" y="2713270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506836" y="2084114"/>
            <a:ext cx="82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모달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7362170" y="2713270"/>
            <a:ext cx="568574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저장안함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993801" y="2713270"/>
            <a:ext cx="482170" cy="179054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59D52D-1FB3-BD5D-770D-F4C2456EFA23}"/>
              </a:ext>
            </a:extLst>
          </p:cNvPr>
          <p:cNvSpPr/>
          <p:nvPr/>
        </p:nvSpPr>
        <p:spPr>
          <a:xfrm>
            <a:off x="2440792" y="2541020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90">
            <a:extLst>
              <a:ext uri="{FF2B5EF4-FFF2-40B4-BE49-F238E27FC236}">
                <a16:creationId xmlns:a16="http://schemas.microsoft.com/office/drawing/2014/main" id="{423CFEF3-8316-8094-9B66-9756D5C5C26C}"/>
              </a:ext>
            </a:extLst>
          </p:cNvPr>
          <p:cNvCxnSpPr>
            <a:cxnSpLocks/>
            <a:stCxn id="2" idx="0"/>
            <a:endCxn id="70" idx="0"/>
          </p:cNvCxnSpPr>
          <p:nvPr/>
        </p:nvCxnSpPr>
        <p:spPr>
          <a:xfrm rot="5400000" flipH="1" flipV="1">
            <a:off x="3181291" y="576347"/>
            <a:ext cx="1301232" cy="2628114"/>
          </a:xfrm>
          <a:prstGeom prst="bentConnector3">
            <a:avLst>
              <a:gd name="adj1" fmla="val 117568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198A18E9-4D9F-0DAC-D364-7E8306BC173A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541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71475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운동기록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첫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PWM-02-05-08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26402" y="1277752"/>
            <a:ext cx="2343644" cy="501205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25846" y="1288981"/>
            <a:ext cx="2344200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운동기록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0552" y="131154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334987" y="1900644"/>
            <a:ext cx="807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2024.04.08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781445" y="1336907"/>
            <a:ext cx="380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64%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28553" y="1131381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15238" y="134398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24379" y="1915353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84" name="직사각형 183"/>
          <p:cNvSpPr/>
          <p:nvPr/>
        </p:nvSpPr>
        <p:spPr>
          <a:xfrm>
            <a:off x="-24379" y="298158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571447"/>
              </p:ext>
            </p:extLst>
          </p:nvPr>
        </p:nvGraphicFramePr>
        <p:xfrm>
          <a:off x="9136380" y="452211"/>
          <a:ext cx="3055620" cy="412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_(PWM-02-01)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에서 운동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dirty="0"/>
                        <a:t> 노출되는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홈 메인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PWM-02-01)</a:t>
                      </a:r>
                      <a:r>
                        <a:rPr lang="ko-KR" altLang="en-US" sz="700" dirty="0"/>
                        <a:t>페이지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선택한 날짜와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운동을 하지 않았어요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문구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700" dirty="0">
                          <a:latin typeface="+mn-ea"/>
                        </a:rPr>
                        <a:t>1) +</a:t>
                      </a:r>
                      <a:r>
                        <a:rPr lang="ko-KR" altLang="en-US" sz="700" dirty="0">
                          <a:latin typeface="+mn-ea"/>
                        </a:rPr>
                        <a:t>버튼</a:t>
                      </a:r>
                      <a:endParaRPr lang="en-US" altLang="ko-KR" sz="700" dirty="0">
                        <a:latin typeface="+mn-ea"/>
                      </a:endParaRPr>
                    </a:p>
                    <a:p>
                      <a:pPr marL="171450" lvl="0" indent="-171450" algn="just">
                        <a:lnSpc>
                          <a:spcPct val="120000"/>
                        </a:lnSpc>
                        <a:buFontTx/>
                        <a:buChar char="-"/>
                        <a:defRPr/>
                      </a:pPr>
                      <a:r>
                        <a:rPr lang="ko-KR" altLang="en-US" sz="700" dirty="0" err="1">
                          <a:latin typeface="+mn-ea"/>
                        </a:rPr>
                        <a:t>클릭시</a:t>
                      </a:r>
                      <a:r>
                        <a:rPr lang="ko-KR" altLang="en-US" sz="700" dirty="0">
                          <a:latin typeface="+mn-ea"/>
                        </a:rPr>
                        <a:t> </a:t>
                      </a:r>
                      <a:r>
                        <a:rPr lang="ko-KR" altLang="en-US" sz="700" dirty="0"/>
                        <a:t>운동 검색 페이지</a:t>
                      </a:r>
                      <a:r>
                        <a:rPr lang="en-US" altLang="ko-KR" sz="700" dirty="0"/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PWM-02-05-02</a:t>
                      </a:r>
                      <a:r>
                        <a:rPr lang="en-US" altLang="ko-KR" sz="700" dirty="0"/>
                        <a:t>)</a:t>
                      </a:r>
                      <a:r>
                        <a:rPr lang="ko-KR" altLang="en-US" sz="700" dirty="0"/>
                        <a:t>로 이동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42" name="모서리가 둥근 직사각형 41"/>
          <p:cNvSpPr/>
          <p:nvPr/>
        </p:nvSpPr>
        <p:spPr>
          <a:xfrm>
            <a:off x="404279" y="2182688"/>
            <a:ext cx="2214491" cy="32194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accent3"/>
                </a:solidFill>
              </a:rPr>
              <a:t>운동을</a:t>
            </a:r>
            <a:br>
              <a:rPr lang="en-US" altLang="ko-KR" sz="900" b="1" dirty="0">
                <a:solidFill>
                  <a:schemeClr val="accent3"/>
                </a:solidFill>
              </a:rPr>
            </a:br>
            <a:r>
              <a:rPr lang="ko-KR" altLang="en-US" sz="900" b="1" dirty="0">
                <a:solidFill>
                  <a:schemeClr val="accent3"/>
                </a:solidFill>
              </a:rPr>
              <a:t>하지 않았어요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15072" y="2932603"/>
            <a:ext cx="2214491" cy="61441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운동 추가하기</a:t>
            </a:r>
          </a:p>
        </p:txBody>
      </p:sp>
      <p:sp>
        <p:nvSpPr>
          <p:cNvPr id="19" name="타원 18"/>
          <p:cNvSpPr>
            <a:spLocks noChangeAspect="1"/>
          </p:cNvSpPr>
          <p:nvPr/>
        </p:nvSpPr>
        <p:spPr bwMode="auto">
          <a:xfrm>
            <a:off x="1410521" y="3247768"/>
            <a:ext cx="221406" cy="21677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521E80-10C4-A227-CC68-62C9F31020EF}"/>
              </a:ext>
            </a:extLst>
          </p:cNvPr>
          <p:cNvSpPr/>
          <p:nvPr/>
        </p:nvSpPr>
        <p:spPr>
          <a:xfrm>
            <a:off x="1368724" y="3233447"/>
            <a:ext cx="327291" cy="271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51096" y="3562625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PWM-02-05-02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16" idx="3"/>
            <a:endCxn id="17" idx="0"/>
          </p:cNvCxnSpPr>
          <p:nvPr/>
        </p:nvCxnSpPr>
        <p:spPr>
          <a:xfrm>
            <a:off x="1696015" y="3369323"/>
            <a:ext cx="1543618" cy="193302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056E92A4-E659-4B21-3B76-008B64F6947E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111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418093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기록하기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체중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PWM-02-06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683562"/>
              </p:ext>
            </p:extLst>
          </p:nvPr>
        </p:nvGraphicFramePr>
        <p:xfrm>
          <a:off x="9136380" y="451435"/>
          <a:ext cx="3055620" cy="647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 메인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(PWM-02-01)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‘+’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클릭 후 체중을 누르면 나오는 첫 페이지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홈 메인 페이지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(PWM-02-01)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날짜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날짜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캘린더 노출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기록하기 모든 페이지 동일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체중 아이콘만 색깔표시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나머지 회색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좌우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스와이프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기록한 항목은 색깔로 표시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기록안한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항목은 회색으로 표시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+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0.1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씩 증감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숫자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숫자키패드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체중에 따라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BMI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자동계산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저장</a:t>
                      </a:r>
                      <a:endParaRPr lang="en-US" altLang="ko-KR" sz="700" b="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하루 체중기록</a:t>
                      </a:r>
                      <a:r>
                        <a:rPr lang="en-US" altLang="ko-KR" sz="700" b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PWM-02-06-01)</a:t>
                      </a:r>
                      <a:r>
                        <a:rPr lang="ko-KR" altLang="en-US" sz="700" b="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700" b="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98" name="직사각형 97"/>
          <p:cNvSpPr/>
          <p:nvPr/>
        </p:nvSpPr>
        <p:spPr>
          <a:xfrm>
            <a:off x="354693" y="1282607"/>
            <a:ext cx="2270661" cy="502887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직사각형 98"/>
          <p:cNvSpPr/>
          <p:nvPr/>
        </p:nvSpPr>
        <p:spPr>
          <a:xfrm>
            <a:off x="361442" y="111356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17867" y="3088743"/>
            <a:ext cx="3832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BMI</a:t>
            </a:r>
            <a:endParaRPr lang="ko-KR" altLang="en-US" sz="700" dirty="0"/>
          </a:p>
        </p:txBody>
      </p:sp>
      <p:sp>
        <p:nvSpPr>
          <p:cNvPr id="102" name="TextBox 101"/>
          <p:cNvSpPr txBox="1"/>
          <p:nvPr/>
        </p:nvSpPr>
        <p:spPr>
          <a:xfrm>
            <a:off x="362313" y="132812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3" name="직사각형 102"/>
          <p:cNvSpPr/>
          <p:nvPr/>
        </p:nvSpPr>
        <p:spPr>
          <a:xfrm>
            <a:off x="11194" y="1592795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4" name="직사각형 103"/>
          <p:cNvSpPr/>
          <p:nvPr/>
        </p:nvSpPr>
        <p:spPr>
          <a:xfrm>
            <a:off x="11710" y="137302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05" name="직사각형 104"/>
          <p:cNvSpPr/>
          <p:nvPr/>
        </p:nvSpPr>
        <p:spPr>
          <a:xfrm>
            <a:off x="11195" y="1932637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06" name="직사각형 105"/>
          <p:cNvSpPr/>
          <p:nvPr/>
        </p:nvSpPr>
        <p:spPr>
          <a:xfrm>
            <a:off x="5542" y="3275129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110" name="TextBox 109"/>
          <p:cNvSpPr txBox="1"/>
          <p:nvPr/>
        </p:nvSpPr>
        <p:spPr>
          <a:xfrm>
            <a:off x="1024759" y="1570744"/>
            <a:ext cx="930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2024</a:t>
            </a:r>
            <a:r>
              <a:rPr lang="ko-KR" altLang="en-US" sz="700" dirty="0"/>
              <a:t>년 </a:t>
            </a:r>
            <a:r>
              <a:rPr lang="en-US" altLang="ko-KR" sz="700" dirty="0"/>
              <a:t>04</a:t>
            </a:r>
            <a:r>
              <a:rPr lang="ko-KR" altLang="en-US" sz="700" dirty="0"/>
              <a:t>월 </a:t>
            </a:r>
            <a:r>
              <a:rPr lang="en-US" altLang="ko-KR" sz="700" dirty="0"/>
              <a:t>8</a:t>
            </a:r>
            <a:r>
              <a:rPr lang="ko-KR" altLang="en-US" sz="700" dirty="0"/>
              <a:t>일</a:t>
            </a:r>
          </a:p>
        </p:txBody>
      </p:sp>
      <p:cxnSp>
        <p:nvCxnSpPr>
          <p:cNvPr id="112" name="직선 연결선 111"/>
          <p:cNvCxnSpPr/>
          <p:nvPr/>
        </p:nvCxnSpPr>
        <p:spPr>
          <a:xfrm>
            <a:off x="362313" y="1799581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1046580" y="1908220"/>
            <a:ext cx="327661" cy="243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845" t="15290" r="57732" b="77720"/>
          <a:stretch/>
        </p:blipFill>
        <p:spPr>
          <a:xfrm>
            <a:off x="404775" y="1902522"/>
            <a:ext cx="641400" cy="240524"/>
          </a:xfrm>
          <a:prstGeom prst="rect">
            <a:avLst/>
          </a:prstGeom>
        </p:spPr>
      </p:pic>
      <p:pic>
        <p:nvPicPr>
          <p:cNvPr id="181" name="그림 180"/>
          <p:cNvPicPr>
            <a:picLocks noChangeAspect="1"/>
          </p:cNvPicPr>
          <p:nvPr/>
        </p:nvPicPr>
        <p:blipFill rotWithShape="1">
          <a:blip r:embed="rId4"/>
          <a:srcRect l="1007" t="15657" r="80672" b="78663"/>
          <a:stretch/>
        </p:blipFill>
        <p:spPr>
          <a:xfrm>
            <a:off x="375798" y="1914690"/>
            <a:ext cx="314399" cy="216586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 rotWithShape="1">
          <a:blip r:embed="rId2"/>
          <a:srcRect l="19654" t="15135" r="61887" b="77974"/>
          <a:stretch/>
        </p:blipFill>
        <p:spPr>
          <a:xfrm>
            <a:off x="693797" y="1892013"/>
            <a:ext cx="320040" cy="26551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46229" t="16367" r="41176" b="78697"/>
          <a:stretch/>
        </p:blipFill>
        <p:spPr>
          <a:xfrm>
            <a:off x="1903011" y="1940057"/>
            <a:ext cx="236220" cy="205740"/>
          </a:xfrm>
          <a:prstGeom prst="rect">
            <a:avLst/>
          </a:prstGeom>
        </p:spPr>
      </p:pic>
      <p:sp>
        <p:nvSpPr>
          <p:cNvPr id="203" name="직사각형 202"/>
          <p:cNvSpPr/>
          <p:nvPr/>
        </p:nvSpPr>
        <p:spPr>
          <a:xfrm>
            <a:off x="5542" y="232059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78" name="TextBox 77"/>
          <p:cNvSpPr txBox="1"/>
          <p:nvPr/>
        </p:nvSpPr>
        <p:spPr>
          <a:xfrm>
            <a:off x="890537" y="155419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 rot="10800000">
            <a:off x="1792175" y="155976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992644" y="1903042"/>
            <a:ext cx="327661" cy="2438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23967" t="15961" r="40320" b="77644"/>
          <a:stretch/>
        </p:blipFill>
        <p:spPr>
          <a:xfrm>
            <a:off x="1310289" y="1931992"/>
            <a:ext cx="595770" cy="237093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709468" y="3934620"/>
            <a:ext cx="1406477" cy="213361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저장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8673" y="2316996"/>
            <a:ext cx="1811864" cy="60163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     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>
            <a:spLocks noChangeAspect="1"/>
          </p:cNvSpPr>
          <p:nvPr/>
        </p:nvSpPr>
        <p:spPr bwMode="auto">
          <a:xfrm>
            <a:off x="2001867" y="2513328"/>
            <a:ext cx="194731" cy="190659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>
            <a:spLocks noChangeAspect="1"/>
          </p:cNvSpPr>
          <p:nvPr/>
        </p:nvSpPr>
        <p:spPr bwMode="auto">
          <a:xfrm>
            <a:off x="669334" y="2513328"/>
            <a:ext cx="189550" cy="18558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59212" y="2449839"/>
            <a:ext cx="667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84.4</a:t>
            </a:r>
            <a:r>
              <a:rPr lang="en-US" altLang="ko-KR" sz="700" dirty="0"/>
              <a:t> kg</a:t>
            </a:r>
            <a:endParaRPr lang="ko-KR" altLang="en-US" sz="700" dirty="0"/>
          </a:p>
        </p:txBody>
      </p:sp>
      <p:sp>
        <p:nvSpPr>
          <p:cNvPr id="6" name="직사각형 5"/>
          <p:cNvSpPr/>
          <p:nvPr/>
        </p:nvSpPr>
        <p:spPr>
          <a:xfrm>
            <a:off x="587666" y="3317621"/>
            <a:ext cx="457620" cy="9324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/>
              <a:t>저체중</a:t>
            </a:r>
            <a:endParaRPr lang="ko-KR" altLang="en-US" sz="400" dirty="0"/>
          </a:p>
        </p:txBody>
      </p:sp>
      <p:sp>
        <p:nvSpPr>
          <p:cNvPr id="36" name="직사각형 35"/>
          <p:cNvSpPr/>
          <p:nvPr/>
        </p:nvSpPr>
        <p:spPr>
          <a:xfrm>
            <a:off x="1045286" y="3317621"/>
            <a:ext cx="306362" cy="9324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/>
              <a:t>정상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351648" y="3317621"/>
            <a:ext cx="347612" cy="932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 err="1"/>
              <a:t>과체중</a:t>
            </a:r>
            <a:endParaRPr lang="ko-KR" altLang="en-US" sz="400" dirty="0"/>
          </a:p>
        </p:txBody>
      </p:sp>
      <p:sp>
        <p:nvSpPr>
          <p:cNvPr id="40" name="직사각형 39"/>
          <p:cNvSpPr/>
          <p:nvPr/>
        </p:nvSpPr>
        <p:spPr>
          <a:xfrm>
            <a:off x="1663127" y="3317621"/>
            <a:ext cx="357231" cy="932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/>
              <a:t>비만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020357" y="3317621"/>
            <a:ext cx="402935" cy="932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/>
              <a:t>고도비만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96811" y="3455562"/>
            <a:ext cx="29710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18.5</a:t>
            </a:r>
            <a:endParaRPr lang="ko-KR" altLang="en-US" sz="400" dirty="0"/>
          </a:p>
        </p:txBody>
      </p:sp>
      <p:sp>
        <p:nvSpPr>
          <p:cNvPr id="46" name="TextBox 45"/>
          <p:cNvSpPr txBox="1"/>
          <p:nvPr/>
        </p:nvSpPr>
        <p:spPr>
          <a:xfrm>
            <a:off x="1217205" y="3452776"/>
            <a:ext cx="24581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23</a:t>
            </a:r>
            <a:endParaRPr lang="ko-KR" altLang="en-US" sz="400" dirty="0"/>
          </a:p>
        </p:txBody>
      </p:sp>
      <p:sp>
        <p:nvSpPr>
          <p:cNvPr id="47" name="TextBox 46"/>
          <p:cNvSpPr txBox="1"/>
          <p:nvPr/>
        </p:nvSpPr>
        <p:spPr>
          <a:xfrm>
            <a:off x="1552388" y="3452776"/>
            <a:ext cx="24581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25</a:t>
            </a:r>
            <a:endParaRPr lang="ko-KR" altLang="en-US" sz="400" dirty="0"/>
          </a:p>
        </p:txBody>
      </p:sp>
      <p:sp>
        <p:nvSpPr>
          <p:cNvPr id="48" name="TextBox 47"/>
          <p:cNvSpPr txBox="1"/>
          <p:nvPr/>
        </p:nvSpPr>
        <p:spPr>
          <a:xfrm>
            <a:off x="1892027" y="3461115"/>
            <a:ext cx="24581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30</a:t>
            </a:r>
            <a:endParaRPr lang="ko-KR" altLang="en-US" sz="400" dirty="0"/>
          </a:p>
        </p:txBody>
      </p:sp>
      <p:sp>
        <p:nvSpPr>
          <p:cNvPr id="49" name="TextBox 48"/>
          <p:cNvSpPr txBox="1"/>
          <p:nvPr/>
        </p:nvSpPr>
        <p:spPr>
          <a:xfrm>
            <a:off x="1270774" y="3092579"/>
            <a:ext cx="1234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나의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BMI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지수 </a:t>
            </a:r>
            <a:r>
              <a:rPr lang="en-US" altLang="ko-KR" sz="800" b="1" dirty="0"/>
              <a:t>26.08/</a:t>
            </a:r>
            <a:r>
              <a:rPr lang="ko-KR" altLang="en-US" sz="800" b="1" dirty="0"/>
              <a:t>비만</a:t>
            </a:r>
            <a:endParaRPr lang="ko-KR" altLang="en-US" sz="7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731010" y="3288798"/>
            <a:ext cx="0" cy="1236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356326" y="1288981"/>
            <a:ext cx="2266554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체중기록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542" y="3907665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40" y="1963834"/>
            <a:ext cx="132046" cy="13204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07" y="1914690"/>
            <a:ext cx="199732" cy="200055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7FAE0DD5-622C-28B0-5F8E-6A60EC081AB8}"/>
              </a:ext>
            </a:extLst>
          </p:cNvPr>
          <p:cNvSpPr/>
          <p:nvPr/>
        </p:nvSpPr>
        <p:spPr>
          <a:xfrm>
            <a:off x="3542411" y="1743010"/>
            <a:ext cx="4665759" cy="1540635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체중 기록 저장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/api/weight/input-weight</a:t>
            </a:r>
          </a:p>
          <a:p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-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저장시 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userProfile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의 체중도 업데이트</a:t>
            </a:r>
            <a:b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-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같은 날에 기록 저장시 입력한 값으로 대체</a:t>
            </a:r>
            <a:endParaRPr lang="en-US" altLang="ko-KR" sz="140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 -BMI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값 계산하여 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 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저장함</a:t>
            </a: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</a:t>
            </a: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47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 52"/>
          <p:cNvCxnSpPr/>
          <p:nvPr/>
        </p:nvCxnSpPr>
        <p:spPr>
          <a:xfrm flipH="1" flipV="1">
            <a:off x="554777" y="3665407"/>
            <a:ext cx="1829173" cy="86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 flipV="1">
            <a:off x="562881" y="3231588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566564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체중기록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PWM-02-06-01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26402" y="1277752"/>
            <a:ext cx="2343644" cy="501205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25846" y="1288981"/>
            <a:ext cx="2344200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체중기록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0552" y="131154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6781445" y="1336907"/>
            <a:ext cx="380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64%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28553" y="1131381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6654" y="1384901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24379" y="1704423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84" name="직사각형 183"/>
          <p:cNvSpPr/>
          <p:nvPr/>
        </p:nvSpPr>
        <p:spPr>
          <a:xfrm>
            <a:off x="-24379" y="207386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57219"/>
              </p:ext>
            </p:extLst>
          </p:nvPr>
        </p:nvGraphicFramePr>
        <p:xfrm>
          <a:off x="9136380" y="452211"/>
          <a:ext cx="3055620" cy="4942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기록하기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체중</a:t>
                      </a:r>
                      <a:r>
                        <a:rPr lang="en-US" altLang="ko-KR" sz="700" dirty="0"/>
                        <a:t>(PWM-02-06)</a:t>
                      </a:r>
                      <a:r>
                        <a:rPr lang="ko-KR" altLang="en-US" sz="700" dirty="0"/>
                        <a:t>에서 체중 입력 후 저장을 누르면 노출되는 페이지 </a:t>
                      </a:r>
                      <a:r>
                        <a:rPr lang="en-US" altLang="ko-KR" sz="700" dirty="0"/>
                        <a:t>or </a:t>
                      </a:r>
                      <a:r>
                        <a:rPr lang="ko-KR" altLang="en-US" sz="700" dirty="0"/>
                        <a:t>홈</a:t>
                      </a:r>
                      <a:r>
                        <a:rPr lang="ko-KR" altLang="en-US" sz="700" baseline="0" dirty="0"/>
                        <a:t> 메인</a:t>
                      </a:r>
                      <a:r>
                        <a:rPr lang="en-US" altLang="ko-KR" sz="700" baseline="0" dirty="0"/>
                        <a:t>(PWM-02-01)</a:t>
                      </a:r>
                      <a:r>
                        <a:rPr lang="ko-KR" altLang="en-US" sz="700" baseline="0" dirty="0"/>
                        <a:t>에서 체중을 누르면  페이지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</a:t>
                      </a:r>
                      <a:r>
                        <a:rPr lang="ko-KR" altLang="en-US" sz="700" dirty="0" err="1"/>
                        <a:t>터치시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페이지 닫힘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 err="1"/>
                        <a:t>홈메인</a:t>
                      </a:r>
                      <a:r>
                        <a:rPr lang="en-US" altLang="ko-KR" sz="700" baseline="0" dirty="0"/>
                        <a:t>(PWM-02-01)</a:t>
                      </a:r>
                      <a:r>
                        <a:rPr lang="ko-KR" altLang="en-US" sz="700" baseline="0" dirty="0"/>
                        <a:t>으로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일간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월간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선택바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체중변화 그래프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일간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선택날짜 기준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일전까지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선택날짜 기준 포함 이전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주까지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월간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선택날짜 기준 포함 이전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월까지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일간은 기록한 몸무게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주간과 월간은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기간동안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기록한 몸무게 평균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최근 체중 기록과 오늘의 체중 기록 증감 비교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오늘의 체중 기록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변화된 체중과 목표까지 남은 체중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-15238" y="4180715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8836" y="2038456"/>
            <a:ext cx="1292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홍길동님의 체중 변화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4220" y="2253900"/>
            <a:ext cx="971752" cy="117980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월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일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– 4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월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596534" y="3770971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2" idx="1"/>
          </p:cNvCxnSpPr>
          <p:nvPr/>
        </p:nvCxnSpPr>
        <p:spPr>
          <a:xfrm>
            <a:off x="2358400" y="2778194"/>
            <a:ext cx="4946" cy="940731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98620" y="37718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4/8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30" name="직선 연결선 29"/>
          <p:cNvCxnSpPr>
            <a:endCxn id="41" idx="6"/>
          </p:cNvCxnSpPr>
          <p:nvPr/>
        </p:nvCxnSpPr>
        <p:spPr>
          <a:xfrm>
            <a:off x="683112" y="2896376"/>
            <a:ext cx="251817" cy="12419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901707" y="2927267"/>
            <a:ext cx="303883" cy="967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94777" y="2925871"/>
            <a:ext cx="295515" cy="4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489711" y="2941141"/>
            <a:ext cx="304587" cy="3127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36" idx="2"/>
          </p:cNvCxnSpPr>
          <p:nvPr/>
        </p:nvCxnSpPr>
        <p:spPr>
          <a:xfrm>
            <a:off x="1779812" y="2938020"/>
            <a:ext cx="263568" cy="905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36" idx="6"/>
            <a:endCxn id="42" idx="3"/>
          </p:cNvCxnSpPr>
          <p:nvPr/>
        </p:nvCxnSpPr>
        <p:spPr>
          <a:xfrm flipV="1">
            <a:off x="2110056" y="2921236"/>
            <a:ext cx="224380" cy="2583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2043380" y="2913736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18679" y="2841715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754227" y="2913736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459221" y="2937972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169052" y="2898165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868253" y="2987232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296395" y="2831261"/>
            <a:ext cx="125312" cy="125312"/>
            <a:chOff x="579918" y="2971763"/>
            <a:chExt cx="125312" cy="125312"/>
          </a:xfrm>
        </p:grpSpPr>
        <p:sp>
          <p:nvSpPr>
            <p:cNvPr id="42" name="타원 41"/>
            <p:cNvSpPr/>
            <p:nvPr/>
          </p:nvSpPr>
          <p:spPr>
            <a:xfrm>
              <a:off x="608195" y="3004826"/>
              <a:ext cx="66676" cy="66676"/>
            </a:xfrm>
            <a:prstGeom prst="ellipse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579918" y="2971763"/>
              <a:ext cx="125312" cy="125312"/>
            </a:xfrm>
            <a:prstGeom prst="ellipse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80747" y="37718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4/2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H="1" flipV="1">
            <a:off x="596534" y="2776139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98620" y="2522937"/>
            <a:ext cx="377048" cy="1965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rgbClr val="0070C0"/>
                </a:solidFill>
              </a:rPr>
              <a:t>84.4kg</a:t>
            </a:r>
          </a:p>
          <a:p>
            <a:pPr algn="ctr"/>
            <a:r>
              <a:rPr lang="en-US" altLang="ko-KR" sz="500" dirty="0">
                <a:solidFill>
                  <a:srgbClr val="0070C0"/>
                </a:solidFill>
              </a:rPr>
              <a:t>4.08</a:t>
            </a:r>
            <a:endParaRPr lang="ko-KR" altLang="en-US" sz="500" dirty="0">
              <a:solidFill>
                <a:srgbClr val="0070C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58400" y="367599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71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63482" y="3150478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78.6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358400" y="269355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86.2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H="1" flipV="1">
            <a:off x="1023492" y="2521507"/>
            <a:ext cx="159781" cy="1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65485" y="2432427"/>
            <a:ext cx="6567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목표 </a:t>
            </a:r>
            <a:r>
              <a:rPr lang="en-US" altLang="ko-KR" sz="500" dirty="0">
                <a:solidFill>
                  <a:schemeClr val="accent4"/>
                </a:solidFill>
              </a:rPr>
              <a:t>72.0kg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74011" y="2489599"/>
            <a:ext cx="66676" cy="66676"/>
          </a:xfrm>
          <a:prstGeom prst="ellipse">
            <a:avLst/>
          </a:prstGeom>
          <a:solidFill>
            <a:srgbClr val="0070C0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545734" y="2456536"/>
            <a:ext cx="125312" cy="125312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37548" y="2433254"/>
            <a:ext cx="6567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체중</a:t>
            </a:r>
            <a:r>
              <a:rPr lang="en-US" altLang="ko-KR" sz="500" dirty="0">
                <a:solidFill>
                  <a:schemeClr val="accent4"/>
                </a:solidFill>
              </a:rPr>
              <a:t>(kg)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0149" y="1659993"/>
            <a:ext cx="2001487" cy="244632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65304" y="1696501"/>
            <a:ext cx="4014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주간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67117" y="1691963"/>
            <a:ext cx="363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월간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03337" y="1683687"/>
            <a:ext cx="561981" cy="198338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7030A0"/>
                </a:solidFill>
              </a:rPr>
              <a:t>일간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07037" y="4089711"/>
            <a:ext cx="169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홍길동님의 체중이</a:t>
            </a:r>
            <a:br>
              <a:rPr lang="en-US" altLang="ko-KR" sz="800" b="1" dirty="0"/>
            </a:br>
            <a:r>
              <a:rPr lang="ko-KR" altLang="en-US" sz="800" b="1" dirty="0"/>
              <a:t>최근 기록보다 </a:t>
            </a:r>
            <a:r>
              <a:rPr lang="en-US" altLang="ko-KR" sz="800" b="1" dirty="0"/>
              <a:t>1.3kg </a:t>
            </a:r>
            <a:r>
              <a:rPr lang="ko-KR" altLang="en-US" sz="800" b="1" dirty="0"/>
              <a:t>증가했어요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07037" y="4482820"/>
            <a:ext cx="1691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체중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84.4 </a:t>
            </a:r>
            <a:r>
              <a:rPr lang="en-US" altLang="ko-KR" sz="700" dirty="0"/>
              <a:t>kg</a:t>
            </a:r>
            <a:endParaRPr lang="ko-KR" altLang="en-US" sz="7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67023" y="5018596"/>
            <a:ext cx="2001487" cy="578870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7776" y="5065023"/>
            <a:ext cx="1145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변화된 체중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목표까지 남은 체중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876052" y="5036751"/>
            <a:ext cx="5699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/>
              <a:t>+1.3</a:t>
            </a:r>
            <a:r>
              <a:rPr lang="en-US" altLang="ko-KR" sz="700" dirty="0"/>
              <a:t>kg</a:t>
            </a:r>
          </a:p>
          <a:p>
            <a:pPr algn="r">
              <a:lnSpc>
                <a:spcPct val="150000"/>
              </a:lnSpc>
            </a:pPr>
            <a:r>
              <a:rPr lang="en-US" altLang="ko-KR" sz="900" dirty="0"/>
              <a:t>-12.2</a:t>
            </a:r>
            <a:r>
              <a:rPr lang="en-US" altLang="ko-KR" sz="700" dirty="0"/>
              <a:t>kg</a:t>
            </a:r>
            <a:endParaRPr lang="ko-KR" altLang="en-US" sz="700" dirty="0"/>
          </a:p>
        </p:txBody>
      </p:sp>
      <p:cxnSp>
        <p:nvCxnSpPr>
          <p:cNvPr id="71" name="직선 연결선 70"/>
          <p:cNvCxnSpPr/>
          <p:nvPr/>
        </p:nvCxnSpPr>
        <p:spPr>
          <a:xfrm flipH="1" flipV="1">
            <a:off x="3206562" y="3675659"/>
            <a:ext cx="1829173" cy="86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H="1" flipV="1">
            <a:off x="3193871" y="3244556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 flipV="1">
            <a:off x="3240215" y="3770971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100" idx="1"/>
          </p:cNvCxnSpPr>
          <p:nvPr/>
        </p:nvCxnSpPr>
        <p:spPr>
          <a:xfrm>
            <a:off x="5002081" y="2778194"/>
            <a:ext cx="4946" cy="940731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813804" y="378165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/>
              <a:t>이번주</a:t>
            </a:r>
            <a:endParaRPr lang="ko-KR" altLang="en-US" sz="500" dirty="0"/>
          </a:p>
        </p:txBody>
      </p:sp>
      <p:cxnSp>
        <p:nvCxnSpPr>
          <p:cNvPr id="77" name="직선 연결선 76"/>
          <p:cNvCxnSpPr>
            <a:stCxn id="86" idx="6"/>
          </p:cNvCxnSpPr>
          <p:nvPr/>
        </p:nvCxnSpPr>
        <p:spPr>
          <a:xfrm>
            <a:off x="3329036" y="2859813"/>
            <a:ext cx="520235" cy="5221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endCxn id="87" idx="2"/>
          </p:cNvCxnSpPr>
          <p:nvPr/>
        </p:nvCxnSpPr>
        <p:spPr>
          <a:xfrm>
            <a:off x="3838458" y="2910631"/>
            <a:ext cx="559450" cy="2120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93" idx="2"/>
          </p:cNvCxnSpPr>
          <p:nvPr/>
        </p:nvCxnSpPr>
        <p:spPr>
          <a:xfrm>
            <a:off x="4423493" y="2922780"/>
            <a:ext cx="513085" cy="912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3262360" y="2826475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4397908" y="2898496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3812733" y="2882925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4936578" y="2869252"/>
            <a:ext cx="125312" cy="125312"/>
            <a:chOff x="579918" y="2971763"/>
            <a:chExt cx="125312" cy="125312"/>
          </a:xfrm>
        </p:grpSpPr>
        <p:sp>
          <p:nvSpPr>
            <p:cNvPr id="92" name="타원 91"/>
            <p:cNvSpPr/>
            <p:nvPr/>
          </p:nvSpPr>
          <p:spPr>
            <a:xfrm>
              <a:off x="608195" y="3004826"/>
              <a:ext cx="66676" cy="66676"/>
            </a:xfrm>
            <a:prstGeom prst="ellipse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579918" y="2971763"/>
              <a:ext cx="125312" cy="125312"/>
            </a:xfrm>
            <a:prstGeom prst="ellipse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3743885" y="3771836"/>
            <a:ext cx="377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3/25</a:t>
            </a:r>
            <a:br>
              <a:rPr lang="en-US" altLang="ko-KR" sz="500" dirty="0">
                <a:solidFill>
                  <a:schemeClr val="accent4"/>
                </a:solidFill>
              </a:rPr>
            </a:br>
            <a:r>
              <a:rPr lang="en-US" altLang="ko-KR" sz="500" dirty="0">
                <a:solidFill>
                  <a:schemeClr val="accent4"/>
                </a:solidFill>
              </a:rPr>
              <a:t>~3/31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95" name="직선 연결선 94"/>
          <p:cNvCxnSpPr/>
          <p:nvPr/>
        </p:nvCxnSpPr>
        <p:spPr>
          <a:xfrm flipH="1" flipV="1">
            <a:off x="3240215" y="2776139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4800399" y="2517065"/>
            <a:ext cx="470325" cy="1965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rgbClr val="0070C0"/>
                </a:solidFill>
              </a:rPr>
              <a:t>84.2kg</a:t>
            </a:r>
            <a:br>
              <a:rPr lang="en-US" altLang="ko-KR" sz="500" dirty="0">
                <a:solidFill>
                  <a:srgbClr val="0070C0"/>
                </a:solidFill>
              </a:rPr>
            </a:br>
            <a:r>
              <a:rPr lang="en-US" altLang="ko-KR" sz="500" dirty="0">
                <a:solidFill>
                  <a:srgbClr val="0070C0"/>
                </a:solidFill>
              </a:rPr>
              <a:t>4/8~4/14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002081" y="269355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86.2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264374" y="3771836"/>
            <a:ext cx="377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4/1</a:t>
            </a:r>
            <a:br>
              <a:rPr lang="en-US" altLang="ko-KR" sz="500" dirty="0">
                <a:solidFill>
                  <a:schemeClr val="accent4"/>
                </a:solidFill>
              </a:rPr>
            </a:br>
            <a:r>
              <a:rPr lang="en-US" altLang="ko-KR" sz="500" dirty="0">
                <a:solidFill>
                  <a:schemeClr val="accent4"/>
                </a:solidFill>
              </a:rPr>
              <a:t>~4/7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168796" y="3767546"/>
            <a:ext cx="377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3/18</a:t>
            </a:r>
            <a:br>
              <a:rPr lang="en-US" altLang="ko-KR" sz="500" dirty="0">
                <a:solidFill>
                  <a:schemeClr val="accent4"/>
                </a:solidFill>
              </a:rPr>
            </a:br>
            <a:r>
              <a:rPr lang="en-US" altLang="ko-KR" sz="500" dirty="0">
                <a:solidFill>
                  <a:schemeClr val="accent4"/>
                </a:solidFill>
              </a:rPr>
              <a:t>~3/24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 flipH="1" flipV="1">
            <a:off x="3210279" y="5612283"/>
            <a:ext cx="1829173" cy="86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H="1" flipV="1">
            <a:off x="3236721" y="5182614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 flipH="1" flipV="1">
            <a:off x="3240215" y="5724916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125" idx="1"/>
          </p:cNvCxnSpPr>
          <p:nvPr/>
        </p:nvCxnSpPr>
        <p:spPr>
          <a:xfrm>
            <a:off x="5002081" y="4732139"/>
            <a:ext cx="4946" cy="940731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813804" y="573559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4</a:t>
            </a:r>
            <a:r>
              <a:rPr lang="ko-KR" altLang="en-US" sz="500" dirty="0"/>
              <a:t>월</a:t>
            </a:r>
          </a:p>
        </p:txBody>
      </p:sp>
      <p:cxnSp>
        <p:nvCxnSpPr>
          <p:cNvPr id="110" name="직선 연결선 109"/>
          <p:cNvCxnSpPr>
            <a:stCxn id="114" idx="6"/>
          </p:cNvCxnSpPr>
          <p:nvPr/>
        </p:nvCxnSpPr>
        <p:spPr>
          <a:xfrm>
            <a:off x="3329036" y="4851858"/>
            <a:ext cx="520235" cy="5221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endCxn id="115" idx="2"/>
          </p:cNvCxnSpPr>
          <p:nvPr/>
        </p:nvCxnSpPr>
        <p:spPr>
          <a:xfrm>
            <a:off x="3838458" y="4902676"/>
            <a:ext cx="559450" cy="2120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115" idx="6"/>
            <a:endCxn id="119" idx="2"/>
          </p:cNvCxnSpPr>
          <p:nvPr/>
        </p:nvCxnSpPr>
        <p:spPr>
          <a:xfrm flipV="1">
            <a:off x="4464584" y="4884820"/>
            <a:ext cx="474841" cy="39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/>
          <p:cNvSpPr/>
          <p:nvPr/>
        </p:nvSpPr>
        <p:spPr>
          <a:xfrm>
            <a:off x="3262360" y="4818520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/>
          <p:cNvSpPr/>
          <p:nvPr/>
        </p:nvSpPr>
        <p:spPr>
          <a:xfrm>
            <a:off x="4397908" y="4890541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3812733" y="4874970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4939425" y="4822164"/>
            <a:ext cx="125312" cy="125312"/>
            <a:chOff x="579918" y="2971763"/>
            <a:chExt cx="125312" cy="125312"/>
          </a:xfrm>
        </p:grpSpPr>
        <p:sp>
          <p:nvSpPr>
            <p:cNvPr id="118" name="타원 117"/>
            <p:cNvSpPr/>
            <p:nvPr/>
          </p:nvSpPr>
          <p:spPr>
            <a:xfrm>
              <a:off x="608195" y="3004826"/>
              <a:ext cx="66676" cy="66676"/>
            </a:xfrm>
            <a:prstGeom prst="ellipse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579918" y="2971763"/>
              <a:ext cx="125312" cy="125312"/>
            </a:xfrm>
            <a:prstGeom prst="ellipse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3743885" y="5725781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</a:t>
            </a:r>
            <a:r>
              <a:rPr lang="ko-KR" altLang="en-US" sz="500" dirty="0">
                <a:solidFill>
                  <a:schemeClr val="accent4"/>
                </a:solidFill>
              </a:rPr>
              <a:t>월</a:t>
            </a:r>
          </a:p>
        </p:txBody>
      </p:sp>
      <p:cxnSp>
        <p:nvCxnSpPr>
          <p:cNvPr id="121" name="직선 연결선 120"/>
          <p:cNvCxnSpPr/>
          <p:nvPr/>
        </p:nvCxnSpPr>
        <p:spPr>
          <a:xfrm flipH="1" flipV="1">
            <a:off x="3240215" y="4730084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4800399" y="4471010"/>
            <a:ext cx="470325" cy="1965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rgbClr val="0070C0"/>
                </a:solidFill>
              </a:rPr>
              <a:t>84.6kg</a:t>
            </a:r>
            <a:br>
              <a:rPr lang="en-US" altLang="ko-KR" sz="500" dirty="0">
                <a:solidFill>
                  <a:srgbClr val="0070C0"/>
                </a:solidFill>
              </a:rPr>
            </a:br>
            <a:r>
              <a:rPr lang="en-US" altLang="ko-KR" sz="500" dirty="0">
                <a:solidFill>
                  <a:srgbClr val="0070C0"/>
                </a:solidFill>
              </a:rPr>
              <a:t>24</a:t>
            </a:r>
            <a:r>
              <a:rPr lang="ko-KR" altLang="en-US" sz="500" dirty="0">
                <a:solidFill>
                  <a:srgbClr val="0070C0"/>
                </a:solidFill>
              </a:rPr>
              <a:t>년</a:t>
            </a:r>
            <a:r>
              <a:rPr lang="en-US" altLang="ko-KR" sz="500" dirty="0">
                <a:solidFill>
                  <a:srgbClr val="0070C0"/>
                </a:solidFill>
              </a:rPr>
              <a:t>4</a:t>
            </a:r>
            <a:r>
              <a:rPr lang="ko-KR" altLang="en-US" sz="500" dirty="0">
                <a:solidFill>
                  <a:srgbClr val="0070C0"/>
                </a:solidFill>
              </a:rPr>
              <a:t>월</a:t>
            </a:r>
            <a:endParaRPr lang="en-US" altLang="ko-KR" sz="500" dirty="0">
              <a:solidFill>
                <a:srgbClr val="0070C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002081" y="5629944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71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02081" y="464750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86.2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264374" y="5725781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3</a:t>
            </a:r>
            <a:r>
              <a:rPr lang="ko-KR" altLang="en-US" sz="500" dirty="0">
                <a:solidFill>
                  <a:schemeClr val="accent4"/>
                </a:solidFill>
              </a:rPr>
              <a:t>월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168796" y="5721491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</a:t>
            </a:r>
            <a:r>
              <a:rPr lang="ko-KR" altLang="en-US" sz="500" dirty="0">
                <a:solidFill>
                  <a:schemeClr val="accent4"/>
                </a:solidFill>
              </a:rPr>
              <a:t>월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994534" y="316705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78.6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031526" y="3683544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71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994534" y="5095462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78.6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105702" y="2237243"/>
            <a:ext cx="85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&lt;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주간 예시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105702" y="4262058"/>
            <a:ext cx="85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&lt;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월간 예시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67059" y="37718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4/3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053371" y="37718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4/4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339683" y="37718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4/5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625995" y="37718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4/6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912307" y="377183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4/7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528588E6-37E4-85A6-2E6D-D5ABB4CEAFD0}"/>
              </a:ext>
            </a:extLst>
          </p:cNvPr>
          <p:cNvSpPr/>
          <p:nvPr/>
        </p:nvSpPr>
        <p:spPr>
          <a:xfrm>
            <a:off x="3641438" y="608446"/>
            <a:ext cx="5155145" cy="1445918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날짜별 체중 기록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리스트 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/api/weight/get-weight-records</a:t>
            </a:r>
          </a:p>
          <a:p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      (start, end 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입력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851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959934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기록하기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 err="1"/>
                        <a:t>건기식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PWM-02-07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8" name="직사각형 97"/>
          <p:cNvSpPr/>
          <p:nvPr/>
        </p:nvSpPr>
        <p:spPr>
          <a:xfrm>
            <a:off x="354693" y="1282607"/>
            <a:ext cx="2270661" cy="502887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직사각형 98"/>
          <p:cNvSpPr/>
          <p:nvPr/>
        </p:nvSpPr>
        <p:spPr>
          <a:xfrm>
            <a:off x="381772" y="1118974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02" name="TextBox 101"/>
          <p:cNvSpPr txBox="1"/>
          <p:nvPr/>
        </p:nvSpPr>
        <p:spPr>
          <a:xfrm>
            <a:off x="362313" y="132812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10" name="TextBox 109"/>
          <p:cNvSpPr txBox="1"/>
          <p:nvPr/>
        </p:nvSpPr>
        <p:spPr>
          <a:xfrm>
            <a:off x="1018270" y="1612832"/>
            <a:ext cx="930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2024</a:t>
            </a:r>
            <a:r>
              <a:rPr lang="ko-KR" altLang="en-US" sz="700" dirty="0"/>
              <a:t>년 </a:t>
            </a:r>
            <a:r>
              <a:rPr lang="en-US" altLang="ko-KR" sz="700" dirty="0"/>
              <a:t>04</a:t>
            </a:r>
            <a:r>
              <a:rPr lang="ko-KR" altLang="en-US" sz="700" dirty="0"/>
              <a:t>월 </a:t>
            </a:r>
            <a:r>
              <a:rPr lang="en-US" altLang="ko-KR" sz="700" dirty="0"/>
              <a:t>8</a:t>
            </a:r>
            <a:r>
              <a:rPr lang="ko-KR" altLang="en-US" sz="700" dirty="0"/>
              <a:t>일</a:t>
            </a:r>
          </a:p>
        </p:txBody>
      </p:sp>
      <p:cxnSp>
        <p:nvCxnSpPr>
          <p:cNvPr id="112" name="직선 연결선 111"/>
          <p:cNvCxnSpPr/>
          <p:nvPr/>
        </p:nvCxnSpPr>
        <p:spPr>
          <a:xfrm>
            <a:off x="351809" y="1871702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1031340" y="1908220"/>
            <a:ext cx="327661" cy="243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845" t="15290" r="57732" b="77720"/>
          <a:stretch/>
        </p:blipFill>
        <p:spPr>
          <a:xfrm>
            <a:off x="389535" y="1902522"/>
            <a:ext cx="641400" cy="240524"/>
          </a:xfrm>
          <a:prstGeom prst="rect">
            <a:avLst/>
          </a:prstGeom>
        </p:spPr>
      </p:pic>
      <p:pic>
        <p:nvPicPr>
          <p:cNvPr id="181" name="그림 180"/>
          <p:cNvPicPr>
            <a:picLocks noChangeAspect="1"/>
          </p:cNvPicPr>
          <p:nvPr/>
        </p:nvPicPr>
        <p:blipFill rotWithShape="1">
          <a:blip r:embed="rId4"/>
          <a:srcRect l="1007" t="15657" r="80672" b="78663"/>
          <a:stretch/>
        </p:blipFill>
        <p:spPr>
          <a:xfrm>
            <a:off x="391038" y="1922310"/>
            <a:ext cx="314399" cy="216586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 rotWithShape="1">
          <a:blip r:embed="rId2"/>
          <a:srcRect l="19654" t="15135" r="61887" b="77974"/>
          <a:stretch/>
        </p:blipFill>
        <p:spPr>
          <a:xfrm>
            <a:off x="678557" y="1892013"/>
            <a:ext cx="320040" cy="26551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46229" t="16367" r="41176" b="78697"/>
          <a:stretch/>
        </p:blipFill>
        <p:spPr>
          <a:xfrm>
            <a:off x="1963971" y="1940057"/>
            <a:ext cx="236220" cy="20574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01070" y="1595685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 rot="10800000">
            <a:off x="1769143" y="161277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977404" y="1903042"/>
            <a:ext cx="327661" cy="2438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23967" t="15961" r="40320" b="77644"/>
          <a:stretch/>
        </p:blipFill>
        <p:spPr>
          <a:xfrm>
            <a:off x="1325529" y="1931992"/>
            <a:ext cx="595770" cy="237093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356326" y="1288981"/>
            <a:ext cx="2266554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기록하기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28237" t="15858" r="39207" b="77684"/>
          <a:stretch/>
        </p:blipFill>
        <p:spPr>
          <a:xfrm>
            <a:off x="1614494" y="1919192"/>
            <a:ext cx="601979" cy="265389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714783" y="5606273"/>
            <a:ext cx="1406477" cy="213361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건기식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추가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438212" y="1269377"/>
            <a:ext cx="2270661" cy="502887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430182" y="1137677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8" name="TextBox 27"/>
          <p:cNvSpPr txBox="1"/>
          <p:nvPr/>
        </p:nvSpPr>
        <p:spPr>
          <a:xfrm>
            <a:off x="4320274" y="1347692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기록하기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48306" y="135098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30" name="직사각형 29"/>
          <p:cNvSpPr/>
          <p:nvPr/>
        </p:nvSpPr>
        <p:spPr>
          <a:xfrm>
            <a:off x="3081948" y="1637266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31" name="직사각형 30"/>
          <p:cNvSpPr/>
          <p:nvPr/>
        </p:nvSpPr>
        <p:spPr>
          <a:xfrm>
            <a:off x="3082463" y="1373021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32" name="직사각형 31"/>
          <p:cNvSpPr/>
          <p:nvPr/>
        </p:nvSpPr>
        <p:spPr>
          <a:xfrm>
            <a:off x="3081948" y="1932637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33" name="직사각형 32"/>
          <p:cNvSpPr/>
          <p:nvPr/>
        </p:nvSpPr>
        <p:spPr>
          <a:xfrm>
            <a:off x="3055830" y="5606273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2-5</a:t>
            </a:r>
            <a:endParaRPr lang="ko-KR" altLang="en-US" sz="600" dirty="0"/>
          </a:p>
        </p:txBody>
      </p:sp>
      <p:sp>
        <p:nvSpPr>
          <p:cNvPr id="34" name="TextBox 33"/>
          <p:cNvSpPr txBox="1"/>
          <p:nvPr/>
        </p:nvSpPr>
        <p:spPr>
          <a:xfrm>
            <a:off x="4104263" y="1624156"/>
            <a:ext cx="9305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2024</a:t>
            </a:r>
            <a:r>
              <a:rPr lang="ko-KR" altLang="en-US" sz="700" dirty="0"/>
              <a:t>년 </a:t>
            </a:r>
            <a:r>
              <a:rPr lang="en-US" altLang="ko-KR" sz="700" dirty="0"/>
              <a:t>04</a:t>
            </a:r>
            <a:r>
              <a:rPr lang="ko-KR" altLang="en-US" sz="700" dirty="0"/>
              <a:t>월 </a:t>
            </a:r>
            <a:r>
              <a:rPr lang="en-US" altLang="ko-KR" sz="700" dirty="0"/>
              <a:t>8</a:t>
            </a:r>
            <a:r>
              <a:rPr lang="ko-KR" altLang="en-US" sz="700" dirty="0"/>
              <a:t>일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3430182" y="1597743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430182" y="1848842"/>
            <a:ext cx="2278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090494" y="2225332"/>
            <a:ext cx="347719" cy="1623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2-4</a:t>
            </a:r>
            <a:endParaRPr lang="ko-KR" altLang="en-US" sz="600" dirty="0"/>
          </a:p>
        </p:txBody>
      </p:sp>
      <p:sp>
        <p:nvSpPr>
          <p:cNvPr id="44" name="TextBox 43"/>
          <p:cNvSpPr txBox="1"/>
          <p:nvPr/>
        </p:nvSpPr>
        <p:spPr>
          <a:xfrm>
            <a:off x="3987063" y="160700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45" name="TextBox 44"/>
          <p:cNvSpPr txBox="1"/>
          <p:nvPr/>
        </p:nvSpPr>
        <p:spPr>
          <a:xfrm rot="10800000">
            <a:off x="4842674" y="160978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3881247" y="5606273"/>
            <a:ext cx="1406477" cy="213361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건기식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추가</a:t>
            </a:r>
          </a:p>
        </p:txBody>
      </p:sp>
      <p:cxnSp>
        <p:nvCxnSpPr>
          <p:cNvPr id="50" name="직선 연결선 49"/>
          <p:cNvCxnSpPr/>
          <p:nvPr/>
        </p:nvCxnSpPr>
        <p:spPr>
          <a:xfrm>
            <a:off x="3660902" y="2641874"/>
            <a:ext cx="189844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4168160" y="1908220"/>
            <a:ext cx="327661" cy="24384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rcRect l="845" t="15290" r="57732" b="77720"/>
          <a:stretch/>
        </p:blipFill>
        <p:spPr>
          <a:xfrm>
            <a:off x="3526355" y="1902522"/>
            <a:ext cx="641400" cy="24052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4"/>
          <a:srcRect l="1007" t="15657" r="80672" b="78663"/>
          <a:stretch/>
        </p:blipFill>
        <p:spPr>
          <a:xfrm>
            <a:off x="3489758" y="1914690"/>
            <a:ext cx="314399" cy="21658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/>
          <a:srcRect l="19654" t="15135" r="61887" b="77974"/>
          <a:stretch/>
        </p:blipFill>
        <p:spPr>
          <a:xfrm>
            <a:off x="3769657" y="1892013"/>
            <a:ext cx="320040" cy="26551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5"/>
          <a:srcRect l="46229" t="16367" r="41176" b="78697"/>
          <a:stretch/>
        </p:blipFill>
        <p:spPr>
          <a:xfrm>
            <a:off x="5100791" y="1940057"/>
            <a:ext cx="236220" cy="20574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rcRect l="38154" t="15566" r="42948" b="78105"/>
          <a:stretch/>
        </p:blipFill>
        <p:spPr>
          <a:xfrm>
            <a:off x="4068504" y="1903042"/>
            <a:ext cx="327661" cy="24384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rcRect l="23967" t="15961" r="40320" b="77644"/>
          <a:stretch/>
        </p:blipFill>
        <p:spPr>
          <a:xfrm>
            <a:off x="4393769" y="1931992"/>
            <a:ext cx="595770" cy="237093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7"/>
          <a:srcRect l="28237" t="15858" r="39207" b="77684"/>
          <a:stretch/>
        </p:blipFill>
        <p:spPr>
          <a:xfrm>
            <a:off x="4675114" y="1919192"/>
            <a:ext cx="601979" cy="26538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654909" y="2274746"/>
            <a:ext cx="127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accent3"/>
                </a:solidFill>
              </a:rPr>
              <a:t>종근당</a:t>
            </a:r>
            <a:endParaRPr lang="en-US" altLang="ko-KR" sz="700" dirty="0">
              <a:solidFill>
                <a:schemeClr val="accent3"/>
              </a:solidFill>
            </a:endParaRPr>
          </a:p>
          <a:p>
            <a:r>
              <a:rPr lang="ko-KR" altLang="en-US" sz="700" dirty="0">
                <a:solidFill>
                  <a:srgbClr val="0070C0"/>
                </a:solidFill>
              </a:rPr>
              <a:t>칼슘 </a:t>
            </a:r>
            <a:r>
              <a:rPr lang="ko-KR" altLang="en-US" sz="700" dirty="0">
                <a:solidFill>
                  <a:schemeClr val="tx2"/>
                </a:solidFill>
              </a:rPr>
              <a:t>앤 마그네슘 비타민 </a:t>
            </a:r>
            <a:r>
              <a:rPr lang="en-US" altLang="ko-KR" sz="700" dirty="0">
                <a:solidFill>
                  <a:schemeClr val="tx2"/>
                </a:solidFill>
              </a:rPr>
              <a:t>D</a:t>
            </a:r>
            <a:endParaRPr lang="ko-KR" altLang="en-US" sz="700" dirty="0">
              <a:solidFill>
                <a:schemeClr val="tx2"/>
              </a:solidFill>
            </a:endParaRPr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768261"/>
              </p:ext>
            </p:extLst>
          </p:nvPr>
        </p:nvGraphicFramePr>
        <p:xfrm>
          <a:off x="9136380" y="451435"/>
          <a:ext cx="3055620" cy="6875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홈 메인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(PWM-02-01)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‘+’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클릭 후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건기식을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누르면 나오는 첫 페이지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기록이 있을 때의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홈 메인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(PWM-02-01)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으로이동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날짜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날짜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캘린더 노출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기록하기 모든 페이지 동일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아이콘만 색깔표시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나머지 회색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좌우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스와이프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기록한 항목은 색깔로 표시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기록안한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항목은 회색으로 표시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기록값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건기식의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브랜드명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제품명 표기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기록시 하나씩 아래에 추가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추가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건기식검색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PWM-02-07-01)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pic>
        <p:nvPicPr>
          <p:cNvPr id="52" name="그림 51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93" y="1965540"/>
            <a:ext cx="132046" cy="13204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60" y="1916396"/>
            <a:ext cx="199732" cy="20005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60" y="1962748"/>
            <a:ext cx="132046" cy="13204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27" y="1913604"/>
            <a:ext cx="199732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63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36577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건기식</a:t>
                      </a:r>
                      <a:r>
                        <a:rPr lang="ko-KR" altLang="en-US" sz="800" dirty="0"/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PWM-02-07-01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90947"/>
              </p:ext>
            </p:extLst>
          </p:nvPr>
        </p:nvGraphicFramePr>
        <p:xfrm>
          <a:off x="9136380" y="451435"/>
          <a:ext cx="3055620" cy="6245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998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7622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검색 화면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텍스트 입력 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1-1/</a:t>
                      </a:r>
                      <a:br>
                        <a:rPr lang="en-US" altLang="ko-KR" sz="700" b="0" dirty="0">
                          <a:latin typeface="+mn-ea"/>
                          <a:ea typeface="+mn-ea"/>
                        </a:rPr>
                      </a:b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2-1/</a:t>
                      </a:r>
                      <a:br>
                        <a:rPr lang="en-US" altLang="ko-KR" sz="700" b="0" dirty="0">
                          <a:latin typeface="+mn-ea"/>
                          <a:ea typeface="+mn-ea"/>
                        </a:rPr>
                      </a:b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3-1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 err="1"/>
                        <a:t>터치시</a:t>
                      </a:r>
                      <a:r>
                        <a:rPr lang="ko-KR" altLang="en-US" sz="700" dirty="0"/>
                        <a:t> 페이지 닫힘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기록하기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 err="1"/>
                        <a:t>건기식</a:t>
                      </a:r>
                      <a:r>
                        <a:rPr lang="en-US" altLang="ko-KR" sz="700" dirty="0"/>
                        <a:t>(PWM-02-07)</a:t>
                      </a:r>
                      <a:endParaRPr lang="ko-KR" altLang="en-US" sz="7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으로</a:t>
                      </a:r>
                      <a:r>
                        <a:rPr lang="ko-KR" altLang="en-US" sz="700" dirty="0"/>
                        <a:t> 이동</a:t>
                      </a:r>
                      <a:r>
                        <a:rPr lang="en-US" altLang="ko-KR" sz="700" baseline="0" dirty="0"/>
          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검색창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텍스트 입력 전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안내 문구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최근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검색어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개 나열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최근 검색 제품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개 나열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dirty="0"/>
                        <a:t>최근 검색 제품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aseline="0" dirty="0"/>
                        <a:t> 버튼 활성화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검색 화면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텍스트 입력 후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검색창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텍스트 입력 후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검색어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전체 삭제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연관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검색어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번화면에서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목록 클릭 시 노출되는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8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3-2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2-3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에서 클릭한 검색어가 나타남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검색어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전체 삭제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3-3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3-4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체크박스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버튼 활성화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우측 끝에 선택한 개수 표시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선택 완료를 누르면 체크한 건기식이 저장되어 하루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기록에 노출되며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자동으로 섭취 추천 시간에 저장됨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67693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353652" y="110950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74" name="직사각형 73"/>
          <p:cNvSpPr/>
          <p:nvPr/>
        </p:nvSpPr>
        <p:spPr>
          <a:xfrm>
            <a:off x="346088" y="1273692"/>
            <a:ext cx="2292538" cy="500746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46088" y="1273692"/>
            <a:ext cx="2292538" cy="29337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49095" y="1362286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53" name="TextBox 152"/>
          <p:cNvSpPr txBox="1"/>
          <p:nvPr/>
        </p:nvSpPr>
        <p:spPr>
          <a:xfrm>
            <a:off x="1106612" y="1337969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건기식</a:t>
            </a:r>
            <a:r>
              <a:rPr lang="ko-KR" altLang="en-US" sz="700" dirty="0"/>
              <a:t> 검색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02393" y="1330792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381855" y="2368502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최근 </a:t>
            </a:r>
            <a:r>
              <a:rPr lang="ko-KR" altLang="en-US" sz="700" dirty="0" err="1"/>
              <a:t>검색어</a:t>
            </a:r>
            <a:endParaRPr lang="ko-KR" altLang="en-US" sz="700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941224" y="2617390"/>
            <a:ext cx="552497" cy="154349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나우푸드</a:t>
            </a:r>
            <a:r>
              <a:rPr lang="ko-KR" altLang="en-US" sz="5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508691" y="5575630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선택 완료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8621" y="1704693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26" name="직사각형 125"/>
          <p:cNvSpPr/>
          <p:nvPr/>
        </p:nvSpPr>
        <p:spPr>
          <a:xfrm>
            <a:off x="37238" y="2055409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28" name="직사각형 127"/>
          <p:cNvSpPr/>
          <p:nvPr/>
        </p:nvSpPr>
        <p:spPr>
          <a:xfrm>
            <a:off x="29517" y="5575630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sp>
        <p:nvSpPr>
          <p:cNvPr id="53" name="직사각형 52"/>
          <p:cNvSpPr/>
          <p:nvPr/>
        </p:nvSpPr>
        <p:spPr>
          <a:xfrm>
            <a:off x="37238" y="2359971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63037" y="1662321"/>
            <a:ext cx="2239737" cy="211353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accent3"/>
                </a:solidFill>
              </a:rPr>
              <a:t>    제품명이나 </a:t>
            </a:r>
            <a:r>
              <a:rPr lang="ko-KR" altLang="en-US" sz="700" dirty="0" err="1">
                <a:solidFill>
                  <a:schemeClr val="accent3"/>
                </a:solidFill>
              </a:rPr>
              <a:t>브랜드명으로</a:t>
            </a:r>
            <a:r>
              <a:rPr lang="ko-KR" altLang="en-US" sz="700" dirty="0">
                <a:solidFill>
                  <a:schemeClr val="accent3"/>
                </a:solidFill>
              </a:rPr>
              <a:t> 검색</a:t>
            </a:r>
            <a:r>
              <a:rPr lang="en-US" altLang="ko-KR" sz="700" dirty="0">
                <a:solidFill>
                  <a:schemeClr val="accent3"/>
                </a:solidFill>
              </a:rPr>
              <a:t>.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402393" y="1696099"/>
            <a:ext cx="156266" cy="149172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53283" y="2616933"/>
            <a:ext cx="400158" cy="15319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칼슘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581834" y="2617209"/>
            <a:ext cx="507023" cy="160537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종근당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5403" y="2016225"/>
            <a:ext cx="1870591" cy="276408"/>
          </a:xfrm>
          <a:prstGeom prst="roundRect">
            <a:avLst>
              <a:gd name="adj" fmla="val 12614"/>
            </a:avLst>
          </a:prstGeom>
          <a:solidFill>
            <a:srgbClr val="DED1E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영양제 </a:t>
            </a:r>
            <a:r>
              <a:rPr lang="ko-KR" altLang="en-US" sz="700" dirty="0" err="1">
                <a:solidFill>
                  <a:schemeClr val="tx1"/>
                </a:solidFill>
              </a:rPr>
              <a:t>등록시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제품별로 가장 효과가 좋은 추천 섭취시간으로 자동 등록돼요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691134" y="110950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49" name="직사각형 48"/>
          <p:cNvSpPr/>
          <p:nvPr/>
        </p:nvSpPr>
        <p:spPr>
          <a:xfrm>
            <a:off x="5683570" y="1273692"/>
            <a:ext cx="2292538" cy="500746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683570" y="1273692"/>
            <a:ext cx="2292538" cy="29337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86577" y="1362286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3-1</a:t>
            </a:r>
            <a:endParaRPr lang="ko-KR" altLang="en-US" sz="600" dirty="0"/>
          </a:p>
        </p:txBody>
      </p:sp>
      <p:sp>
        <p:nvSpPr>
          <p:cNvPr id="52" name="TextBox 51"/>
          <p:cNvSpPr txBox="1"/>
          <p:nvPr/>
        </p:nvSpPr>
        <p:spPr>
          <a:xfrm>
            <a:off x="6444094" y="1337969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건기식</a:t>
            </a:r>
            <a:r>
              <a:rPr lang="ko-KR" altLang="en-US" sz="700" dirty="0"/>
              <a:t> 검색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39875" y="1330792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5951724" y="5575630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선택 완료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376103" y="1704693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3-2</a:t>
            </a:r>
            <a:endParaRPr lang="ko-KR" altLang="en-US" sz="600" dirty="0"/>
          </a:p>
        </p:txBody>
      </p:sp>
      <p:sp>
        <p:nvSpPr>
          <p:cNvPr id="59" name="직사각형 58"/>
          <p:cNvSpPr/>
          <p:nvPr/>
        </p:nvSpPr>
        <p:spPr>
          <a:xfrm>
            <a:off x="5374720" y="2055409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3-3</a:t>
            </a:r>
            <a:endParaRPr lang="ko-KR" altLang="en-US" sz="600" dirty="0"/>
          </a:p>
        </p:txBody>
      </p:sp>
      <p:sp>
        <p:nvSpPr>
          <p:cNvPr id="61" name="직사각형 60"/>
          <p:cNvSpPr/>
          <p:nvPr/>
        </p:nvSpPr>
        <p:spPr>
          <a:xfrm>
            <a:off x="5363004" y="5575630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3-4</a:t>
            </a:r>
            <a:endParaRPr lang="ko-KR" altLang="en-US" sz="6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5700519" y="1662321"/>
            <a:ext cx="2239737" cy="211353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     </a:t>
            </a:r>
            <a:r>
              <a:rPr lang="ko-KR" altLang="en-US" sz="700" dirty="0">
                <a:solidFill>
                  <a:schemeClr val="accent3"/>
                </a:solidFill>
              </a:rPr>
              <a:t>칼슘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5739875" y="1696099"/>
            <a:ext cx="156266" cy="14917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7604583" y="1704693"/>
            <a:ext cx="130762" cy="1307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X</a:t>
            </a:r>
            <a:endParaRPr lang="ko-KR" altLang="en-US" sz="500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5777973" y="2099871"/>
            <a:ext cx="559139" cy="523469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8725" y="3692688"/>
            <a:ext cx="7319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solidFill>
                  <a:schemeClr val="accent3"/>
                </a:solidFill>
              </a:rPr>
              <a:t>종근당</a:t>
            </a:r>
            <a:endParaRPr lang="en-US" altLang="ko-KR" sz="5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500" dirty="0">
                <a:solidFill>
                  <a:schemeClr val="tx2"/>
                </a:solidFill>
              </a:rPr>
              <a:t>칼슘</a:t>
            </a:r>
            <a:r>
              <a:rPr lang="ko-KR" altLang="en-US" sz="500" dirty="0"/>
              <a:t> 앤 마그네슘 </a:t>
            </a:r>
            <a:endParaRPr lang="en-US" altLang="ko-KR" sz="500" dirty="0"/>
          </a:p>
          <a:p>
            <a:pPr algn="ctr"/>
            <a:r>
              <a:rPr lang="ko-KR" altLang="en-US" sz="500" dirty="0"/>
              <a:t>비타민 </a:t>
            </a:r>
            <a:r>
              <a:rPr lang="en-US" altLang="ko-KR" sz="500" dirty="0"/>
              <a:t>D </a:t>
            </a:r>
            <a:r>
              <a:rPr lang="ko-KR" altLang="en-US" sz="500" dirty="0"/>
              <a:t>아연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739875" y="2052763"/>
            <a:ext cx="2214491" cy="61441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7654481" y="2283695"/>
            <a:ext cx="161728" cy="1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25" y="2293506"/>
            <a:ext cx="134826" cy="134826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5777973" y="2777746"/>
            <a:ext cx="559139" cy="523469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431515" y="2858900"/>
            <a:ext cx="127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accent3"/>
                </a:solidFill>
              </a:rPr>
              <a:t>쏜리서치</a:t>
            </a:r>
            <a:endParaRPr lang="en-US" altLang="ko-KR" sz="700" dirty="0">
              <a:solidFill>
                <a:schemeClr val="accent3"/>
              </a:solidFill>
            </a:endParaRPr>
          </a:p>
          <a:p>
            <a:r>
              <a:rPr lang="ko-KR" altLang="en-US" sz="700" dirty="0">
                <a:solidFill>
                  <a:srgbClr val="0070C0"/>
                </a:solidFill>
              </a:rPr>
              <a:t>칼슘 </a:t>
            </a:r>
            <a:r>
              <a:rPr lang="ko-KR" altLang="en-US" sz="700" dirty="0"/>
              <a:t>마그네슘 </a:t>
            </a:r>
            <a:r>
              <a:rPr lang="ko-KR" altLang="en-US" sz="700" dirty="0" err="1"/>
              <a:t>말레이트</a:t>
            </a:r>
            <a:endParaRPr lang="ko-KR" altLang="en-US" sz="7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654481" y="2961570"/>
            <a:ext cx="161728" cy="161728"/>
            <a:chOff x="5025581" y="2961570"/>
            <a:chExt cx="161728" cy="161728"/>
          </a:xfrm>
        </p:grpSpPr>
        <p:sp>
          <p:nvSpPr>
            <p:cNvPr id="79" name="타원 78"/>
            <p:cNvSpPr/>
            <p:nvPr/>
          </p:nvSpPr>
          <p:spPr>
            <a:xfrm>
              <a:off x="5025581" y="2961570"/>
              <a:ext cx="161728" cy="1617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225" y="2971381"/>
              <a:ext cx="134826" cy="134826"/>
            </a:xfrm>
            <a:prstGeom prst="rect">
              <a:avLst/>
            </a:prstGeom>
          </p:spPr>
        </p:pic>
      </p:grpSp>
      <p:sp>
        <p:nvSpPr>
          <p:cNvPr id="82" name="TextBox 81"/>
          <p:cNvSpPr txBox="1"/>
          <p:nvPr/>
        </p:nvSpPr>
        <p:spPr>
          <a:xfrm>
            <a:off x="6431515" y="3502941"/>
            <a:ext cx="1272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accent3"/>
                </a:solidFill>
              </a:rPr>
              <a:t>종근당</a:t>
            </a:r>
            <a:endParaRPr lang="en-US" altLang="ko-KR" sz="700" dirty="0">
              <a:solidFill>
                <a:schemeClr val="accent3"/>
              </a:solidFill>
            </a:endParaRPr>
          </a:p>
          <a:p>
            <a:r>
              <a:rPr lang="ko-KR" altLang="en-US" sz="700" dirty="0">
                <a:solidFill>
                  <a:srgbClr val="0070C0"/>
                </a:solidFill>
              </a:rPr>
              <a:t>칼슘</a:t>
            </a:r>
            <a:r>
              <a:rPr lang="ko-KR" altLang="en-US" sz="700" dirty="0"/>
              <a:t> 앤 마그네슘 비타민 </a:t>
            </a:r>
            <a:r>
              <a:rPr lang="en-US" altLang="ko-KR" sz="700" dirty="0"/>
              <a:t>D</a:t>
            </a:r>
          </a:p>
          <a:p>
            <a:r>
              <a:rPr lang="ko-KR" altLang="en-US" sz="700" dirty="0"/>
              <a:t>아연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5739875" y="3424987"/>
            <a:ext cx="2214491" cy="61441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7654481" y="3655919"/>
            <a:ext cx="161728" cy="1617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25" y="3665730"/>
            <a:ext cx="134826" cy="134826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5777973" y="4155634"/>
            <a:ext cx="559139" cy="523469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431515" y="4186480"/>
            <a:ext cx="1272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accent3"/>
                </a:solidFill>
              </a:rPr>
              <a:t>종근당</a:t>
            </a:r>
            <a:endParaRPr lang="en-US" altLang="ko-KR" sz="700" dirty="0">
              <a:solidFill>
                <a:schemeClr val="accent3"/>
              </a:solidFill>
            </a:endParaRPr>
          </a:p>
          <a:p>
            <a:r>
              <a:rPr lang="ko-KR" altLang="en-US" sz="700" dirty="0">
                <a:solidFill>
                  <a:srgbClr val="0070C0"/>
                </a:solidFill>
              </a:rPr>
              <a:t>칼슘</a:t>
            </a:r>
            <a:r>
              <a:rPr lang="ko-KR" altLang="en-US" sz="700" dirty="0"/>
              <a:t> 앤 마그네슘 비타민 </a:t>
            </a:r>
            <a:r>
              <a:rPr lang="en-US" altLang="ko-KR" sz="700" dirty="0"/>
              <a:t>D</a:t>
            </a:r>
          </a:p>
          <a:p>
            <a:r>
              <a:rPr lang="ko-KR" altLang="en-US" sz="700" dirty="0"/>
              <a:t>아연</a:t>
            </a: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739875" y="4108526"/>
            <a:ext cx="2214491" cy="61441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7654481" y="4317369"/>
            <a:ext cx="161728" cy="1617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25" y="4327180"/>
            <a:ext cx="134826" cy="134826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7452025" y="5613806"/>
            <a:ext cx="363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</a:rPr>
              <a:t>1</a:t>
            </a:r>
            <a:r>
              <a:rPr lang="ko-KR" altLang="en-US" sz="700" dirty="0">
                <a:solidFill>
                  <a:schemeClr val="bg1"/>
                </a:solidFill>
              </a:rPr>
              <a:t>개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1855" y="2870552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최근 검색 제품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16463" y="3106207"/>
            <a:ext cx="556557" cy="521051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209644" y="3106207"/>
            <a:ext cx="556557" cy="521051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902825" y="3106207"/>
            <a:ext cx="556557" cy="521051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932345" y="3169333"/>
            <a:ext cx="98055" cy="98055"/>
            <a:chOff x="5025581" y="2961570"/>
            <a:chExt cx="161728" cy="161728"/>
          </a:xfrm>
        </p:grpSpPr>
        <p:sp>
          <p:nvSpPr>
            <p:cNvPr id="87" name="타원 86"/>
            <p:cNvSpPr/>
            <p:nvPr/>
          </p:nvSpPr>
          <p:spPr>
            <a:xfrm>
              <a:off x="5025581" y="2961570"/>
              <a:ext cx="161728" cy="1617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225" y="2971381"/>
              <a:ext cx="134826" cy="134826"/>
            </a:xfrm>
            <a:prstGeom prst="rect">
              <a:avLst/>
            </a:prstGeom>
          </p:spPr>
        </p:pic>
      </p:grpSp>
      <p:sp>
        <p:nvSpPr>
          <p:cNvPr id="93" name="TextBox 92"/>
          <p:cNvSpPr txBox="1"/>
          <p:nvPr/>
        </p:nvSpPr>
        <p:spPr>
          <a:xfrm>
            <a:off x="1142964" y="3692688"/>
            <a:ext cx="648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solidFill>
                  <a:schemeClr val="accent3"/>
                </a:solidFill>
              </a:rPr>
              <a:t>쏜리서치</a:t>
            </a:r>
            <a:endParaRPr lang="en-US" altLang="ko-KR" sz="5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500" dirty="0">
                <a:solidFill>
                  <a:schemeClr val="tx2"/>
                </a:solidFill>
              </a:rPr>
              <a:t>칼슘</a:t>
            </a:r>
            <a:r>
              <a:rPr lang="ko-KR" altLang="en-US" sz="500" dirty="0">
                <a:solidFill>
                  <a:srgbClr val="0070C0"/>
                </a:solidFill>
              </a:rPr>
              <a:t> </a:t>
            </a:r>
            <a:r>
              <a:rPr lang="ko-KR" altLang="en-US" sz="500" dirty="0"/>
              <a:t>마그네슘 </a:t>
            </a:r>
            <a:endParaRPr lang="en-US" altLang="ko-KR" sz="500" dirty="0"/>
          </a:p>
          <a:p>
            <a:pPr algn="ctr"/>
            <a:r>
              <a:rPr lang="ko-KR" altLang="en-US" sz="500" dirty="0" err="1"/>
              <a:t>말레이트</a:t>
            </a:r>
            <a:endParaRPr lang="ko-KR" altLang="en-US" sz="500" dirty="0"/>
          </a:p>
        </p:txBody>
      </p:sp>
      <p:sp>
        <p:nvSpPr>
          <p:cNvPr id="95" name="TextBox 94"/>
          <p:cNvSpPr txBox="1"/>
          <p:nvPr/>
        </p:nvSpPr>
        <p:spPr>
          <a:xfrm>
            <a:off x="6431515" y="2201106"/>
            <a:ext cx="127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accent3"/>
                </a:solidFill>
              </a:rPr>
              <a:t>종근당</a:t>
            </a:r>
            <a:endParaRPr lang="en-US" altLang="ko-KR" sz="700" dirty="0">
              <a:solidFill>
                <a:schemeClr val="accent3"/>
              </a:solidFill>
            </a:endParaRPr>
          </a:p>
          <a:p>
            <a:r>
              <a:rPr lang="ko-KR" altLang="en-US" sz="700" dirty="0">
                <a:solidFill>
                  <a:srgbClr val="0070C0"/>
                </a:solidFill>
              </a:rPr>
              <a:t>칼슘 </a:t>
            </a:r>
            <a:r>
              <a:rPr lang="ko-KR" altLang="en-US" sz="700" dirty="0">
                <a:solidFill>
                  <a:schemeClr val="tx2"/>
                </a:solidFill>
              </a:rPr>
              <a:t>앤 마그네슘 비타민 </a:t>
            </a:r>
            <a:r>
              <a:rPr lang="en-US" altLang="ko-KR" sz="700" dirty="0">
                <a:solidFill>
                  <a:schemeClr val="tx2"/>
                </a:solidFill>
              </a:rPr>
              <a:t>D</a:t>
            </a:r>
            <a:endParaRPr lang="ko-KR" altLang="en-US" sz="700" dirty="0">
              <a:solidFill>
                <a:schemeClr val="tx2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862814" y="3692688"/>
            <a:ext cx="64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solidFill>
                  <a:schemeClr val="accent3"/>
                </a:solidFill>
              </a:rPr>
              <a:t>부광</a:t>
            </a:r>
            <a:endParaRPr lang="en-US" altLang="ko-KR" sz="5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500" dirty="0" err="1">
                <a:solidFill>
                  <a:schemeClr val="tx2"/>
                </a:solidFill>
              </a:rPr>
              <a:t>부광메디카</a:t>
            </a:r>
            <a:endParaRPr lang="en-US" altLang="ko-KR" sz="500" dirty="0">
              <a:solidFill>
                <a:schemeClr val="tx2"/>
              </a:solidFill>
            </a:endParaRPr>
          </a:p>
          <a:p>
            <a:pPr algn="ctr"/>
            <a:r>
              <a:rPr lang="ko-KR" altLang="en-US" sz="500" dirty="0" err="1">
                <a:solidFill>
                  <a:schemeClr val="tx2"/>
                </a:solidFill>
              </a:rPr>
              <a:t>당기고백</a:t>
            </a:r>
            <a:endParaRPr lang="en-US" altLang="ko-KR" sz="500" dirty="0">
              <a:solidFill>
                <a:schemeClr val="tx2"/>
              </a:solidFill>
            </a:endParaRPr>
          </a:p>
          <a:p>
            <a:pPr algn="ctr"/>
            <a:r>
              <a:rPr lang="en-US" altLang="ko-KR" sz="500" dirty="0">
                <a:solidFill>
                  <a:schemeClr val="tx2"/>
                </a:solidFill>
              </a:rPr>
              <a:t>1350mg X 60</a:t>
            </a:r>
            <a:r>
              <a:rPr lang="ko-KR" altLang="en-US" sz="500" dirty="0">
                <a:solidFill>
                  <a:schemeClr val="tx2"/>
                </a:solidFill>
              </a:rPr>
              <a:t>정</a:t>
            </a:r>
            <a:endParaRPr lang="ko-KR" altLang="en-US" sz="500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1623485" y="3169333"/>
            <a:ext cx="98055" cy="98055"/>
            <a:chOff x="5025581" y="2961570"/>
            <a:chExt cx="161728" cy="161728"/>
          </a:xfrm>
        </p:grpSpPr>
        <p:sp>
          <p:nvSpPr>
            <p:cNvPr id="101" name="타원 100"/>
            <p:cNvSpPr/>
            <p:nvPr/>
          </p:nvSpPr>
          <p:spPr>
            <a:xfrm>
              <a:off x="5025581" y="2961570"/>
              <a:ext cx="161728" cy="1617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225" y="2971381"/>
              <a:ext cx="134826" cy="134826"/>
            </a:xfrm>
            <a:prstGeom prst="rect">
              <a:avLst/>
            </a:prstGeom>
          </p:spPr>
        </p:pic>
      </p:grpSp>
      <p:grpSp>
        <p:nvGrpSpPr>
          <p:cNvPr id="103" name="그룹 102"/>
          <p:cNvGrpSpPr/>
          <p:nvPr/>
        </p:nvGrpSpPr>
        <p:grpSpPr>
          <a:xfrm>
            <a:off x="2323171" y="3169333"/>
            <a:ext cx="98055" cy="98055"/>
            <a:chOff x="5025581" y="2961570"/>
            <a:chExt cx="161728" cy="161728"/>
          </a:xfrm>
        </p:grpSpPr>
        <p:sp>
          <p:nvSpPr>
            <p:cNvPr id="104" name="타원 103"/>
            <p:cNvSpPr/>
            <p:nvPr/>
          </p:nvSpPr>
          <p:spPr>
            <a:xfrm>
              <a:off x="5025581" y="2961570"/>
              <a:ext cx="161728" cy="1617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225" y="2971381"/>
              <a:ext cx="134826" cy="134826"/>
            </a:xfrm>
            <a:prstGeom prst="rect">
              <a:avLst/>
            </a:prstGeom>
          </p:spPr>
        </p:pic>
      </p:grpSp>
      <p:sp>
        <p:nvSpPr>
          <p:cNvPr id="106" name="직사각형 105"/>
          <p:cNvSpPr/>
          <p:nvPr/>
        </p:nvSpPr>
        <p:spPr>
          <a:xfrm>
            <a:off x="3000222" y="110950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07" name="직사각형 106"/>
          <p:cNvSpPr/>
          <p:nvPr/>
        </p:nvSpPr>
        <p:spPr>
          <a:xfrm>
            <a:off x="2992658" y="1273692"/>
            <a:ext cx="2292538" cy="500746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2992658" y="1273692"/>
            <a:ext cx="2292538" cy="29337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2695665" y="1362286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753182" y="1337969"/>
            <a:ext cx="8257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건기식</a:t>
            </a:r>
            <a:r>
              <a:rPr lang="ko-KR" altLang="en-US" sz="700" dirty="0"/>
              <a:t> 검색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048963" y="1330792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13" name="직사각형 112"/>
          <p:cNvSpPr/>
          <p:nvPr/>
        </p:nvSpPr>
        <p:spPr>
          <a:xfrm>
            <a:off x="2685191" y="1704693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114" name="직사각형 113"/>
          <p:cNvSpPr/>
          <p:nvPr/>
        </p:nvSpPr>
        <p:spPr>
          <a:xfrm>
            <a:off x="2683808" y="2055409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009607" y="1662321"/>
            <a:ext cx="2239737" cy="211353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     </a:t>
            </a:r>
            <a:r>
              <a:rPr lang="ko-KR" altLang="en-US" sz="700" dirty="0">
                <a:solidFill>
                  <a:schemeClr val="accent3"/>
                </a:solidFill>
              </a:rPr>
              <a:t>칼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8098" r="14764" b="17621"/>
          <a:stretch/>
        </p:blipFill>
        <p:spPr>
          <a:xfrm>
            <a:off x="3048963" y="1696099"/>
            <a:ext cx="156266" cy="149172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4913671" y="1704693"/>
            <a:ext cx="130762" cy="1307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X</a:t>
            </a:r>
            <a:endParaRPr lang="ko-KR" altLang="en-US" sz="500" dirty="0"/>
          </a:p>
        </p:txBody>
      </p:sp>
      <p:sp>
        <p:nvSpPr>
          <p:cNvPr id="144" name="TextBox 143"/>
          <p:cNvSpPr txBox="1"/>
          <p:nvPr/>
        </p:nvSpPr>
        <p:spPr>
          <a:xfrm>
            <a:off x="4761113" y="5613806"/>
            <a:ext cx="363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1</a:t>
            </a:r>
            <a:r>
              <a:rPr lang="ko-KR" altLang="en-US" sz="700" dirty="0">
                <a:solidFill>
                  <a:schemeClr val="bg1"/>
                </a:solidFill>
              </a:rPr>
              <a:t>개</a:t>
            </a:r>
          </a:p>
        </p:txBody>
      </p:sp>
      <p:cxnSp>
        <p:nvCxnSpPr>
          <p:cNvPr id="146" name="직선 연결선 145"/>
          <p:cNvCxnSpPr/>
          <p:nvPr/>
        </p:nvCxnSpPr>
        <p:spPr>
          <a:xfrm>
            <a:off x="3076656" y="2414037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075490" y="2213982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B050"/>
                </a:solidFill>
              </a:rPr>
              <a:t>칼</a:t>
            </a:r>
          </a:p>
        </p:txBody>
      </p:sp>
      <p:cxnSp>
        <p:nvCxnSpPr>
          <p:cNvPr id="148" name="직선 연결선 147"/>
          <p:cNvCxnSpPr/>
          <p:nvPr/>
        </p:nvCxnSpPr>
        <p:spPr>
          <a:xfrm>
            <a:off x="3076656" y="2657278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090730" y="2457223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B050"/>
                </a:solidFill>
              </a:rPr>
              <a:t>칼</a:t>
            </a:r>
            <a:r>
              <a:rPr lang="ko-KR" altLang="en-US" sz="700" dirty="0"/>
              <a:t>슘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3076656" y="2917031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3090730" y="2716976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00B050"/>
                </a:solidFill>
              </a:rPr>
              <a:t>칼</a:t>
            </a:r>
            <a:r>
              <a:rPr lang="ko-KR" altLang="en-US" sz="700" dirty="0" err="1"/>
              <a:t>슨랩</a:t>
            </a:r>
            <a:endParaRPr lang="ko-KR" altLang="en-US" sz="700" dirty="0"/>
          </a:p>
        </p:txBody>
      </p:sp>
      <p:cxnSp>
        <p:nvCxnSpPr>
          <p:cNvPr id="152" name="직선 연결선 151"/>
          <p:cNvCxnSpPr/>
          <p:nvPr/>
        </p:nvCxnSpPr>
        <p:spPr>
          <a:xfrm>
            <a:off x="3076656" y="3200533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3090730" y="3000478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00B050"/>
                </a:solidFill>
              </a:rPr>
              <a:t>칼</a:t>
            </a:r>
            <a:r>
              <a:rPr lang="ko-KR" altLang="en-US" sz="700" dirty="0" err="1"/>
              <a:t>로핏</a:t>
            </a:r>
            <a:endParaRPr lang="ko-KR" altLang="en-US" sz="7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90730" y="3251968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00B050"/>
                </a:solidFill>
              </a:rPr>
              <a:t>칼</a:t>
            </a:r>
            <a:r>
              <a:rPr lang="ko-KR" altLang="en-US" sz="700" dirty="0" err="1"/>
              <a:t>라마리</a:t>
            </a:r>
            <a:endParaRPr lang="ko-KR" altLang="en-US" sz="700" dirty="0"/>
          </a:p>
        </p:txBody>
      </p:sp>
      <p:cxnSp>
        <p:nvCxnSpPr>
          <p:cNvPr id="156" name="직선 연결선 155"/>
          <p:cNvCxnSpPr/>
          <p:nvPr/>
        </p:nvCxnSpPr>
        <p:spPr>
          <a:xfrm>
            <a:off x="3076656" y="3451307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3090730" y="3502742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B050"/>
                </a:solidFill>
              </a:rPr>
              <a:t>칼</a:t>
            </a:r>
            <a:r>
              <a:rPr lang="ko-KR" altLang="en-US" sz="700" dirty="0">
                <a:solidFill>
                  <a:schemeClr val="tx2"/>
                </a:solidFill>
              </a:rPr>
              <a:t>슘 마그네슘</a:t>
            </a:r>
            <a:endParaRPr lang="ko-KR" altLang="en-US" sz="700" dirty="0"/>
          </a:p>
        </p:txBody>
      </p:sp>
      <p:cxnSp>
        <p:nvCxnSpPr>
          <p:cNvPr id="158" name="직선 연결선 157"/>
          <p:cNvCxnSpPr/>
          <p:nvPr/>
        </p:nvCxnSpPr>
        <p:spPr>
          <a:xfrm>
            <a:off x="3076656" y="3702081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3110617" y="2429136"/>
            <a:ext cx="1799989" cy="228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3075836" y="2002982"/>
            <a:ext cx="8257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1">
                    <a:lumMod val="75000"/>
                  </a:schemeClr>
                </a:solidFill>
              </a:rPr>
              <a:t>연관 </a:t>
            </a:r>
            <a:r>
              <a:rPr lang="ko-KR" altLang="en-US" sz="500" dirty="0" err="1">
                <a:solidFill>
                  <a:schemeClr val="accent1">
                    <a:lumMod val="75000"/>
                  </a:schemeClr>
                </a:solidFill>
              </a:rPr>
              <a:t>검색어</a:t>
            </a:r>
            <a:endParaRPr lang="ko-KR" altLang="en-US" sz="5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3076656" y="3725898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3090730" y="3777333"/>
            <a:ext cx="1292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B050"/>
                </a:solidFill>
              </a:rPr>
              <a:t>칼</a:t>
            </a:r>
            <a:r>
              <a:rPr lang="ko-KR" altLang="en-US" sz="700" dirty="0">
                <a:solidFill>
                  <a:schemeClr val="tx2"/>
                </a:solidFill>
              </a:rPr>
              <a:t>슘 </a:t>
            </a:r>
            <a:r>
              <a:rPr lang="ko-KR" altLang="en-US" sz="700" dirty="0" err="1">
                <a:solidFill>
                  <a:schemeClr val="tx2"/>
                </a:solidFill>
              </a:rPr>
              <a:t>칠드런스</a:t>
            </a:r>
            <a:r>
              <a:rPr lang="ko-KR" altLang="en-US" sz="700" dirty="0">
                <a:solidFill>
                  <a:schemeClr val="tx2"/>
                </a:solidFill>
              </a:rPr>
              <a:t> </a:t>
            </a:r>
            <a:r>
              <a:rPr lang="ko-KR" altLang="en-US" sz="700" dirty="0" err="1">
                <a:solidFill>
                  <a:schemeClr val="tx2"/>
                </a:solidFill>
              </a:rPr>
              <a:t>츄어블</a:t>
            </a:r>
            <a:endParaRPr lang="ko-KR" altLang="en-US" sz="700" dirty="0"/>
          </a:p>
        </p:txBody>
      </p:sp>
      <p:cxnSp>
        <p:nvCxnSpPr>
          <p:cNvPr id="165" name="직선 연결선 164"/>
          <p:cNvCxnSpPr/>
          <p:nvPr/>
        </p:nvCxnSpPr>
        <p:spPr>
          <a:xfrm>
            <a:off x="3076656" y="3976672"/>
            <a:ext cx="189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모서리가 둥근 직사각형 167"/>
          <p:cNvSpPr/>
          <p:nvPr/>
        </p:nvSpPr>
        <p:spPr>
          <a:xfrm>
            <a:off x="5739875" y="2747112"/>
            <a:ext cx="2214491" cy="61441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5777973" y="3471408"/>
            <a:ext cx="559139" cy="523469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7238" y="2923179"/>
            <a:ext cx="30215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469D601-8B06-BFAD-7B74-90DFC4F991B6}"/>
              </a:ext>
            </a:extLst>
          </p:cNvPr>
          <p:cNvSpPr/>
          <p:nvPr/>
        </p:nvSpPr>
        <p:spPr>
          <a:xfrm>
            <a:off x="462146" y="4152723"/>
            <a:ext cx="4735691" cy="1318144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건기식 검색 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/api/functional-food/search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99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34788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</a:t>
                      </a:r>
                      <a:r>
                        <a:rPr lang="ko-KR" altLang="en-US" sz="800" dirty="0" err="1"/>
                        <a:t>건기식</a:t>
                      </a:r>
                      <a:r>
                        <a:rPr lang="ko-KR" altLang="en-US" sz="800" dirty="0"/>
                        <a:t>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PWM-02-07-02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367185"/>
              </p:ext>
            </p:extLst>
          </p:nvPr>
        </p:nvGraphicFramePr>
        <p:xfrm>
          <a:off x="9136380" y="451435"/>
          <a:ext cx="3055620" cy="479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하루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건기식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기록 페이지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건기식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검색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(PWM-02-07-01)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에서 선택완료를 누르면 노출되는 화면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 메인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PWM-02-01)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ko-KR" altLang="en-US" sz="700" baseline="0" dirty="0" err="1">
                          <a:solidFill>
                            <a:schemeClr val="tx1"/>
                          </a:solidFill>
                        </a:rPr>
                        <a:t>건기식을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 누르면 나오는 화면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 시 페이지 닫힘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 메인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페이지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등록 날짜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완료율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아래 체크 박스 클릭여부로 섭취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완료율이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변함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건기식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검색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PWM-02-07-01)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으로 이동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2)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연필 아이콘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편집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건기식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설정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(PWM-02-07-03)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으로 이동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내가 총 등록한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목록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섭취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완료율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증가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완료율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계산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소수점 반올림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중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선택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33.33 -&gt; 33%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32500" y="1266110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</a:t>
            </a:r>
            <a:r>
              <a:rPr lang="ko-KR" altLang="en-US" sz="700" dirty="0" err="1">
                <a:solidFill>
                  <a:sysClr val="windowText" lastClr="000000"/>
                </a:solidFill>
              </a:rPr>
              <a:t>건기식</a:t>
            </a:r>
            <a:r>
              <a:rPr lang="ko-KR" altLang="en-US" sz="700" dirty="0">
                <a:solidFill>
                  <a:sysClr val="windowText" lastClr="000000"/>
                </a:solidFill>
              </a:rPr>
              <a:t> 기록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0" y="13620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17725" y="1726951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84" name="직사각형 183"/>
          <p:cNvSpPr/>
          <p:nvPr/>
        </p:nvSpPr>
        <p:spPr>
          <a:xfrm>
            <a:off x="-17019" y="200173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87" name="직사각형 186"/>
          <p:cNvSpPr/>
          <p:nvPr/>
        </p:nvSpPr>
        <p:spPr>
          <a:xfrm>
            <a:off x="-8584" y="2970733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228" name="TextBox 227"/>
          <p:cNvSpPr txBox="1"/>
          <p:nvPr/>
        </p:nvSpPr>
        <p:spPr>
          <a:xfrm>
            <a:off x="405001" y="1706687"/>
            <a:ext cx="807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2024.04.08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53504" y="1988009"/>
            <a:ext cx="1959211" cy="751190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>
                <a:solidFill>
                  <a:schemeClr val="tx1"/>
                </a:solidFill>
              </a:rPr>
              <a:t>섭취 </a:t>
            </a:r>
            <a:r>
              <a:rPr lang="ko-KR" altLang="en-US" sz="600" dirty="0" err="1">
                <a:solidFill>
                  <a:schemeClr val="tx1"/>
                </a:solidFill>
              </a:rPr>
              <a:t>완료율</a:t>
            </a:r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83685" y="2188681"/>
            <a:ext cx="80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</a:t>
            </a:r>
            <a:r>
              <a:rPr lang="en-US" altLang="ko-KR" sz="1100" b="1" dirty="0"/>
              <a:t>%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3956" y="2552722"/>
            <a:ext cx="1648704" cy="45719"/>
            <a:chOff x="583956" y="2552722"/>
            <a:chExt cx="1648704" cy="45719"/>
          </a:xfrm>
        </p:grpSpPr>
        <p:sp>
          <p:nvSpPr>
            <p:cNvPr id="71" name="AutoShape 61"/>
            <p:cNvSpPr>
              <a:spLocks noChangeArrowheads="1"/>
            </p:cNvSpPr>
            <p:nvPr/>
          </p:nvSpPr>
          <p:spPr bwMode="auto">
            <a:xfrm>
              <a:off x="583957" y="2552722"/>
              <a:ext cx="1648703" cy="3698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3175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AutoShape 62"/>
            <p:cNvSpPr>
              <a:spLocks noChangeArrowheads="1"/>
            </p:cNvSpPr>
            <p:nvPr/>
          </p:nvSpPr>
          <p:spPr bwMode="auto">
            <a:xfrm>
              <a:off x="583956" y="2552722"/>
              <a:ext cx="1048917" cy="45719"/>
            </a:xfrm>
            <a:prstGeom prst="roundRect">
              <a:avLst>
                <a:gd name="adj" fmla="val 50000"/>
              </a:avLst>
            </a:prstGeom>
            <a:solidFill>
              <a:srgbClr val="CC0000"/>
            </a:solidFill>
            <a:ln w="3175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60234" y="2916802"/>
            <a:ext cx="12993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김성영님의 섭취 </a:t>
            </a:r>
            <a:r>
              <a:rPr lang="ko-KR" altLang="en-US" sz="800" b="1" dirty="0" err="1"/>
              <a:t>건기식</a:t>
            </a:r>
            <a:endParaRPr lang="en-US" altLang="ko-KR" sz="800" b="1" dirty="0"/>
          </a:p>
        </p:txBody>
      </p:sp>
      <p:sp>
        <p:nvSpPr>
          <p:cNvPr id="76" name="타원 75"/>
          <p:cNvSpPr>
            <a:spLocks noChangeAspect="1"/>
          </p:cNvSpPr>
          <p:nvPr/>
        </p:nvSpPr>
        <p:spPr bwMode="auto">
          <a:xfrm>
            <a:off x="2088194" y="2980095"/>
            <a:ext cx="144228" cy="14121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15" y="2985218"/>
            <a:ext cx="184310" cy="141304"/>
          </a:xfrm>
          <a:prstGeom prst="rect">
            <a:avLst/>
          </a:prstGeom>
        </p:spPr>
      </p:pic>
      <p:grpSp>
        <p:nvGrpSpPr>
          <p:cNvPr id="78" name="그룹 25"/>
          <p:cNvGrpSpPr>
            <a:grpSpLocks/>
          </p:cNvGrpSpPr>
          <p:nvPr/>
        </p:nvGrpSpPr>
        <p:grpSpPr bwMode="auto">
          <a:xfrm>
            <a:off x="2111849" y="3017321"/>
            <a:ext cx="189852" cy="299511"/>
            <a:chOff x="1765300" y="1785938"/>
            <a:chExt cx="341313" cy="550862"/>
          </a:xfrm>
        </p:grpSpPr>
        <p:sp>
          <p:nvSpPr>
            <p:cNvPr id="79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0" name="Picture 261" descr="hand_w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4" name="직사각형 83"/>
          <p:cNvSpPr/>
          <p:nvPr/>
        </p:nvSpPr>
        <p:spPr>
          <a:xfrm>
            <a:off x="2713391" y="2432047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PWM-02-02-06-01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85" name="꺾인 연결선 84"/>
          <p:cNvCxnSpPr>
            <a:stCxn id="76" idx="0"/>
            <a:endCxn id="84" idx="1"/>
          </p:cNvCxnSpPr>
          <p:nvPr/>
        </p:nvCxnSpPr>
        <p:spPr>
          <a:xfrm rot="5400000" flipH="1" flipV="1">
            <a:off x="2218114" y="2484819"/>
            <a:ext cx="437471" cy="55308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084911" y="2958558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305628" y="2958558"/>
            <a:ext cx="154115" cy="176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25"/>
          <p:cNvGrpSpPr>
            <a:grpSpLocks/>
          </p:cNvGrpSpPr>
          <p:nvPr/>
        </p:nvGrpSpPr>
        <p:grpSpPr bwMode="auto">
          <a:xfrm>
            <a:off x="2333052" y="3017321"/>
            <a:ext cx="189852" cy="299511"/>
            <a:chOff x="1765300" y="1785938"/>
            <a:chExt cx="341313" cy="550862"/>
          </a:xfrm>
        </p:grpSpPr>
        <p:sp>
          <p:nvSpPr>
            <p:cNvPr id="89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0" name="Picture 261" descr="hand_w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91" name="꺾인 연결선 90"/>
          <p:cNvCxnSpPr>
            <a:stCxn id="77" idx="3"/>
            <a:endCxn id="92" idx="1"/>
          </p:cNvCxnSpPr>
          <p:nvPr/>
        </p:nvCxnSpPr>
        <p:spPr>
          <a:xfrm flipV="1">
            <a:off x="2485525" y="2864571"/>
            <a:ext cx="227866" cy="19129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2713391" y="2753994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PWM-02-02-06-03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91787" y="3132685"/>
            <a:ext cx="8075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오전 </a:t>
            </a:r>
            <a:r>
              <a:rPr lang="en-US" altLang="ko-KR" sz="600" dirty="0"/>
              <a:t>7:00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466409" y="3352294"/>
            <a:ext cx="1959211" cy="41222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 err="1">
                <a:solidFill>
                  <a:schemeClr val="tx1"/>
                </a:solidFill>
              </a:rPr>
              <a:t>부광메디카</a:t>
            </a:r>
            <a:r>
              <a:rPr lang="ko-KR" altLang="en-US" sz="600" dirty="0">
                <a:solidFill>
                  <a:schemeClr val="tx1"/>
                </a:solidFill>
              </a:rPr>
              <a:t> </a:t>
            </a:r>
            <a:r>
              <a:rPr lang="ko-KR" altLang="en-US" sz="600" dirty="0" err="1">
                <a:solidFill>
                  <a:schemeClr val="tx1"/>
                </a:solidFill>
              </a:rPr>
              <a:t>당기고백</a:t>
            </a:r>
            <a:r>
              <a:rPr lang="ko-KR" altLang="en-US" sz="600" dirty="0">
                <a:solidFill>
                  <a:schemeClr val="tx1"/>
                </a:solidFill>
              </a:rPr>
              <a:t> </a:t>
            </a:r>
            <a:r>
              <a:rPr lang="en-US" altLang="ko-KR" sz="600" dirty="0">
                <a:solidFill>
                  <a:schemeClr val="tx1"/>
                </a:solidFill>
              </a:rPr>
              <a:t>1350mg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500" dirty="0">
                <a:solidFill>
                  <a:schemeClr val="accent3"/>
                </a:solidFill>
              </a:rPr>
              <a:t>1</a:t>
            </a:r>
            <a:r>
              <a:rPr lang="ko-KR" altLang="en-US" sz="500" dirty="0">
                <a:solidFill>
                  <a:schemeClr val="accent3"/>
                </a:solidFill>
              </a:rPr>
              <a:t>개</a:t>
            </a:r>
            <a:endParaRPr lang="ko-KR" altLang="en-US" sz="200" dirty="0">
              <a:solidFill>
                <a:schemeClr val="accent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704" y="3432729"/>
            <a:ext cx="219749" cy="219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096" y="3884077"/>
            <a:ext cx="202652" cy="210158"/>
          </a:xfrm>
          <a:prstGeom prst="rect">
            <a:avLst/>
          </a:prstGeom>
        </p:spPr>
      </p:pic>
      <p:sp>
        <p:nvSpPr>
          <p:cNvPr id="95" name="모서리가 둥근 직사각형 94"/>
          <p:cNvSpPr/>
          <p:nvPr/>
        </p:nvSpPr>
        <p:spPr>
          <a:xfrm>
            <a:off x="466409" y="3813774"/>
            <a:ext cx="1959211" cy="41222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 err="1">
                <a:solidFill>
                  <a:schemeClr val="tx1"/>
                </a:solidFill>
              </a:rPr>
              <a:t>벤포벨</a:t>
            </a:r>
            <a:r>
              <a:rPr lang="en-US" altLang="ko-KR" sz="600" dirty="0">
                <a:solidFill>
                  <a:schemeClr val="tx1"/>
                </a:solidFill>
              </a:rPr>
              <a:t>B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500" dirty="0">
                <a:solidFill>
                  <a:schemeClr val="accent3"/>
                </a:solidFill>
              </a:rPr>
              <a:t>1</a:t>
            </a:r>
            <a:r>
              <a:rPr lang="ko-KR" altLang="en-US" sz="500" dirty="0">
                <a:solidFill>
                  <a:schemeClr val="accent3"/>
                </a:solidFill>
              </a:rPr>
              <a:t>정</a:t>
            </a:r>
            <a:endParaRPr lang="ko-KR" altLang="en-US" sz="200" dirty="0">
              <a:solidFill>
                <a:schemeClr val="accent3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1787" y="4265415"/>
            <a:ext cx="8075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오후 </a:t>
            </a:r>
            <a:r>
              <a:rPr lang="en-US" altLang="ko-KR" sz="600" dirty="0"/>
              <a:t>12:30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466409" y="4489494"/>
            <a:ext cx="1959211" cy="41222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칼슘 마그네슘 </a:t>
            </a:r>
            <a:r>
              <a:rPr lang="ko-KR" altLang="en-US" sz="600" dirty="0" err="1">
                <a:solidFill>
                  <a:schemeClr val="tx1"/>
                </a:solidFill>
              </a:rPr>
              <a:t>말레이트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500" dirty="0">
                <a:solidFill>
                  <a:schemeClr val="accent3"/>
                </a:solidFill>
              </a:rPr>
              <a:t>1</a:t>
            </a:r>
            <a:r>
              <a:rPr lang="ko-KR" altLang="en-US" sz="500" dirty="0">
                <a:solidFill>
                  <a:schemeClr val="accent3"/>
                </a:solidFill>
              </a:rPr>
              <a:t>캡슐</a:t>
            </a:r>
            <a:endParaRPr lang="ko-KR" altLang="en-US" sz="200" dirty="0">
              <a:solidFill>
                <a:schemeClr val="accent3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91787" y="4961830"/>
            <a:ext cx="8075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오후 </a:t>
            </a:r>
            <a:r>
              <a:rPr lang="en-US" altLang="ko-KR" sz="600" dirty="0"/>
              <a:t>7:30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66409" y="5148535"/>
            <a:ext cx="1959211" cy="41222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더블 </a:t>
            </a:r>
            <a:r>
              <a:rPr lang="ko-KR" altLang="en-US" sz="600" dirty="0" err="1">
                <a:solidFill>
                  <a:schemeClr val="tx1"/>
                </a:solidFill>
              </a:rPr>
              <a:t>스트렝스</a:t>
            </a:r>
            <a:r>
              <a:rPr lang="ko-KR" altLang="en-US" sz="600" dirty="0">
                <a:solidFill>
                  <a:schemeClr val="tx1"/>
                </a:solidFill>
              </a:rPr>
              <a:t> </a:t>
            </a:r>
            <a:r>
              <a:rPr lang="en-US" altLang="ko-KR" sz="600" dirty="0">
                <a:solidFill>
                  <a:schemeClr val="tx1"/>
                </a:solidFill>
              </a:rPr>
              <a:t>L-</a:t>
            </a:r>
            <a:r>
              <a:rPr lang="ko-KR" altLang="en-US" sz="600" dirty="0" err="1">
                <a:solidFill>
                  <a:schemeClr val="tx1"/>
                </a:solidFill>
              </a:rPr>
              <a:t>아르기닌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500" dirty="0">
                <a:solidFill>
                  <a:schemeClr val="accent3"/>
                </a:solidFill>
              </a:rPr>
              <a:t>1</a:t>
            </a:r>
            <a:r>
              <a:rPr lang="ko-KR" altLang="en-US" sz="500" dirty="0">
                <a:solidFill>
                  <a:schemeClr val="accent3"/>
                </a:solidFill>
              </a:rPr>
              <a:t>개</a:t>
            </a:r>
            <a:endParaRPr lang="ko-KR" altLang="en-US" sz="200" dirty="0">
              <a:solidFill>
                <a:schemeClr val="accent3"/>
              </a:solidFill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704" y="5228970"/>
            <a:ext cx="219749" cy="219749"/>
          </a:xfrm>
          <a:prstGeom prst="rect">
            <a:avLst/>
          </a:prstGeom>
        </p:spPr>
      </p:pic>
      <p:sp>
        <p:nvSpPr>
          <p:cNvPr id="103" name="모서리가 둥근 직사각형 102"/>
          <p:cNvSpPr/>
          <p:nvPr/>
        </p:nvSpPr>
        <p:spPr>
          <a:xfrm>
            <a:off x="466409" y="5641198"/>
            <a:ext cx="1959211" cy="412228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 err="1">
                <a:solidFill>
                  <a:schemeClr val="tx1"/>
                </a:solidFill>
              </a:rPr>
              <a:t>실리마린</a:t>
            </a:r>
            <a:r>
              <a:rPr lang="ko-KR" altLang="en-US" sz="600" dirty="0">
                <a:solidFill>
                  <a:schemeClr val="tx1"/>
                </a:solidFill>
              </a:rPr>
              <a:t> </a:t>
            </a:r>
            <a:r>
              <a:rPr lang="en-US" altLang="ko-KR" sz="600" dirty="0">
                <a:solidFill>
                  <a:schemeClr val="tx1"/>
                </a:solidFill>
              </a:rPr>
              <a:t>300mg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500" dirty="0">
                <a:solidFill>
                  <a:schemeClr val="accent3"/>
                </a:solidFill>
              </a:rPr>
              <a:t>1</a:t>
            </a:r>
            <a:r>
              <a:rPr lang="ko-KR" altLang="en-US" sz="500" dirty="0">
                <a:solidFill>
                  <a:schemeClr val="accent3"/>
                </a:solidFill>
              </a:rPr>
              <a:t>캡슐</a:t>
            </a:r>
            <a:endParaRPr lang="ko-KR" altLang="en-US" sz="200" dirty="0">
              <a:solidFill>
                <a:schemeClr val="accent3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704" y="5721633"/>
            <a:ext cx="219749" cy="219749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096" y="4590495"/>
            <a:ext cx="202652" cy="21015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-8584" y="339202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4D68BDE3-E29B-C46C-EA63-35FE9988E44B}"/>
              </a:ext>
            </a:extLst>
          </p:cNvPr>
          <p:cNvSpPr/>
          <p:nvPr/>
        </p:nvSpPr>
        <p:spPr>
          <a:xfrm>
            <a:off x="2713391" y="5165203"/>
            <a:ext cx="7815795" cy="1332608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섭취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중인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건기식 리스트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/api/functional-food/get-intake-functional-food-list</a:t>
            </a:r>
          </a:p>
          <a:p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     (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섭취 시간으로 검색 가능 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ex)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아침식전으로 검색시 사용자가 아침식전에 </a:t>
            </a:r>
            <a:b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      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섭취하기로 등록한 건기식이 결과로 나옴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4E2D85-B468-CF14-B449-2B19E90E23A9}"/>
              </a:ext>
            </a:extLst>
          </p:cNvPr>
          <p:cNvSpPr/>
          <p:nvPr/>
        </p:nvSpPr>
        <p:spPr>
          <a:xfrm>
            <a:off x="341641" y="1440725"/>
            <a:ext cx="2743791" cy="15916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72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26527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건기식</a:t>
                      </a:r>
                      <a:r>
                        <a:rPr lang="ko-KR" altLang="en-US" sz="800" dirty="0"/>
                        <a:t>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PWM-02-07-03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84773"/>
              </p:ext>
            </p:extLst>
          </p:nvPr>
        </p:nvGraphicFramePr>
        <p:xfrm>
          <a:off x="9136380" y="451435"/>
          <a:ext cx="3055620" cy="5628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하루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건기식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기록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(PWM-02-07-02)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의 연필 아이콘을 누르면 나오는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뒤로가기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터치시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 페이지 닫힘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/ 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하루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건기식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기록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(PWM-02-07-02)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으로 이동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식사시간 수정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중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중단 구분 탭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사진과 브랜드와 제품명 표기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휴지통 버튼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경고창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권장 섭취일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권장 섭취 시간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권장 섭취량 표시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중단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안내창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초동안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하단에 떴다가 사라짐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중단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번페이지에서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섭취 중단한 건기식이 섭취 중단 탭으로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중단에서는 섭취 시간 영역이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중단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모두 동일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다시 시작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안내창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#2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초동안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하단에 떴다가 사라지며 클릭한 항목은 섭취 중 탭으로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4785" y="1256460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66110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내 </a:t>
            </a:r>
            <a:r>
              <a:rPr lang="ko-KR" altLang="en-US" sz="700" dirty="0" err="1">
                <a:solidFill>
                  <a:sysClr val="windowText" lastClr="000000"/>
                </a:solidFill>
              </a:rPr>
              <a:t>건기식</a:t>
            </a:r>
            <a:r>
              <a:rPr lang="ko-KR" altLang="en-US" sz="700" dirty="0">
                <a:solidFill>
                  <a:sysClr val="windowText" lastClr="000000"/>
                </a:solidFill>
              </a:rPr>
              <a:t> 설정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0" y="13620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16450" y="1733447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84" name="직사각형 183"/>
          <p:cNvSpPr/>
          <p:nvPr/>
        </p:nvSpPr>
        <p:spPr>
          <a:xfrm>
            <a:off x="0" y="2092848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015378" y="1313879"/>
            <a:ext cx="777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식사시간 수정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218982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3218425" y="1266110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내 </a:t>
            </a:r>
            <a:r>
              <a:rPr lang="ko-KR" altLang="en-US" sz="700" dirty="0" err="1">
                <a:solidFill>
                  <a:sysClr val="windowText" lastClr="000000"/>
                </a:solidFill>
              </a:rPr>
              <a:t>건기식</a:t>
            </a:r>
            <a:r>
              <a:rPr lang="ko-KR" altLang="en-US" sz="700" dirty="0">
                <a:solidFill>
                  <a:sysClr val="windowText" lastClr="000000"/>
                </a:solidFill>
              </a:rPr>
              <a:t> 설정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233131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3221132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6" name="양쪽 모서리가 둥근 사각형 185"/>
          <p:cNvSpPr/>
          <p:nvPr/>
        </p:nvSpPr>
        <p:spPr>
          <a:xfrm>
            <a:off x="5791692" y="1355234"/>
            <a:ext cx="1746424" cy="631622"/>
          </a:xfrm>
          <a:prstGeom prst="round2SameRect">
            <a:avLst>
              <a:gd name="adj1" fmla="val 4603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삭제 하시겠습니까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6787384" y="1708848"/>
            <a:ext cx="567480" cy="1602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5719402" y="1104581"/>
            <a:ext cx="85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경고창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5967769" y="1708848"/>
            <a:ext cx="567480" cy="1602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93" name="꺾인 연결선 192"/>
          <p:cNvCxnSpPr>
            <a:stCxn id="117" idx="3"/>
            <a:endCxn id="194" idx="2"/>
          </p:cNvCxnSpPr>
          <p:nvPr/>
        </p:nvCxnSpPr>
        <p:spPr>
          <a:xfrm flipV="1">
            <a:off x="2538825" y="1027159"/>
            <a:ext cx="139573" cy="1536238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/>
          <p:cNvSpPr/>
          <p:nvPr/>
        </p:nvSpPr>
        <p:spPr>
          <a:xfrm>
            <a:off x="2189861" y="806006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PWM-02-07-04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96" name="직사각형 6"/>
          <p:cNvSpPr/>
          <p:nvPr/>
        </p:nvSpPr>
        <p:spPr>
          <a:xfrm>
            <a:off x="5744606" y="2669141"/>
            <a:ext cx="2310928" cy="3157915"/>
          </a:xfrm>
          <a:prstGeom prst="round2SameRect">
            <a:avLst>
              <a:gd name="adj1" fmla="val 8408"/>
              <a:gd name="adj2" fmla="val 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/>
          <p:cNvSpPr/>
          <p:nvPr/>
        </p:nvSpPr>
        <p:spPr>
          <a:xfrm>
            <a:off x="5744606" y="3570881"/>
            <a:ext cx="2310927" cy="327470"/>
          </a:xfrm>
          <a:prstGeom prst="rect">
            <a:avLst/>
          </a:prstGeom>
          <a:solidFill>
            <a:srgbClr val="DED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TextBox 197"/>
          <p:cNvSpPr txBox="1"/>
          <p:nvPr/>
        </p:nvSpPr>
        <p:spPr>
          <a:xfrm>
            <a:off x="6498401" y="2740701"/>
            <a:ext cx="1023204" cy="242758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식사 시간 수정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6018052" y="3574316"/>
            <a:ext cx="1710325" cy="2983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6   :  30       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</a:t>
            </a:r>
          </a:p>
        </p:txBody>
      </p:sp>
      <p:sp>
        <p:nvSpPr>
          <p:cNvPr id="200" name="직사각형 199"/>
          <p:cNvSpPr/>
          <p:nvPr/>
        </p:nvSpPr>
        <p:spPr>
          <a:xfrm>
            <a:off x="6011943" y="3339329"/>
            <a:ext cx="1724719" cy="2983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5      29    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60619" y="3127264"/>
            <a:ext cx="246076" cy="23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202" name="TextBox 201"/>
          <p:cNvSpPr txBox="1"/>
          <p:nvPr/>
        </p:nvSpPr>
        <p:spPr>
          <a:xfrm>
            <a:off x="5825832" y="3104648"/>
            <a:ext cx="1220665" cy="242758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아침 식사 </a:t>
            </a:r>
            <a:r>
              <a:rPr lang="en-US" altLang="ko-KR" sz="700" dirty="0"/>
              <a:t>6:30 AM</a:t>
            </a:r>
            <a:endParaRPr lang="ko-KR" altLang="en-US" sz="700" dirty="0"/>
          </a:p>
        </p:txBody>
      </p:sp>
      <p:sp>
        <p:nvSpPr>
          <p:cNvPr id="205" name="직사각형 204"/>
          <p:cNvSpPr/>
          <p:nvPr/>
        </p:nvSpPr>
        <p:spPr>
          <a:xfrm>
            <a:off x="6011943" y="3910065"/>
            <a:ext cx="1724719" cy="2983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7      31    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825832" y="4232230"/>
            <a:ext cx="1220665" cy="242758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점심 식사 </a:t>
            </a:r>
            <a:r>
              <a:rPr lang="en-US" altLang="ko-KR" sz="700" dirty="0"/>
              <a:t>12:30 PM</a:t>
            </a:r>
            <a:endParaRPr lang="ko-KR" altLang="en-US" sz="700" dirty="0"/>
          </a:p>
        </p:txBody>
      </p:sp>
      <p:sp>
        <p:nvSpPr>
          <p:cNvPr id="207" name="TextBox 206"/>
          <p:cNvSpPr txBox="1"/>
          <p:nvPr/>
        </p:nvSpPr>
        <p:spPr>
          <a:xfrm rot="16200000">
            <a:off x="7660619" y="4234645"/>
            <a:ext cx="246076" cy="23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208" name="TextBox 207"/>
          <p:cNvSpPr txBox="1"/>
          <p:nvPr/>
        </p:nvSpPr>
        <p:spPr>
          <a:xfrm>
            <a:off x="5825832" y="4540500"/>
            <a:ext cx="1220665" cy="242758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저녁 식사 </a:t>
            </a:r>
            <a:r>
              <a:rPr lang="en-US" altLang="ko-KR" sz="700" dirty="0"/>
              <a:t>7:00 PM</a:t>
            </a:r>
            <a:endParaRPr lang="ko-KR" altLang="en-US" sz="700" dirty="0"/>
          </a:p>
        </p:txBody>
      </p:sp>
      <p:sp>
        <p:nvSpPr>
          <p:cNvPr id="209" name="TextBox 208"/>
          <p:cNvSpPr txBox="1"/>
          <p:nvPr/>
        </p:nvSpPr>
        <p:spPr>
          <a:xfrm rot="16200000">
            <a:off x="7660619" y="4550118"/>
            <a:ext cx="246076" cy="23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cxnSp>
        <p:nvCxnSpPr>
          <p:cNvPr id="210" name="직선 연결선 209"/>
          <p:cNvCxnSpPr/>
          <p:nvPr/>
        </p:nvCxnSpPr>
        <p:spPr>
          <a:xfrm flipV="1">
            <a:off x="5744606" y="4192502"/>
            <a:ext cx="2310928" cy="18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 flipV="1">
            <a:off x="5744606" y="4492588"/>
            <a:ext cx="2310928" cy="18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모서리가 둥근 직사각형 211"/>
          <p:cNvSpPr/>
          <p:nvPr/>
        </p:nvSpPr>
        <p:spPr>
          <a:xfrm>
            <a:off x="5854716" y="5285935"/>
            <a:ext cx="2036995" cy="319937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수정완료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5825832" y="2349991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225" name="TextBox 224"/>
          <p:cNvSpPr txBox="1"/>
          <p:nvPr/>
        </p:nvSpPr>
        <p:spPr>
          <a:xfrm>
            <a:off x="4881356" y="1304065"/>
            <a:ext cx="777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식사시간 수정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2843659" y="205332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32865" y="1709381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섭취 중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840440" y="1721412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chemeClr val="accent4"/>
                </a:solidFill>
              </a:rPr>
              <a:t>섭취 중단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E1BBA5AE-FDFB-37FC-C372-FE0186582A4E}"/>
              </a:ext>
            </a:extLst>
          </p:cNvPr>
          <p:cNvCxnSpPr/>
          <p:nvPr/>
        </p:nvCxnSpPr>
        <p:spPr>
          <a:xfrm>
            <a:off x="1516154" y="1932953"/>
            <a:ext cx="11335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6E26E076-295C-7EAE-8081-E67B61DE1862}"/>
              </a:ext>
            </a:extLst>
          </p:cNvPr>
          <p:cNvCxnSpPr/>
          <p:nvPr/>
        </p:nvCxnSpPr>
        <p:spPr>
          <a:xfrm>
            <a:off x="362265" y="1932953"/>
            <a:ext cx="11462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모서리가 둥근 직사각형 116"/>
          <p:cNvSpPr/>
          <p:nvPr/>
        </p:nvSpPr>
        <p:spPr>
          <a:xfrm>
            <a:off x="506804" y="2031408"/>
            <a:ext cx="2032021" cy="106397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562185" y="2071324"/>
            <a:ext cx="388886" cy="364077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46237" y="2064680"/>
            <a:ext cx="138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chemeClr val="accent3"/>
                </a:solidFill>
              </a:rPr>
              <a:t>부광</a:t>
            </a:r>
            <a:endParaRPr lang="en-US" altLang="ko-KR" sz="600" dirty="0">
              <a:solidFill>
                <a:schemeClr val="accent3"/>
              </a:solidFill>
            </a:endParaRPr>
          </a:p>
          <a:p>
            <a:r>
              <a:rPr lang="ko-KR" altLang="en-US" sz="700" dirty="0" err="1"/>
              <a:t>부광메디카</a:t>
            </a:r>
            <a:r>
              <a:rPr lang="ko-KR" altLang="en-US" sz="700" dirty="0"/>
              <a:t> </a:t>
            </a:r>
            <a:r>
              <a:rPr lang="ko-KR" altLang="en-US" sz="700" dirty="0" err="1"/>
              <a:t>당기고백</a:t>
            </a:r>
            <a:r>
              <a:rPr lang="ko-KR" altLang="en-US" sz="700" dirty="0"/>
              <a:t> </a:t>
            </a:r>
            <a:r>
              <a:rPr lang="en-US" altLang="ko-KR" sz="700" dirty="0"/>
              <a:t>1350mg x 50</a:t>
            </a:r>
            <a:r>
              <a:rPr lang="ko-KR" altLang="en-US" sz="700" dirty="0"/>
              <a:t>정</a:t>
            </a:r>
            <a:endParaRPr lang="en-US" altLang="ko-KR" sz="700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63" y="2094022"/>
            <a:ext cx="170662" cy="184884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547297" y="2485822"/>
            <a:ext cx="565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매일</a:t>
            </a:r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en-US" altLang="ko-KR" sz="700" dirty="0"/>
              <a:t>7:00 AM 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042262" y="2711426"/>
            <a:ext cx="771738" cy="11430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아침 </a:t>
            </a:r>
            <a:r>
              <a:rPr lang="ko-KR" altLang="en-US" sz="600"/>
              <a:t>식후 </a:t>
            </a:r>
            <a:r>
              <a:rPr lang="en-US" altLang="ko-KR" sz="600" dirty="0"/>
              <a:t>30</a:t>
            </a:r>
            <a:r>
              <a:rPr lang="ko-KR" altLang="en-US" sz="600" dirty="0"/>
              <a:t>분</a:t>
            </a:r>
          </a:p>
        </p:txBody>
      </p:sp>
      <p:cxnSp>
        <p:nvCxnSpPr>
          <p:cNvPr id="164" name="직선 연결선 163"/>
          <p:cNvCxnSpPr/>
          <p:nvPr/>
        </p:nvCxnSpPr>
        <p:spPr>
          <a:xfrm>
            <a:off x="602298" y="2844875"/>
            <a:ext cx="1790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1235238" y="2879163"/>
            <a:ext cx="8075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섭취 중단</a:t>
            </a:r>
            <a:endParaRPr lang="en-US" altLang="ko-KR" sz="600" dirty="0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2086445" y="2682035"/>
            <a:ext cx="349540" cy="143693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1</a:t>
            </a:r>
            <a:r>
              <a:rPr lang="ko-KR" altLang="en-US" sz="5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521960" y="2032355"/>
            <a:ext cx="2016865" cy="788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506804" y="3169431"/>
            <a:ext cx="2032021" cy="167636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562185" y="3209347"/>
            <a:ext cx="388886" cy="364077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006452" y="3196534"/>
            <a:ext cx="8075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chemeClr val="accent3"/>
                </a:solidFill>
              </a:rPr>
              <a:t>종근당</a:t>
            </a:r>
            <a:endParaRPr lang="en-US" altLang="ko-KR" sz="600" dirty="0">
              <a:solidFill>
                <a:schemeClr val="accent3"/>
              </a:solidFill>
            </a:endParaRPr>
          </a:p>
          <a:p>
            <a:r>
              <a:rPr lang="ko-KR" altLang="en-US" sz="700" dirty="0" err="1"/>
              <a:t>벤포벨</a:t>
            </a:r>
            <a:r>
              <a:rPr lang="en-US" altLang="ko-KR" sz="700" dirty="0"/>
              <a:t>B</a:t>
            </a: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63" y="3232045"/>
            <a:ext cx="170662" cy="184884"/>
          </a:xfrm>
          <a:prstGeom prst="rect">
            <a:avLst/>
          </a:prstGeom>
        </p:spPr>
      </p:pic>
      <p:sp>
        <p:nvSpPr>
          <p:cNvPr id="172" name="TextBox 171"/>
          <p:cNvSpPr txBox="1"/>
          <p:nvPr/>
        </p:nvSpPr>
        <p:spPr>
          <a:xfrm>
            <a:off x="547296" y="3623845"/>
            <a:ext cx="68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월 수 금 일</a:t>
            </a:r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en-US" altLang="ko-KR" sz="700" dirty="0"/>
              <a:t>7:00 AM </a:t>
            </a:r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1093538" y="3877577"/>
            <a:ext cx="720462" cy="11861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아침 식후 </a:t>
            </a:r>
            <a:r>
              <a:rPr lang="en-US" altLang="ko-KR" sz="600" dirty="0"/>
              <a:t>30</a:t>
            </a:r>
            <a:r>
              <a:rPr lang="ko-KR" altLang="en-US" sz="600" dirty="0"/>
              <a:t>분</a:t>
            </a:r>
          </a:p>
        </p:txBody>
      </p:sp>
      <p:cxnSp>
        <p:nvCxnSpPr>
          <p:cNvPr id="178" name="직선 연결선 177"/>
          <p:cNvCxnSpPr/>
          <p:nvPr/>
        </p:nvCxnSpPr>
        <p:spPr>
          <a:xfrm>
            <a:off x="602298" y="4546618"/>
            <a:ext cx="1790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235238" y="4580906"/>
            <a:ext cx="8075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섭취 중단</a:t>
            </a:r>
            <a:endParaRPr lang="en-US" altLang="ko-KR" sz="600" dirty="0"/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2042786" y="3851699"/>
            <a:ext cx="400505" cy="14449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>
                <a:solidFill>
                  <a:schemeClr val="tx1"/>
                </a:solidFill>
              </a:rPr>
              <a:t>1</a:t>
            </a:r>
            <a:r>
              <a:rPr lang="ko-KR" altLang="en-US" sz="500" dirty="0">
                <a:solidFill>
                  <a:schemeClr val="tx1"/>
                </a:solidFill>
              </a:rPr>
              <a:t>캡슐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47295" y="3988986"/>
            <a:ext cx="687941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/>
              <a:t>12:30 PM </a:t>
            </a: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1093538" y="4070313"/>
            <a:ext cx="720462" cy="11861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점심 식후 </a:t>
            </a:r>
            <a:r>
              <a:rPr lang="en-US" altLang="ko-KR" sz="600" dirty="0"/>
              <a:t>30</a:t>
            </a:r>
            <a:r>
              <a:rPr lang="ko-KR" altLang="en-US" sz="600" dirty="0"/>
              <a:t>분</a:t>
            </a:r>
          </a:p>
        </p:txBody>
      </p:sp>
      <p:sp>
        <p:nvSpPr>
          <p:cNvPr id="204" name="모서리가 둥근 직사각형 203"/>
          <p:cNvSpPr/>
          <p:nvPr/>
        </p:nvSpPr>
        <p:spPr>
          <a:xfrm>
            <a:off x="2042786" y="4064276"/>
            <a:ext cx="400505" cy="14449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1</a:t>
            </a:r>
            <a:r>
              <a:rPr lang="ko-KR" altLang="en-US" sz="500" dirty="0">
                <a:solidFill>
                  <a:schemeClr val="tx1"/>
                </a:solidFill>
              </a:rPr>
              <a:t>캡슐</a:t>
            </a:r>
          </a:p>
        </p:txBody>
      </p:sp>
      <p:sp>
        <p:nvSpPr>
          <p:cNvPr id="214" name="모서리가 둥근 직사각형 213"/>
          <p:cNvSpPr/>
          <p:nvPr/>
        </p:nvSpPr>
        <p:spPr>
          <a:xfrm>
            <a:off x="1093538" y="4283749"/>
            <a:ext cx="720462" cy="11861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저녁 식후 </a:t>
            </a:r>
            <a:r>
              <a:rPr lang="en-US" altLang="ko-KR" sz="600" dirty="0"/>
              <a:t>30</a:t>
            </a:r>
            <a:r>
              <a:rPr lang="ko-KR" altLang="en-US" sz="600" dirty="0"/>
              <a:t>분</a:t>
            </a:r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2042786" y="4277712"/>
            <a:ext cx="400505" cy="14449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1</a:t>
            </a:r>
            <a:r>
              <a:rPr lang="ko-KR" altLang="en-US" sz="500" dirty="0">
                <a:solidFill>
                  <a:schemeClr val="tx1"/>
                </a:solidFill>
              </a:rPr>
              <a:t>캡슐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524435" y="4216100"/>
            <a:ext cx="6879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/>
              <a:t> 7:30 PM </a:t>
            </a:r>
          </a:p>
        </p:txBody>
      </p:sp>
      <p:sp>
        <p:nvSpPr>
          <p:cNvPr id="230" name="모서리가 둥근 직사각형 229"/>
          <p:cNvSpPr/>
          <p:nvPr/>
        </p:nvSpPr>
        <p:spPr>
          <a:xfrm>
            <a:off x="506804" y="4963857"/>
            <a:ext cx="2032021" cy="106397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231" name="모서리가 둥근 직사각형 230"/>
          <p:cNvSpPr/>
          <p:nvPr/>
        </p:nvSpPr>
        <p:spPr>
          <a:xfrm>
            <a:off x="562185" y="5003773"/>
            <a:ext cx="388886" cy="364077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1006451" y="4990960"/>
            <a:ext cx="11849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chemeClr val="accent3"/>
                </a:solidFill>
              </a:rPr>
              <a:t>종근당</a:t>
            </a:r>
            <a:endParaRPr lang="en-US" altLang="ko-KR" sz="600" dirty="0">
              <a:solidFill>
                <a:schemeClr val="accent3"/>
              </a:solidFill>
            </a:endParaRPr>
          </a:p>
          <a:p>
            <a:r>
              <a:rPr lang="ko-KR" altLang="en-US" sz="700" dirty="0"/>
              <a:t>칼슘 마그네슘 </a:t>
            </a:r>
            <a:r>
              <a:rPr lang="ko-KR" altLang="en-US" sz="700" dirty="0" err="1"/>
              <a:t>말레이트</a:t>
            </a:r>
            <a:endParaRPr lang="en-US" altLang="ko-KR" sz="700" dirty="0"/>
          </a:p>
        </p:txBody>
      </p:sp>
      <p:pic>
        <p:nvPicPr>
          <p:cNvPr id="233" name="그림 2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63" y="5026471"/>
            <a:ext cx="170662" cy="184884"/>
          </a:xfrm>
          <a:prstGeom prst="rect">
            <a:avLst/>
          </a:prstGeom>
        </p:spPr>
      </p:pic>
      <p:sp>
        <p:nvSpPr>
          <p:cNvPr id="234" name="TextBox 233"/>
          <p:cNvSpPr txBox="1"/>
          <p:nvPr/>
        </p:nvSpPr>
        <p:spPr>
          <a:xfrm>
            <a:off x="547296" y="5418271"/>
            <a:ext cx="665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매일</a:t>
            </a:r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en-US" altLang="ko-KR" sz="700" dirty="0"/>
              <a:t>12:30 PM </a:t>
            </a:r>
          </a:p>
        </p:txBody>
      </p:sp>
      <p:sp>
        <p:nvSpPr>
          <p:cNvPr id="235" name="모서리가 둥근 직사각형 234"/>
          <p:cNvSpPr/>
          <p:nvPr/>
        </p:nvSpPr>
        <p:spPr>
          <a:xfrm>
            <a:off x="1042262" y="5643875"/>
            <a:ext cx="771738" cy="11430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점심 식후 </a:t>
            </a:r>
            <a:r>
              <a:rPr lang="en-US" altLang="ko-KR" sz="600" dirty="0"/>
              <a:t>30</a:t>
            </a:r>
            <a:r>
              <a:rPr lang="ko-KR" altLang="en-US" sz="600" dirty="0"/>
              <a:t>분</a:t>
            </a:r>
          </a:p>
        </p:txBody>
      </p:sp>
      <p:cxnSp>
        <p:nvCxnSpPr>
          <p:cNvPr id="236" name="직선 연결선 235"/>
          <p:cNvCxnSpPr/>
          <p:nvPr/>
        </p:nvCxnSpPr>
        <p:spPr>
          <a:xfrm>
            <a:off x="602298" y="5777324"/>
            <a:ext cx="1790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1235238" y="5811612"/>
            <a:ext cx="8075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섭취 중단</a:t>
            </a:r>
            <a:endParaRPr lang="en-US" altLang="ko-KR" sz="600" dirty="0"/>
          </a:p>
        </p:txBody>
      </p:sp>
      <p:sp>
        <p:nvSpPr>
          <p:cNvPr id="238" name="모서리가 둥근 직사각형 237"/>
          <p:cNvSpPr/>
          <p:nvPr/>
        </p:nvSpPr>
        <p:spPr>
          <a:xfrm>
            <a:off x="2086445" y="5614484"/>
            <a:ext cx="349540" cy="143693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1</a:t>
            </a:r>
            <a:r>
              <a:rPr lang="ko-KR" altLang="en-US" sz="500" dirty="0">
                <a:solidFill>
                  <a:schemeClr val="tx1"/>
                </a:solidFill>
              </a:rPr>
              <a:t>정</a:t>
            </a:r>
          </a:p>
        </p:txBody>
      </p:sp>
      <p:grpSp>
        <p:nvGrpSpPr>
          <p:cNvPr id="239" name="그룹 25"/>
          <p:cNvGrpSpPr>
            <a:grpSpLocks/>
          </p:cNvGrpSpPr>
          <p:nvPr/>
        </p:nvGrpSpPr>
        <p:grpSpPr bwMode="auto">
          <a:xfrm>
            <a:off x="1919475" y="2497810"/>
            <a:ext cx="189852" cy="299511"/>
            <a:chOff x="1765300" y="1785938"/>
            <a:chExt cx="341313" cy="550862"/>
          </a:xfrm>
        </p:grpSpPr>
        <p:sp>
          <p:nvSpPr>
            <p:cNvPr id="240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41" name="Picture 261" descr="hand_w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2" name="모서리가 둥근 직사각형 241"/>
          <p:cNvSpPr/>
          <p:nvPr/>
        </p:nvSpPr>
        <p:spPr>
          <a:xfrm>
            <a:off x="4480862" y="1708499"/>
            <a:ext cx="856460" cy="17946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섭취 중단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3601602" y="1706162"/>
            <a:ext cx="698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4"/>
                </a:solidFill>
              </a:rPr>
              <a:t>섭취 중</a:t>
            </a:r>
            <a:endParaRPr lang="en-US" altLang="ko-KR" sz="600" dirty="0">
              <a:solidFill>
                <a:schemeClr val="accent4"/>
              </a:solidFill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E1BBA5AE-FDFB-37FC-C372-FE0186582A4E}"/>
              </a:ext>
            </a:extLst>
          </p:cNvPr>
          <p:cNvCxnSpPr/>
          <p:nvPr/>
        </p:nvCxnSpPr>
        <p:spPr>
          <a:xfrm>
            <a:off x="3233131" y="1932953"/>
            <a:ext cx="11335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6E26E076-295C-7EAE-8081-E67B61DE1862}"/>
              </a:ext>
            </a:extLst>
          </p:cNvPr>
          <p:cNvCxnSpPr/>
          <p:nvPr/>
        </p:nvCxnSpPr>
        <p:spPr>
          <a:xfrm>
            <a:off x="4374254" y="1940573"/>
            <a:ext cx="11462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모서리가 둥근 직사각형 245"/>
          <p:cNvSpPr/>
          <p:nvPr/>
        </p:nvSpPr>
        <p:spPr>
          <a:xfrm>
            <a:off x="3379950" y="3229459"/>
            <a:ext cx="2032021" cy="106397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247" name="모서리가 둥근 직사각형 246"/>
          <p:cNvSpPr/>
          <p:nvPr/>
        </p:nvSpPr>
        <p:spPr>
          <a:xfrm>
            <a:off x="3435331" y="3269375"/>
            <a:ext cx="388886" cy="364077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469" y="3292073"/>
            <a:ext cx="170662" cy="184884"/>
          </a:xfrm>
          <a:prstGeom prst="rect">
            <a:avLst/>
          </a:prstGeom>
        </p:spPr>
      </p:pic>
      <p:cxnSp>
        <p:nvCxnSpPr>
          <p:cNvPr id="249" name="직선 연결선 248"/>
          <p:cNvCxnSpPr/>
          <p:nvPr/>
        </p:nvCxnSpPr>
        <p:spPr>
          <a:xfrm>
            <a:off x="3475444" y="4042926"/>
            <a:ext cx="1790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4108384" y="4077214"/>
            <a:ext cx="8075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다시 시작</a:t>
            </a:r>
            <a:endParaRPr lang="en-US" altLang="ko-KR" sz="600" dirty="0"/>
          </a:p>
        </p:txBody>
      </p:sp>
      <p:sp>
        <p:nvSpPr>
          <p:cNvPr id="251" name="TextBox 250"/>
          <p:cNvSpPr txBox="1"/>
          <p:nvPr/>
        </p:nvSpPr>
        <p:spPr>
          <a:xfrm>
            <a:off x="3834925" y="3245235"/>
            <a:ext cx="13858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chemeClr val="accent3"/>
                </a:solidFill>
              </a:rPr>
              <a:t>메디오</a:t>
            </a:r>
            <a:endParaRPr lang="en-US" altLang="ko-KR" sz="600" dirty="0">
              <a:solidFill>
                <a:schemeClr val="accent3"/>
              </a:solidFill>
            </a:endParaRPr>
          </a:p>
          <a:p>
            <a:r>
              <a:rPr lang="ko-KR" altLang="en-US" sz="700" dirty="0" err="1"/>
              <a:t>밀크씨슬</a:t>
            </a:r>
            <a:r>
              <a:rPr lang="en-US" altLang="ko-KR" sz="700" dirty="0"/>
              <a:t> x 100</a:t>
            </a:r>
            <a:r>
              <a:rPr lang="ko-KR" altLang="en-US" sz="700" dirty="0"/>
              <a:t>정</a:t>
            </a:r>
            <a:endParaRPr lang="en-US" altLang="ko-KR" sz="700" dirty="0"/>
          </a:p>
        </p:txBody>
      </p:sp>
      <p:sp>
        <p:nvSpPr>
          <p:cNvPr id="252" name="모서리가 둥근 직사각형 251"/>
          <p:cNvSpPr/>
          <p:nvPr/>
        </p:nvSpPr>
        <p:spPr>
          <a:xfrm>
            <a:off x="3424146" y="3706759"/>
            <a:ext cx="599757" cy="10937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2"/>
                </a:solidFill>
              </a:rPr>
              <a:t>섭취 중단</a:t>
            </a:r>
            <a:endParaRPr lang="ko-KR" altLang="en-US" sz="600" dirty="0">
              <a:solidFill>
                <a:schemeClr val="tx2"/>
              </a:solidFill>
            </a:endParaRPr>
          </a:p>
        </p:txBody>
      </p:sp>
      <p:sp>
        <p:nvSpPr>
          <p:cNvPr id="253" name="모서리가 둥근 직사각형 252"/>
          <p:cNvSpPr/>
          <p:nvPr/>
        </p:nvSpPr>
        <p:spPr>
          <a:xfrm>
            <a:off x="5845508" y="6137101"/>
            <a:ext cx="1661160" cy="19263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섭취가 중단되었습니다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2056776" y="1329707"/>
            <a:ext cx="592167" cy="158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7" name="꺾인 연결선 256"/>
          <p:cNvCxnSpPr>
            <a:stCxn id="256" idx="3"/>
            <a:endCxn id="213" idx="1"/>
          </p:cNvCxnSpPr>
          <p:nvPr/>
        </p:nvCxnSpPr>
        <p:spPr>
          <a:xfrm>
            <a:off x="2648943" y="1408925"/>
            <a:ext cx="3176889" cy="1041094"/>
          </a:xfrm>
          <a:prstGeom prst="bentConnector3">
            <a:avLst>
              <a:gd name="adj1" fmla="val 94853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5760255" y="5927806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안내창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259" name="모서리가 둥근 직사각형 258"/>
          <p:cNvSpPr/>
          <p:nvPr/>
        </p:nvSpPr>
        <p:spPr>
          <a:xfrm>
            <a:off x="3388239" y="2076213"/>
            <a:ext cx="2032021" cy="1063977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260" name="모서리가 둥근 직사각형 259"/>
          <p:cNvSpPr/>
          <p:nvPr/>
        </p:nvSpPr>
        <p:spPr>
          <a:xfrm>
            <a:off x="3443620" y="2116129"/>
            <a:ext cx="388886" cy="364077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261" name="그림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758" y="2138827"/>
            <a:ext cx="170662" cy="184884"/>
          </a:xfrm>
          <a:prstGeom prst="rect">
            <a:avLst/>
          </a:prstGeom>
        </p:spPr>
      </p:pic>
      <p:cxnSp>
        <p:nvCxnSpPr>
          <p:cNvPr id="262" name="직선 연결선 261"/>
          <p:cNvCxnSpPr/>
          <p:nvPr/>
        </p:nvCxnSpPr>
        <p:spPr>
          <a:xfrm>
            <a:off x="3483733" y="2889680"/>
            <a:ext cx="1790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/>
          <p:cNvSpPr txBox="1"/>
          <p:nvPr/>
        </p:nvSpPr>
        <p:spPr>
          <a:xfrm>
            <a:off x="4116673" y="2923968"/>
            <a:ext cx="8075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다시 시작</a:t>
            </a:r>
            <a:endParaRPr lang="en-US" altLang="ko-KR" sz="600" dirty="0"/>
          </a:p>
        </p:txBody>
      </p:sp>
      <p:sp>
        <p:nvSpPr>
          <p:cNvPr id="264" name="TextBox 263"/>
          <p:cNvSpPr txBox="1"/>
          <p:nvPr/>
        </p:nvSpPr>
        <p:spPr>
          <a:xfrm>
            <a:off x="3843214" y="2091989"/>
            <a:ext cx="138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chemeClr val="accent3"/>
                </a:solidFill>
              </a:rPr>
              <a:t>부광</a:t>
            </a:r>
            <a:endParaRPr lang="en-US" altLang="ko-KR" sz="600" dirty="0">
              <a:solidFill>
                <a:schemeClr val="accent3"/>
              </a:solidFill>
            </a:endParaRPr>
          </a:p>
          <a:p>
            <a:r>
              <a:rPr lang="ko-KR" altLang="en-US" sz="700" dirty="0" err="1"/>
              <a:t>부광메디카</a:t>
            </a:r>
            <a:r>
              <a:rPr lang="ko-KR" altLang="en-US" sz="700" dirty="0"/>
              <a:t> </a:t>
            </a:r>
            <a:r>
              <a:rPr lang="ko-KR" altLang="en-US" sz="700" dirty="0" err="1"/>
              <a:t>당기고백</a:t>
            </a:r>
            <a:r>
              <a:rPr lang="ko-KR" altLang="en-US" sz="700" dirty="0"/>
              <a:t> </a:t>
            </a:r>
            <a:r>
              <a:rPr lang="en-US" altLang="ko-KR" sz="700" dirty="0"/>
              <a:t>1350mg x 50</a:t>
            </a:r>
            <a:r>
              <a:rPr lang="ko-KR" altLang="en-US" sz="700" dirty="0"/>
              <a:t>정</a:t>
            </a:r>
            <a:endParaRPr lang="en-US" altLang="ko-KR" sz="700" dirty="0"/>
          </a:p>
        </p:txBody>
      </p:sp>
      <p:sp>
        <p:nvSpPr>
          <p:cNvPr id="265" name="모서리가 둥근 직사각형 264"/>
          <p:cNvSpPr/>
          <p:nvPr/>
        </p:nvSpPr>
        <p:spPr>
          <a:xfrm>
            <a:off x="3432435" y="2553513"/>
            <a:ext cx="599757" cy="10937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2"/>
                </a:solidFill>
              </a:rPr>
              <a:t>섭취 중단</a:t>
            </a:r>
            <a:endParaRPr lang="ko-KR" altLang="en-US" sz="600" dirty="0">
              <a:solidFill>
                <a:schemeClr val="tx2"/>
              </a:solidFill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1219774" y="2897846"/>
            <a:ext cx="592167" cy="158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꺾인 연결선 266"/>
          <p:cNvCxnSpPr>
            <a:stCxn id="266" idx="3"/>
            <a:endCxn id="96" idx="0"/>
          </p:cNvCxnSpPr>
          <p:nvPr/>
        </p:nvCxnSpPr>
        <p:spPr>
          <a:xfrm flipV="1">
            <a:off x="1811941" y="1254881"/>
            <a:ext cx="2565341" cy="1722183"/>
          </a:xfrm>
          <a:prstGeom prst="bentConnector4">
            <a:avLst>
              <a:gd name="adj1" fmla="val 38117"/>
              <a:gd name="adj2" fmla="val 111504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모서리가 둥근 직사각형 267"/>
          <p:cNvSpPr/>
          <p:nvPr/>
        </p:nvSpPr>
        <p:spPr>
          <a:xfrm>
            <a:off x="5845508" y="6589745"/>
            <a:ext cx="1661160" cy="19263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섭취가 다시 시작되었습니다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760255" y="6380450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안내창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272" name="직사각형 271"/>
          <p:cNvSpPr/>
          <p:nvPr/>
        </p:nvSpPr>
        <p:spPr>
          <a:xfrm>
            <a:off x="5134687" y="2143299"/>
            <a:ext cx="202635" cy="180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3" name="꺾인 연결선 272"/>
          <p:cNvCxnSpPr>
            <a:stCxn id="272" idx="0"/>
            <a:endCxn id="188" idx="0"/>
          </p:cNvCxnSpPr>
          <p:nvPr/>
        </p:nvCxnSpPr>
        <p:spPr>
          <a:xfrm rot="5400000" flipH="1" flipV="1">
            <a:off x="5172482" y="1168104"/>
            <a:ext cx="1038718" cy="911672"/>
          </a:xfrm>
          <a:prstGeom prst="bentConnector3">
            <a:avLst>
              <a:gd name="adj1" fmla="val 122008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4138926F-498F-53C1-08C4-C18659E17BA0}"/>
              </a:ext>
            </a:extLst>
          </p:cNvPr>
          <p:cNvSpPr/>
          <p:nvPr/>
        </p:nvSpPr>
        <p:spPr>
          <a:xfrm>
            <a:off x="7555570" y="5211355"/>
            <a:ext cx="4553585" cy="1571022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섭취 중인 건기식 리스트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–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/api/functional-food/get-intake-functional-food-list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섭취 중단 여부로 검색 가능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섭취 중단시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true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로 검색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endParaRPr lang="en-US" altLang="ko-KR" sz="140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섭취 중인 건기식 삭제 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</a:t>
            </a:r>
            <a:b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/api/functional-food/delete-intake-functional-food</a:t>
            </a:r>
            <a:endParaRPr lang="en-US" altLang="ko-KR" sz="140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21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2023-03-29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회원가입 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PWM-01-02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2024-04-08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/>
        </p:nvGraphicFramePr>
        <p:xfrm>
          <a:off x="8807624" y="551695"/>
          <a:ext cx="3384376" cy="5152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회원가입 페이지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좌우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스와이프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스와이프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#1, 2, 3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참고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)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문구에 맞는 이미지 삽입 필요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카카오톡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회원가입 이미지 사용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PWM-01-03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이동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PWM-01-04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번 화면으로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351622" y="1286370"/>
            <a:ext cx="2309306" cy="50155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33059" tIns="33059" rIns="33059" bIns="33059" rtlCol="0" anchor="t">
            <a:noAutofit/>
          </a:bodyPr>
          <a:lstStyle/>
          <a:p>
            <a:pPr>
              <a:spcAft>
                <a:spcPts val="367"/>
              </a:spcAft>
            </a:pPr>
            <a:endParaRPr lang="ko-KR" altLang="en-US" sz="7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32506" y="2064098"/>
            <a:ext cx="1569696" cy="827093"/>
            <a:chOff x="1460025" y="685800"/>
            <a:chExt cx="5483700" cy="2800350"/>
          </a:xfrm>
        </p:grpSpPr>
        <p:sp>
          <p:nvSpPr>
            <p:cNvPr id="59" name="직사각형 58"/>
            <p:cNvSpPr/>
            <p:nvPr/>
          </p:nvSpPr>
          <p:spPr>
            <a:xfrm>
              <a:off x="1460025" y="685800"/>
              <a:ext cx="5483700" cy="280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460025" y="685800"/>
              <a:ext cx="5483700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496367" y="685800"/>
              <a:ext cx="5447358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5B32696-E271-4C4F-88D4-12A76330DFDD}"/>
              </a:ext>
            </a:extLst>
          </p:cNvPr>
          <p:cNvSpPr/>
          <p:nvPr/>
        </p:nvSpPr>
        <p:spPr>
          <a:xfrm>
            <a:off x="542993" y="5184636"/>
            <a:ext cx="1928712" cy="24281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5B32696-E271-4C4F-88D4-12A76330DFDD}"/>
              </a:ext>
            </a:extLst>
          </p:cNvPr>
          <p:cNvSpPr/>
          <p:nvPr/>
        </p:nvSpPr>
        <p:spPr>
          <a:xfrm>
            <a:off x="542993" y="4767998"/>
            <a:ext cx="1928714" cy="24281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카카오톡으로</a:t>
            </a:r>
            <a:r>
              <a:rPr lang="ko-KR" altLang="en-US" sz="700" dirty="0">
                <a:solidFill>
                  <a:schemeClr val="tx1"/>
                </a:solidFill>
              </a:rPr>
              <a:t> 회원가입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365900" y="2364111"/>
            <a:ext cx="530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img</a:t>
            </a:r>
            <a:endParaRPr lang="ko-KR" altLang="en-US" sz="800" dirty="0"/>
          </a:p>
        </p:txBody>
      </p:sp>
      <p:sp>
        <p:nvSpPr>
          <p:cNvPr id="76" name="직사각형 75"/>
          <p:cNvSpPr/>
          <p:nvPr/>
        </p:nvSpPr>
        <p:spPr>
          <a:xfrm>
            <a:off x="6541" y="4783985"/>
            <a:ext cx="332821" cy="1450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79" name="직사각형 78"/>
          <p:cNvSpPr/>
          <p:nvPr/>
        </p:nvSpPr>
        <p:spPr>
          <a:xfrm>
            <a:off x="-4275" y="2096866"/>
            <a:ext cx="352346" cy="1533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12" name="직사각형 111"/>
          <p:cNvSpPr/>
          <p:nvPr/>
        </p:nvSpPr>
        <p:spPr>
          <a:xfrm>
            <a:off x="-68" y="5147454"/>
            <a:ext cx="348140" cy="1660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84" name="타원 83"/>
          <p:cNvSpPr/>
          <p:nvPr/>
        </p:nvSpPr>
        <p:spPr>
          <a:xfrm>
            <a:off x="1260512" y="3396985"/>
            <a:ext cx="101149" cy="798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692799" y="3042172"/>
            <a:ext cx="1762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나의 데이터에 맞춰</a:t>
            </a:r>
            <a:br>
              <a:rPr lang="en-US" altLang="ko-KR" sz="400" dirty="0"/>
            </a:br>
            <a:r>
              <a:rPr lang="ko-KR" altLang="en-US" sz="800" dirty="0"/>
              <a:t>만성질환 집중 개선 관리</a:t>
            </a:r>
          </a:p>
        </p:txBody>
      </p:sp>
      <p:sp>
        <p:nvSpPr>
          <p:cNvPr id="86" name="타원 85"/>
          <p:cNvSpPr/>
          <p:nvPr/>
        </p:nvSpPr>
        <p:spPr>
          <a:xfrm>
            <a:off x="1429511" y="3396985"/>
            <a:ext cx="101149" cy="798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592550" y="3396985"/>
            <a:ext cx="101149" cy="798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56149" y="3396985"/>
            <a:ext cx="101149" cy="798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348071" y="1144980"/>
            <a:ext cx="260313" cy="1415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38" name="타원 137"/>
          <p:cNvSpPr/>
          <p:nvPr/>
        </p:nvSpPr>
        <p:spPr>
          <a:xfrm>
            <a:off x="3654328" y="5983671"/>
            <a:ext cx="92557" cy="929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2997300" y="5640966"/>
            <a:ext cx="187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복잡한 건강기능식품</a:t>
            </a:r>
            <a:br>
              <a:rPr lang="en-US" altLang="ko-KR" sz="400" dirty="0"/>
            </a:br>
            <a:r>
              <a:rPr lang="ko-KR" altLang="en-US" sz="800" dirty="0"/>
              <a:t>한 번에 맞춤 제안</a:t>
            </a:r>
          </a:p>
        </p:txBody>
      </p:sp>
      <p:sp>
        <p:nvSpPr>
          <p:cNvPr id="140" name="타원 139"/>
          <p:cNvSpPr/>
          <p:nvPr/>
        </p:nvSpPr>
        <p:spPr>
          <a:xfrm>
            <a:off x="3823327" y="5983671"/>
            <a:ext cx="92557" cy="929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/>
          <p:cNvSpPr/>
          <p:nvPr/>
        </p:nvSpPr>
        <p:spPr>
          <a:xfrm>
            <a:off x="3986366" y="5983671"/>
            <a:ext cx="92557" cy="929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/>
          <p:cNvSpPr/>
          <p:nvPr/>
        </p:nvSpPr>
        <p:spPr>
          <a:xfrm>
            <a:off x="4149965" y="5983671"/>
            <a:ext cx="92557" cy="929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3302654" y="1267485"/>
            <a:ext cx="1217163" cy="796613"/>
            <a:chOff x="1460025" y="685800"/>
            <a:chExt cx="5483700" cy="2800350"/>
          </a:xfrm>
        </p:grpSpPr>
        <p:sp>
          <p:nvSpPr>
            <p:cNvPr id="144" name="직사각형 143"/>
            <p:cNvSpPr/>
            <p:nvPr/>
          </p:nvSpPr>
          <p:spPr>
            <a:xfrm>
              <a:off x="1460025" y="685800"/>
              <a:ext cx="5483700" cy="280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5" name="직선 연결선 144"/>
            <p:cNvCxnSpPr/>
            <p:nvPr/>
          </p:nvCxnSpPr>
          <p:spPr>
            <a:xfrm>
              <a:off x="1460025" y="685800"/>
              <a:ext cx="5483700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 flipH="1">
              <a:off x="1496367" y="685800"/>
              <a:ext cx="5447358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/>
          <p:cNvSpPr txBox="1"/>
          <p:nvPr/>
        </p:nvSpPr>
        <p:spPr>
          <a:xfrm>
            <a:off x="3241174" y="1002709"/>
            <a:ext cx="9550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&gt; </a:t>
            </a:r>
            <a:r>
              <a:rPr lang="ko-KR" altLang="en-US" sz="800" dirty="0" err="1"/>
              <a:t>스와이프</a:t>
            </a:r>
            <a:r>
              <a:rPr lang="ko-KR" altLang="en-US" sz="800" dirty="0"/>
              <a:t> </a:t>
            </a:r>
            <a:r>
              <a:rPr lang="en-US" altLang="ko-KR" sz="800" dirty="0"/>
              <a:t>#1</a:t>
            </a:r>
            <a:endParaRPr lang="ko-KR" altLang="en-US" sz="800" dirty="0"/>
          </a:p>
        </p:txBody>
      </p:sp>
      <p:grpSp>
        <p:nvGrpSpPr>
          <p:cNvPr id="149" name="그룹 148"/>
          <p:cNvGrpSpPr/>
          <p:nvPr/>
        </p:nvGrpSpPr>
        <p:grpSpPr>
          <a:xfrm>
            <a:off x="3302654" y="3040609"/>
            <a:ext cx="1217163" cy="796613"/>
            <a:chOff x="1460025" y="685800"/>
            <a:chExt cx="5483700" cy="2800350"/>
          </a:xfrm>
        </p:grpSpPr>
        <p:sp>
          <p:nvSpPr>
            <p:cNvPr id="150" name="직사각형 149"/>
            <p:cNvSpPr/>
            <p:nvPr/>
          </p:nvSpPr>
          <p:spPr>
            <a:xfrm>
              <a:off x="1460025" y="685800"/>
              <a:ext cx="5483700" cy="280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1" name="직선 연결선 150"/>
            <p:cNvCxnSpPr/>
            <p:nvPr/>
          </p:nvCxnSpPr>
          <p:spPr>
            <a:xfrm>
              <a:off x="1460025" y="685800"/>
              <a:ext cx="5483700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 flipH="1">
              <a:off x="1496367" y="685800"/>
              <a:ext cx="5447358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타원 152"/>
          <p:cNvSpPr/>
          <p:nvPr/>
        </p:nvSpPr>
        <p:spPr>
          <a:xfrm>
            <a:off x="3592576" y="2170323"/>
            <a:ext cx="81245" cy="798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3761575" y="2170323"/>
            <a:ext cx="81245" cy="798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/>
          <p:cNvSpPr/>
          <p:nvPr/>
        </p:nvSpPr>
        <p:spPr>
          <a:xfrm>
            <a:off x="3924614" y="2170323"/>
            <a:ext cx="81245" cy="798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4088213" y="2170323"/>
            <a:ext cx="81245" cy="798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/>
          <p:cNvSpPr txBox="1"/>
          <p:nvPr/>
        </p:nvSpPr>
        <p:spPr>
          <a:xfrm>
            <a:off x="3241174" y="2791349"/>
            <a:ext cx="9550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&gt; </a:t>
            </a:r>
            <a:r>
              <a:rPr lang="ko-KR" altLang="en-US" sz="800" dirty="0" err="1"/>
              <a:t>스와이프</a:t>
            </a:r>
            <a:r>
              <a:rPr lang="ko-KR" altLang="en-US" sz="800" dirty="0"/>
              <a:t> </a:t>
            </a:r>
            <a:r>
              <a:rPr lang="en-US" altLang="ko-KR" sz="800" dirty="0"/>
              <a:t>#2</a:t>
            </a:r>
            <a:endParaRPr lang="ko-KR" altLang="en-US" sz="800" dirty="0"/>
          </a:p>
        </p:txBody>
      </p:sp>
      <p:sp>
        <p:nvSpPr>
          <p:cNvPr id="159" name="TextBox 158"/>
          <p:cNvSpPr txBox="1"/>
          <p:nvPr/>
        </p:nvSpPr>
        <p:spPr>
          <a:xfrm>
            <a:off x="2945668" y="2328874"/>
            <a:ext cx="1870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>
                    <a:lumMod val="65000"/>
                  </a:schemeClr>
                </a:solidFill>
              </a:rPr>
              <a:t>칼로리 및 영양소 계산으로</a:t>
            </a:r>
            <a:br>
              <a:rPr lang="en-US" altLang="ko-KR" sz="300" dirty="0"/>
            </a:br>
            <a:r>
              <a:rPr lang="ko-KR" altLang="en-US" sz="700" dirty="0"/>
              <a:t>나에게 맞는 식이</a:t>
            </a:r>
            <a:r>
              <a:rPr lang="en-US" altLang="ko-KR" sz="700" dirty="0"/>
              <a:t>, </a:t>
            </a:r>
            <a:r>
              <a:rPr lang="ko-KR" altLang="en-US" sz="700" dirty="0"/>
              <a:t>운동 관리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951261" y="3850807"/>
            <a:ext cx="1870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>
                    <a:lumMod val="65000"/>
                  </a:schemeClr>
                </a:solidFill>
              </a:rPr>
              <a:t>일지 기록으로</a:t>
            </a:r>
            <a:br>
              <a:rPr lang="en-US" altLang="ko-KR" sz="300" dirty="0"/>
            </a:br>
            <a:r>
              <a:rPr lang="ko-KR" altLang="en-US" sz="700" dirty="0"/>
              <a:t>나의 건강상태 확인</a:t>
            </a:r>
          </a:p>
        </p:txBody>
      </p:sp>
      <p:grpSp>
        <p:nvGrpSpPr>
          <p:cNvPr id="161" name="그룹 160"/>
          <p:cNvGrpSpPr/>
          <p:nvPr/>
        </p:nvGrpSpPr>
        <p:grpSpPr>
          <a:xfrm>
            <a:off x="3301723" y="4809425"/>
            <a:ext cx="1217163" cy="796613"/>
            <a:chOff x="1460025" y="685800"/>
            <a:chExt cx="5483700" cy="2800350"/>
          </a:xfrm>
        </p:grpSpPr>
        <p:sp>
          <p:nvSpPr>
            <p:cNvPr id="162" name="직사각형 161"/>
            <p:cNvSpPr/>
            <p:nvPr/>
          </p:nvSpPr>
          <p:spPr>
            <a:xfrm>
              <a:off x="1460025" y="685800"/>
              <a:ext cx="5483700" cy="280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3" name="직선 연결선 162"/>
            <p:cNvCxnSpPr/>
            <p:nvPr/>
          </p:nvCxnSpPr>
          <p:spPr>
            <a:xfrm>
              <a:off x="1460025" y="685800"/>
              <a:ext cx="5483700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 flipH="1">
              <a:off x="1496367" y="685800"/>
              <a:ext cx="5447358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TextBox 165"/>
          <p:cNvSpPr txBox="1"/>
          <p:nvPr/>
        </p:nvSpPr>
        <p:spPr>
          <a:xfrm>
            <a:off x="3231155" y="4538924"/>
            <a:ext cx="9550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&gt; </a:t>
            </a:r>
            <a:r>
              <a:rPr lang="ko-KR" altLang="en-US" sz="800" dirty="0" err="1"/>
              <a:t>스와이프</a:t>
            </a:r>
            <a:r>
              <a:rPr lang="ko-KR" altLang="en-US" sz="800" dirty="0"/>
              <a:t> </a:t>
            </a:r>
            <a:r>
              <a:rPr lang="en-US" altLang="ko-KR" sz="800" dirty="0"/>
              <a:t>#3</a:t>
            </a:r>
            <a:endParaRPr lang="ko-KR" altLang="en-US" sz="800" dirty="0"/>
          </a:p>
        </p:txBody>
      </p:sp>
      <p:sp>
        <p:nvSpPr>
          <p:cNvPr id="167" name="타원 166"/>
          <p:cNvSpPr/>
          <p:nvPr/>
        </p:nvSpPr>
        <p:spPr>
          <a:xfrm>
            <a:off x="3539691" y="4163615"/>
            <a:ext cx="81245" cy="798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3708690" y="4163615"/>
            <a:ext cx="81245" cy="798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3871729" y="4163615"/>
            <a:ext cx="81245" cy="798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/>
          <p:cNvSpPr/>
          <p:nvPr/>
        </p:nvSpPr>
        <p:spPr>
          <a:xfrm>
            <a:off x="4035328" y="4163615"/>
            <a:ext cx="81245" cy="798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3721250" y="1539533"/>
            <a:ext cx="530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img</a:t>
            </a:r>
            <a:endParaRPr lang="ko-KR" altLang="en-US" sz="8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721250" y="3310189"/>
            <a:ext cx="530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img</a:t>
            </a:r>
            <a:endParaRPr lang="ko-KR" altLang="en-US" sz="8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721250" y="5098104"/>
            <a:ext cx="530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img</a:t>
            </a:r>
            <a:endParaRPr lang="ko-KR" alt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F338E-6559-C7B8-F6FC-4E33EE68C176}"/>
              </a:ext>
            </a:extLst>
          </p:cNvPr>
          <p:cNvSpPr txBox="1"/>
          <p:nvPr/>
        </p:nvSpPr>
        <p:spPr>
          <a:xfrm>
            <a:off x="5745292" y="787265"/>
            <a:ext cx="3054033" cy="461665"/>
          </a:xfrm>
          <a:prstGeom prst="rect">
            <a:avLst/>
          </a:prstGeom>
          <a:solidFill>
            <a:srgbClr val="6666FF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241206 /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카카오톡 간편 회원가입만 존재</a:t>
            </a:r>
          </a:p>
        </p:txBody>
      </p:sp>
    </p:spTree>
    <p:extLst>
      <p:ext uri="{BB962C8B-B14F-4D97-AF65-F5344CB8AC3E}">
        <p14:creationId xmlns:p14="http://schemas.microsoft.com/office/powerpoint/2010/main" val="597729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648306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건기식</a:t>
                      </a:r>
                      <a:r>
                        <a:rPr lang="ko-KR" altLang="en-US" sz="800" dirty="0"/>
                        <a:t> 섭취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PWM-02-07-04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594260"/>
              </p:ext>
            </p:extLst>
          </p:nvPr>
        </p:nvGraphicFramePr>
        <p:xfrm>
          <a:off x="9136380" y="451435"/>
          <a:ext cx="3055620" cy="6498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1)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건기식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설정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(PWM-02-07-03)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1-3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을 누르면 노출되는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뒤로가기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터치시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 페이지 닫힘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/ 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건기식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설정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(PWM-02-07-03)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섭취중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토글버튼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해제시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섭취중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중단됨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으로 문구 변경되며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제품 상세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 기능을 제외하고 전부 회색으로 표시되며 기능 상실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제품 사진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제품 상세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제품 상세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PWM-02-07-05)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로 이동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제품명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섭취요일 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자동으로 권장 섭취요일이 노출되고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횟수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-,+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씩 증감되며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시간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(1-4)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삭제 또는 추가됨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섭취횟수가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더 내려갈 순 없고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횟수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섭취 시간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(1-4)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임의로 오전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9:00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추가됨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섭취 시간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섭취 시간과 추천 섭취량이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디폴트값으로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뜸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7)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푸시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알람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토글버튼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경고창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 버튼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항상 활성화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건기식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설정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(PWM-02-07-03)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으로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66110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ysClr val="windowText" lastClr="000000"/>
                </a:solidFill>
              </a:rPr>
              <a:t>건기식</a:t>
            </a:r>
            <a:r>
              <a:rPr lang="ko-KR" altLang="en-US" sz="700" dirty="0">
                <a:solidFill>
                  <a:sysClr val="windowText" lastClr="000000"/>
                </a:solidFill>
              </a:rPr>
              <a:t> 섭취 수정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0" y="13620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8584" y="1781546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84" name="직사각형 183"/>
          <p:cNvSpPr/>
          <p:nvPr/>
        </p:nvSpPr>
        <p:spPr>
          <a:xfrm>
            <a:off x="-8585" y="204784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5068" y="2017225"/>
            <a:ext cx="2032021" cy="311865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156113" y="2150244"/>
            <a:ext cx="598407" cy="502685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076118" y="4251682"/>
            <a:ext cx="45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accent3"/>
                </a:solidFill>
              </a:rPr>
              <a:t>1</a:t>
            </a:r>
            <a:r>
              <a:rPr lang="ko-KR" altLang="en-US" sz="800" dirty="0">
                <a:solidFill>
                  <a:schemeClr val="accent3"/>
                </a:solidFill>
              </a:rPr>
              <a:t>정 </a:t>
            </a:r>
            <a:r>
              <a:rPr lang="en-US" altLang="ko-KR" sz="800" dirty="0">
                <a:solidFill>
                  <a:schemeClr val="accent3"/>
                </a:solidFill>
              </a:rPr>
              <a:t>&gt;</a:t>
            </a:r>
            <a:endParaRPr lang="en-US" altLang="ko-KR" sz="900" dirty="0"/>
          </a:p>
        </p:txBody>
      </p:sp>
      <p:sp>
        <p:nvSpPr>
          <p:cNvPr id="109" name="TextBox 108"/>
          <p:cNvSpPr txBox="1"/>
          <p:nvPr/>
        </p:nvSpPr>
        <p:spPr>
          <a:xfrm>
            <a:off x="499567" y="4222570"/>
            <a:ext cx="5656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오전 </a:t>
            </a:r>
            <a:r>
              <a:rPr lang="en-US" altLang="ko-KR" sz="700" dirty="0"/>
              <a:t>7:00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021041" y="4295801"/>
            <a:ext cx="670106" cy="1183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아침 식후 </a:t>
            </a:r>
            <a:r>
              <a:rPr lang="en-US" altLang="ko-KR" sz="500" dirty="0"/>
              <a:t>30</a:t>
            </a:r>
            <a:r>
              <a:rPr lang="ko-KR" altLang="en-US" sz="500" dirty="0"/>
              <a:t>분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903101" y="3774324"/>
            <a:ext cx="19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08884" y="2980932"/>
            <a:ext cx="173270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제품명</a:t>
            </a:r>
            <a:endParaRPr lang="en-US" altLang="ko-KR" sz="700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err="1">
                <a:solidFill>
                  <a:schemeClr val="accent4"/>
                </a:solidFill>
              </a:rPr>
              <a:t>부광메디카</a:t>
            </a:r>
            <a:r>
              <a:rPr lang="ko-KR" altLang="en-US" sz="700" b="1" dirty="0">
                <a:solidFill>
                  <a:schemeClr val="accent4"/>
                </a:solidFill>
              </a:rPr>
              <a:t> </a:t>
            </a:r>
            <a:r>
              <a:rPr lang="ko-KR" altLang="en-US" sz="700" b="1" dirty="0" err="1">
                <a:solidFill>
                  <a:schemeClr val="accent4"/>
                </a:solidFill>
              </a:rPr>
              <a:t>당기고백</a:t>
            </a:r>
            <a:r>
              <a:rPr lang="ko-KR" altLang="en-US" sz="700" b="1" dirty="0">
                <a:solidFill>
                  <a:schemeClr val="accent4"/>
                </a:solidFill>
              </a:rPr>
              <a:t> </a:t>
            </a:r>
            <a:r>
              <a:rPr lang="en-US" altLang="ko-KR" sz="700" b="1" dirty="0">
                <a:solidFill>
                  <a:schemeClr val="accent4"/>
                </a:solidFill>
              </a:rPr>
              <a:t>1350mg x 60</a:t>
            </a:r>
            <a:r>
              <a:rPr lang="ko-KR" altLang="en-US" sz="700" b="1" dirty="0">
                <a:solidFill>
                  <a:schemeClr val="accent4"/>
                </a:solidFill>
              </a:rPr>
              <a:t>정</a:t>
            </a:r>
            <a:endParaRPr lang="en-US" altLang="ko-KR" sz="800" b="1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152926" y="2728613"/>
            <a:ext cx="601594" cy="180956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제품 상세  </a:t>
            </a:r>
            <a:r>
              <a:rPr lang="en-US" altLang="ko-KR" sz="500" dirty="0">
                <a:solidFill>
                  <a:schemeClr val="tx1"/>
                </a:solidFill>
              </a:rPr>
              <a:t>&gt;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99567" y="3426208"/>
            <a:ext cx="200752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섭취요일                              </a:t>
            </a:r>
            <a:r>
              <a:rPr lang="ko-KR" altLang="en-US" sz="800" dirty="0">
                <a:solidFill>
                  <a:schemeClr val="accent4"/>
                </a:solidFill>
              </a:rPr>
              <a:t>매일 </a:t>
            </a:r>
            <a:r>
              <a:rPr lang="en-US" altLang="ko-KR" sz="800" dirty="0">
                <a:solidFill>
                  <a:schemeClr val="accent4"/>
                </a:solidFill>
              </a:rPr>
              <a:t>&gt;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91846" y="3714718"/>
            <a:ext cx="65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섭취 횟수                      </a:t>
            </a:r>
            <a:endParaRPr lang="en-US" altLang="ko-KR" sz="800" b="1" dirty="0">
              <a:solidFill>
                <a:schemeClr val="accent4"/>
              </a:solidFill>
            </a:endParaRPr>
          </a:p>
        </p:txBody>
      </p:sp>
      <p:sp>
        <p:nvSpPr>
          <p:cNvPr id="104" name="타원 103"/>
          <p:cNvSpPr>
            <a:spLocks noChangeAspect="1"/>
          </p:cNvSpPr>
          <p:nvPr/>
        </p:nvSpPr>
        <p:spPr bwMode="auto">
          <a:xfrm>
            <a:off x="2241587" y="3809788"/>
            <a:ext cx="131733" cy="128978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 bwMode="auto">
          <a:xfrm>
            <a:off x="1691146" y="3824149"/>
            <a:ext cx="128228" cy="12554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91846" y="3990770"/>
            <a:ext cx="65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섭취 시간                      </a:t>
            </a:r>
            <a:endParaRPr lang="en-US" altLang="ko-KR" sz="800" b="1" dirty="0">
              <a:solidFill>
                <a:schemeClr val="accent4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1846" y="4585211"/>
            <a:ext cx="65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/>
              <a:t>푸시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알람</a:t>
            </a:r>
            <a:endParaRPr lang="en-US" altLang="ko-KR" sz="800" b="1" dirty="0">
              <a:solidFill>
                <a:schemeClr val="accent4"/>
              </a:solidFill>
            </a:endParaRP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078"/>
          <a:stretch/>
        </p:blipFill>
        <p:spPr>
          <a:xfrm>
            <a:off x="1993111" y="4613497"/>
            <a:ext cx="464515" cy="227247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078"/>
          <a:stretch/>
        </p:blipFill>
        <p:spPr>
          <a:xfrm>
            <a:off x="2017401" y="1724793"/>
            <a:ext cx="464515" cy="227247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1503616" y="1710528"/>
            <a:ext cx="65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섭취 중</a:t>
            </a:r>
            <a:endParaRPr lang="en-US" altLang="ko-KR" sz="800" b="1" dirty="0">
              <a:solidFill>
                <a:schemeClr val="accent4"/>
              </a:solidFill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514605" y="5614058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277098" y="680853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195" name="TextBox 194"/>
          <p:cNvSpPr txBox="1"/>
          <p:nvPr/>
        </p:nvSpPr>
        <p:spPr>
          <a:xfrm>
            <a:off x="4009005" y="1013158"/>
            <a:ext cx="715578" cy="209729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섭취 요일</a:t>
            </a:r>
          </a:p>
        </p:txBody>
      </p:sp>
      <p:sp>
        <p:nvSpPr>
          <p:cNvPr id="197" name="직사각형 6"/>
          <p:cNvSpPr/>
          <p:nvPr/>
        </p:nvSpPr>
        <p:spPr>
          <a:xfrm>
            <a:off x="3249104" y="959818"/>
            <a:ext cx="2122146" cy="1225347"/>
          </a:xfrm>
          <a:prstGeom prst="round2Same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3374881" y="1738913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3531966" y="1358423"/>
            <a:ext cx="197178" cy="165637"/>
          </a:xfrm>
          <a:prstGeom prst="roundRect">
            <a:avLst>
              <a:gd name="adj" fmla="val 12614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월</a:t>
            </a: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3760782" y="1358423"/>
            <a:ext cx="197178" cy="165637"/>
          </a:xfrm>
          <a:prstGeom prst="roundRect">
            <a:avLst>
              <a:gd name="adj" fmla="val 12614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화</a:t>
            </a:r>
          </a:p>
        </p:txBody>
      </p:sp>
      <p:sp>
        <p:nvSpPr>
          <p:cNvPr id="204" name="모서리가 둥근 직사각형 203"/>
          <p:cNvSpPr/>
          <p:nvPr/>
        </p:nvSpPr>
        <p:spPr>
          <a:xfrm>
            <a:off x="3989598" y="1358423"/>
            <a:ext cx="197178" cy="165637"/>
          </a:xfrm>
          <a:prstGeom prst="roundRect">
            <a:avLst>
              <a:gd name="adj" fmla="val 12614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수</a:t>
            </a:r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4218414" y="1358423"/>
            <a:ext cx="197178" cy="165637"/>
          </a:xfrm>
          <a:prstGeom prst="roundRect">
            <a:avLst>
              <a:gd name="adj" fmla="val 12614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206" name="모서리가 둥근 직사각형 205"/>
          <p:cNvSpPr/>
          <p:nvPr/>
        </p:nvSpPr>
        <p:spPr>
          <a:xfrm>
            <a:off x="4447230" y="1358423"/>
            <a:ext cx="197178" cy="165637"/>
          </a:xfrm>
          <a:prstGeom prst="roundRect">
            <a:avLst>
              <a:gd name="adj" fmla="val 12614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금</a:t>
            </a:r>
          </a:p>
        </p:txBody>
      </p:sp>
      <p:sp>
        <p:nvSpPr>
          <p:cNvPr id="207" name="모서리가 둥근 직사각형 206"/>
          <p:cNvSpPr/>
          <p:nvPr/>
        </p:nvSpPr>
        <p:spPr>
          <a:xfrm>
            <a:off x="4676046" y="1358423"/>
            <a:ext cx="197178" cy="165637"/>
          </a:xfrm>
          <a:prstGeom prst="roundRect">
            <a:avLst>
              <a:gd name="adj" fmla="val 12614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토</a:t>
            </a:r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4904864" y="1358423"/>
            <a:ext cx="197178" cy="165637"/>
          </a:xfrm>
          <a:prstGeom prst="roundRect">
            <a:avLst>
              <a:gd name="adj" fmla="val 12614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일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2059026" y="5174529"/>
            <a:ext cx="386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3"/>
                </a:solidFill>
              </a:rPr>
              <a:t>삭제</a:t>
            </a:r>
            <a:endParaRPr lang="en-US" altLang="ko-KR" sz="900" dirty="0"/>
          </a:p>
        </p:txBody>
      </p:sp>
      <p:grpSp>
        <p:nvGrpSpPr>
          <p:cNvPr id="49" name="그룹 25"/>
          <p:cNvGrpSpPr>
            <a:grpSpLocks/>
          </p:cNvGrpSpPr>
          <p:nvPr/>
        </p:nvGrpSpPr>
        <p:grpSpPr bwMode="auto">
          <a:xfrm>
            <a:off x="1603177" y="2745812"/>
            <a:ext cx="189852" cy="299511"/>
            <a:chOff x="1765300" y="1785938"/>
            <a:chExt cx="341313" cy="550862"/>
          </a:xfrm>
        </p:grpSpPr>
        <p:sp>
          <p:nvSpPr>
            <p:cNvPr id="50" name="Oval 46"/>
            <p:cNvSpPr>
              <a:spLocks noChangeArrowheads="1"/>
            </p:cNvSpPr>
            <p:nvPr/>
          </p:nvSpPr>
          <p:spPr bwMode="auto">
            <a:xfrm>
              <a:off x="1795463" y="1785938"/>
              <a:ext cx="163512" cy="163512"/>
            </a:xfrm>
            <a:prstGeom prst="ellipse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kumimoji="0"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Picture 261" descr="hand_w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5300" y="1838325"/>
              <a:ext cx="3413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2" name="꺾인 연결선 51"/>
          <p:cNvCxnSpPr>
            <a:stCxn id="51" idx="0"/>
            <a:endCxn id="53" idx="1"/>
          </p:cNvCxnSpPr>
          <p:nvPr/>
        </p:nvCxnSpPr>
        <p:spPr>
          <a:xfrm rot="5400000" flipH="1" flipV="1">
            <a:off x="952084" y="1757291"/>
            <a:ext cx="1763024" cy="270987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969090" y="900695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PWM-02-07-05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077656" y="3490501"/>
            <a:ext cx="335680" cy="149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꺾인 연결선 61"/>
          <p:cNvCxnSpPr>
            <a:stCxn id="61" idx="3"/>
            <a:endCxn id="194" idx="1"/>
          </p:cNvCxnSpPr>
          <p:nvPr/>
        </p:nvCxnSpPr>
        <p:spPr>
          <a:xfrm flipV="1">
            <a:off x="2413336" y="780881"/>
            <a:ext cx="863762" cy="278448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08884" y="4276848"/>
            <a:ext cx="1936685" cy="206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꺾인 연결선 68"/>
          <p:cNvCxnSpPr>
            <a:stCxn id="67" idx="3"/>
            <a:endCxn id="90" idx="1"/>
          </p:cNvCxnSpPr>
          <p:nvPr/>
        </p:nvCxnSpPr>
        <p:spPr>
          <a:xfrm flipV="1">
            <a:off x="2445569" y="2456471"/>
            <a:ext cx="831529" cy="1923620"/>
          </a:xfrm>
          <a:prstGeom prst="bentConnector3">
            <a:avLst>
              <a:gd name="adj1" fmla="val 62829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260683" y="3125324"/>
            <a:ext cx="2105532" cy="327470"/>
          </a:xfrm>
          <a:prstGeom prst="rect">
            <a:avLst/>
          </a:prstGeom>
          <a:solidFill>
            <a:srgbClr val="DED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534128" y="3128759"/>
            <a:ext cx="1710325" cy="2983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6   :  30       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528019" y="2893772"/>
            <a:ext cx="1724719" cy="2983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5      29    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528019" y="3464508"/>
            <a:ext cx="1724719" cy="2983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7      31    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6"/>
          <p:cNvSpPr/>
          <p:nvPr/>
        </p:nvSpPr>
        <p:spPr>
          <a:xfrm>
            <a:off x="3244068" y="2621458"/>
            <a:ext cx="2122146" cy="2516736"/>
          </a:xfrm>
          <a:prstGeom prst="round2SameRect">
            <a:avLst>
              <a:gd name="adj1" fmla="val 4978"/>
              <a:gd name="adj2" fmla="val 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4494690" y="3508631"/>
            <a:ext cx="715578" cy="209729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solidFill>
                  <a:schemeClr val="accent3"/>
                </a:solidFill>
              </a:rPr>
              <a:t>오후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318207" y="2716380"/>
            <a:ext cx="715578" cy="225862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섭취 시간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292569" y="3964279"/>
            <a:ext cx="715578" cy="225862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/>
              <a:t>섭취 량</a:t>
            </a:r>
            <a:endParaRPr lang="ko-KR" altLang="en-US" sz="8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3420087" y="3872904"/>
            <a:ext cx="18243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81084" y="4340069"/>
            <a:ext cx="353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</a:p>
        </p:txBody>
      </p:sp>
      <p:sp>
        <p:nvSpPr>
          <p:cNvPr id="86" name="타원 85"/>
          <p:cNvSpPr>
            <a:spLocks noChangeAspect="1"/>
          </p:cNvSpPr>
          <p:nvPr/>
        </p:nvSpPr>
        <p:spPr bwMode="auto">
          <a:xfrm>
            <a:off x="4733547" y="4382592"/>
            <a:ext cx="237863" cy="232888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타원 86"/>
          <p:cNvSpPr>
            <a:spLocks noChangeAspect="1"/>
          </p:cNvSpPr>
          <p:nvPr/>
        </p:nvSpPr>
        <p:spPr bwMode="auto">
          <a:xfrm>
            <a:off x="3616976" y="4382592"/>
            <a:ext cx="231534" cy="226691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971602" y="4193348"/>
            <a:ext cx="715578" cy="209729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7030A0"/>
                </a:solidFill>
              </a:rPr>
              <a:t>추천 섭취량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375098" y="4728681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77098" y="2356443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#2</a:t>
            </a:r>
            <a:endParaRPr lang="ko-KR" altLang="en-US" sz="700" dirty="0"/>
          </a:p>
        </p:txBody>
      </p:sp>
      <p:sp>
        <p:nvSpPr>
          <p:cNvPr id="92" name="직사각형 91"/>
          <p:cNvSpPr/>
          <p:nvPr/>
        </p:nvSpPr>
        <p:spPr>
          <a:xfrm>
            <a:off x="-4500" y="5211936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93" name="직사각형 92"/>
          <p:cNvSpPr/>
          <p:nvPr/>
        </p:nvSpPr>
        <p:spPr>
          <a:xfrm>
            <a:off x="3310990" y="5466889"/>
            <a:ext cx="1746424" cy="63162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삭제 하시겠습니까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4306682" y="5820503"/>
            <a:ext cx="567480" cy="1602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238700" y="5216236"/>
            <a:ext cx="85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ysClr val="windowText" lastClr="000000"/>
                </a:solidFill>
              </a:rPr>
              <a:t>&gt;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경고창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#1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3487067" y="5820503"/>
            <a:ext cx="567480" cy="16024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-4500" y="5622047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78" name="직사각형 77"/>
          <p:cNvSpPr/>
          <p:nvPr/>
        </p:nvSpPr>
        <p:spPr>
          <a:xfrm>
            <a:off x="2094879" y="5213766"/>
            <a:ext cx="335680" cy="149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꺾인 연결선 78"/>
          <p:cNvCxnSpPr>
            <a:stCxn id="78" idx="3"/>
            <a:endCxn id="96" idx="1"/>
          </p:cNvCxnSpPr>
          <p:nvPr/>
        </p:nvCxnSpPr>
        <p:spPr>
          <a:xfrm>
            <a:off x="2430559" y="5288635"/>
            <a:ext cx="808141" cy="3532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DAB84C41-6461-3C7D-B4E8-E64E4404E7DE}"/>
              </a:ext>
            </a:extLst>
          </p:cNvPr>
          <p:cNvSpPr/>
          <p:nvPr/>
        </p:nvSpPr>
        <p:spPr>
          <a:xfrm>
            <a:off x="5475946" y="4934100"/>
            <a:ext cx="6326847" cy="1741019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섭취 중인 건기식 상세보기 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/api/functional-food/get-intake-functional-food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섭취 중인 건기식 수정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/api/functional-food/update-intake-functional-food</a:t>
            </a:r>
          </a:p>
          <a:p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(</a:t>
            </a: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섭취 요일 또는 섭취 시간 변경</a:t>
            </a:r>
            <a:r>
              <a:rPr lang="en-US" altLang="ko-KR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239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122139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제품 상세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PWM-02-07-05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292807"/>
              </p:ext>
            </p:extLst>
          </p:nvPr>
        </p:nvGraphicFramePr>
        <p:xfrm>
          <a:off x="9136380" y="451435"/>
          <a:ext cx="3055620" cy="5986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스크롤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내릴시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의 제품정보 칸이 상단에 고정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제품 상세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</a:t>
                      </a:r>
                      <a:r>
                        <a:rPr lang="ko-KR" altLang="en-US" sz="700" dirty="0" err="1"/>
                        <a:t>터치시</a:t>
                      </a:r>
                      <a:r>
                        <a:rPr lang="ko-KR" altLang="en-US" sz="700" baseline="0" dirty="0"/>
                        <a:t> 페이지 닫힘</a:t>
                      </a:r>
                      <a:r>
                        <a:rPr lang="en-US" altLang="ko-KR" sz="700" baseline="0" dirty="0"/>
                        <a:t>/  </a:t>
                      </a:r>
                      <a:r>
                        <a:rPr lang="ko-KR" altLang="en-US" sz="700" dirty="0" err="1"/>
                        <a:t>건기식</a:t>
                      </a:r>
                      <a:r>
                        <a:rPr lang="ko-KR" altLang="en-US" sz="700" dirty="0"/>
                        <a:t> 섭취 수정</a:t>
                      </a:r>
                      <a:r>
                        <a:rPr lang="en-US" altLang="ko-KR" sz="700" dirty="0"/>
                        <a:t>(PWM-02-07-04)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우측 상단 공유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좋아요 버튼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이미지와 제품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브랜드 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제품정보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맞춤정보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주의 성분이 있을 시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‘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섭취시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주의가 필요합니다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문구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주의 성분이 없을 시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 ‘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섭취를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추천드립니다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문구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2)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주요 기능성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보조 기능성 표시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3)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성분 상세 정보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주성분 최대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개까지 노출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나머지 성분은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더보기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성분명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함유량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권장량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상세보기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하단에서 상단으로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모달이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뜨며 성분상세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권장 섭취량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섭취 주의사항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권장 섭취기간이 안내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기능성 및 주의사항을 확인해보세요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#2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4)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섭취 가이드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섭취방법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섭취시간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섭취기간 안내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dirty="0">
                        <a:solidFill>
                          <a:srgbClr val="FF5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66110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제품 상세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8584" y="1361166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8584" y="1655278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157189" y="2222620"/>
            <a:ext cx="2032021" cy="1012923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921" y="1690014"/>
            <a:ext cx="227215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" dirty="0" err="1">
                <a:solidFill>
                  <a:schemeClr val="accent4"/>
                </a:solidFill>
              </a:rPr>
              <a:t>부광</a:t>
            </a:r>
            <a:endParaRPr lang="en-US" altLang="ko-KR" sz="600" dirty="0">
              <a:solidFill>
                <a:schemeClr val="accent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 </a:t>
            </a:r>
            <a:r>
              <a:rPr lang="ko-KR" altLang="en-US" sz="900" dirty="0" err="1"/>
              <a:t>부광메디카</a:t>
            </a:r>
            <a:r>
              <a:rPr lang="ko-KR" altLang="en-US" sz="900" dirty="0"/>
              <a:t> </a:t>
            </a:r>
            <a:r>
              <a:rPr lang="ko-KR" altLang="en-US" sz="900" dirty="0" err="1"/>
              <a:t>당기고백</a:t>
            </a:r>
            <a:r>
              <a:rPr lang="ko-KR" altLang="en-US" sz="900" dirty="0"/>
              <a:t> </a:t>
            </a:r>
            <a:r>
              <a:rPr lang="en-US" altLang="ko-KR" sz="900" dirty="0"/>
              <a:t>1350mg x60</a:t>
            </a:r>
            <a:r>
              <a:rPr lang="ko-KR" altLang="en-US" sz="900" dirty="0"/>
              <a:t>정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13225" y="2606079"/>
            <a:ext cx="7729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제품정보</a:t>
            </a:r>
            <a:endParaRPr lang="en-US" altLang="ko-KR" sz="700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1482326" y="4456616"/>
            <a:ext cx="233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74349" y="2836646"/>
            <a:ext cx="229943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홍길동 님을 위한 맞춤정보</a:t>
            </a:r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ko-KR" altLang="en-US" sz="500" dirty="0">
                <a:solidFill>
                  <a:schemeClr val="accent3"/>
                </a:solidFill>
              </a:rPr>
              <a:t>고객님의 건강데이터 분석결과를 바탕으로 해당 제품에 대한 맞춤 정보를 알려드립니다</a:t>
            </a:r>
            <a:r>
              <a:rPr lang="en-US" altLang="ko-KR" sz="5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63673" y="3845056"/>
            <a:ext cx="2237306" cy="865935"/>
          </a:xfrm>
          <a:prstGeom prst="roundRect">
            <a:avLst>
              <a:gd name="adj" fmla="val 909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91626" y="3911680"/>
            <a:ext cx="1981400" cy="215203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 err="1">
                <a:solidFill>
                  <a:srgbClr val="FF0000"/>
                </a:solidFill>
              </a:rPr>
              <a:t>섭취시</a:t>
            </a:r>
            <a:r>
              <a:rPr lang="ko-KR" altLang="en-US" sz="600" dirty="0">
                <a:solidFill>
                  <a:srgbClr val="FF0000"/>
                </a:solidFill>
              </a:rPr>
              <a:t> 주의가 필요합니다</a:t>
            </a:r>
            <a:endParaRPr lang="ko-KR" altLang="en-US" sz="20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 rot="16200000">
            <a:off x="2232684" y="3923234"/>
            <a:ext cx="246076" cy="23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729023" y="4146132"/>
            <a:ext cx="6666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추천성분  </a:t>
            </a:r>
            <a:r>
              <a:rPr lang="en-US" altLang="ko-KR" sz="7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537049" y="4146132"/>
            <a:ext cx="6666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주의성분  </a:t>
            </a:r>
            <a:r>
              <a:rPr lang="en-US" altLang="ko-KR" sz="7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47288" y="4337562"/>
            <a:ext cx="2253691" cy="3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tx2"/>
                </a:solidFill>
              </a:rPr>
              <a:t>고객님이 섭취하실 때 주의가 필요한 성분이</a:t>
            </a:r>
            <a:br>
              <a:rPr lang="en-US" altLang="ko-KR" sz="600" dirty="0">
                <a:solidFill>
                  <a:schemeClr val="tx2"/>
                </a:solidFill>
              </a:rPr>
            </a:br>
            <a:r>
              <a:rPr lang="ko-KR" altLang="en-US" sz="600" dirty="0">
                <a:solidFill>
                  <a:schemeClr val="tx2"/>
                </a:solidFill>
              </a:rPr>
              <a:t>포함된 제품으로 섭취 전 전문가와 상의해주세요</a:t>
            </a:r>
            <a:endParaRPr lang="en-US" altLang="ko-KR" sz="600" dirty="0">
              <a:solidFill>
                <a:schemeClr val="tx2"/>
              </a:solidFill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332500" y="3731537"/>
            <a:ext cx="23171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23747" y="5202197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63673" y="5236141"/>
            <a:ext cx="7729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주요 기능성</a:t>
            </a:r>
            <a:endParaRPr lang="en-US" altLang="ko-KR" sz="7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368707" y="5505846"/>
            <a:ext cx="454254" cy="17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간 건강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55516" y="5505846"/>
            <a:ext cx="553269" cy="17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혈당 조절</a:t>
            </a: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441340" y="5505845"/>
            <a:ext cx="568610" cy="1638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>
                <a:solidFill>
                  <a:schemeClr val="tx1"/>
                </a:solidFill>
              </a:rPr>
              <a:t>혈행</a:t>
            </a:r>
            <a:r>
              <a:rPr lang="ko-KR" altLang="en-US" sz="500" dirty="0">
                <a:solidFill>
                  <a:schemeClr val="tx1"/>
                </a:solidFill>
              </a:rPr>
              <a:t> 개선</a:t>
            </a:r>
          </a:p>
        </p:txBody>
      </p:sp>
      <p:sp>
        <p:nvSpPr>
          <p:cNvPr id="74" name="아래쪽 화살표 73"/>
          <p:cNvSpPr/>
          <p:nvPr/>
        </p:nvSpPr>
        <p:spPr>
          <a:xfrm>
            <a:off x="1334493" y="6162485"/>
            <a:ext cx="146629" cy="234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363673" y="5693862"/>
            <a:ext cx="7729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보조 기능성</a:t>
            </a:r>
            <a:endParaRPr lang="en-US" altLang="ko-KR" sz="700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422047" y="5962316"/>
            <a:ext cx="525702" cy="17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여성 건강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983474" y="5962316"/>
            <a:ext cx="682929" cy="163863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피부건강 개선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702128" y="5962316"/>
            <a:ext cx="682929" cy="163863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면역기능 개선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035093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3034536" y="1266110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제품 상세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049242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92" name="TextBox 91"/>
          <p:cNvSpPr txBox="1"/>
          <p:nvPr/>
        </p:nvSpPr>
        <p:spPr>
          <a:xfrm>
            <a:off x="3930988" y="1570686"/>
            <a:ext cx="7729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제품정보</a:t>
            </a:r>
            <a:endParaRPr lang="en-US" altLang="ko-KR" sz="700" dirty="0"/>
          </a:p>
        </p:txBody>
      </p:sp>
      <p:cxnSp>
        <p:nvCxnSpPr>
          <p:cNvPr id="135" name="직선 연결선 134"/>
          <p:cNvCxnSpPr/>
          <p:nvPr/>
        </p:nvCxnSpPr>
        <p:spPr>
          <a:xfrm>
            <a:off x="3024579" y="1824602"/>
            <a:ext cx="23171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중괄호 9"/>
          <p:cNvSpPr/>
          <p:nvPr/>
        </p:nvSpPr>
        <p:spPr>
          <a:xfrm>
            <a:off x="5399941" y="1254881"/>
            <a:ext cx="132179" cy="5697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5580367" y="1406114"/>
            <a:ext cx="772973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고정</a:t>
            </a:r>
            <a:endParaRPr lang="en-US" altLang="ko-KR" sz="7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032347" y="1816982"/>
            <a:ext cx="229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성분 상세 정보</a:t>
            </a:r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ko-KR" altLang="en-US" sz="500" dirty="0" err="1">
                <a:solidFill>
                  <a:schemeClr val="accent3"/>
                </a:solidFill>
              </a:rPr>
              <a:t>성분별</a:t>
            </a:r>
            <a:r>
              <a:rPr lang="ko-KR" altLang="en-US" sz="500" dirty="0">
                <a:solidFill>
                  <a:schemeClr val="accent3"/>
                </a:solidFill>
              </a:rPr>
              <a:t> 기능성 및 함량</a:t>
            </a:r>
            <a:r>
              <a:rPr lang="en-US" altLang="ko-KR" sz="500" dirty="0">
                <a:solidFill>
                  <a:schemeClr val="accent3"/>
                </a:solidFill>
              </a:rPr>
              <a:t>, </a:t>
            </a:r>
            <a:r>
              <a:rPr lang="ko-KR" altLang="en-US" sz="500" dirty="0">
                <a:solidFill>
                  <a:schemeClr val="accent3"/>
                </a:solidFill>
              </a:rPr>
              <a:t>주의사항을 알려드립니다</a:t>
            </a:r>
            <a:endParaRPr lang="en-US" altLang="ko-KR" sz="500" dirty="0">
              <a:solidFill>
                <a:schemeClr val="accent3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014622" y="1824602"/>
            <a:ext cx="23171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모서리가 둥근 직사각형 138"/>
          <p:cNvSpPr/>
          <p:nvPr/>
        </p:nvSpPr>
        <p:spPr>
          <a:xfrm>
            <a:off x="2042505" y="5505845"/>
            <a:ext cx="568610" cy="1638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혈압조절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174249" y="2258397"/>
            <a:ext cx="13433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err="1"/>
              <a:t>밀크씨슬</a:t>
            </a:r>
            <a:r>
              <a:rPr lang="ko-KR" altLang="en-US" sz="700" dirty="0"/>
              <a:t> 추출물</a:t>
            </a:r>
            <a:r>
              <a:rPr lang="en-US" altLang="ko-KR" sz="700" dirty="0"/>
              <a:t>(</a:t>
            </a:r>
            <a:r>
              <a:rPr lang="ko-KR" altLang="en-US" sz="700" dirty="0" err="1"/>
              <a:t>실리마린</a:t>
            </a:r>
            <a:r>
              <a:rPr lang="en-US" altLang="ko-KR" sz="700" dirty="0"/>
              <a:t>)</a:t>
            </a: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368061" y="2340765"/>
            <a:ext cx="470639" cy="1381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rgbClr val="00B0F0"/>
                </a:solidFill>
              </a:rPr>
              <a:t>주성분</a:t>
            </a: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459827" y="1634356"/>
            <a:ext cx="2032021" cy="56062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242292" y="2499897"/>
            <a:ext cx="1573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/>
              <a:t>실리마린</a:t>
            </a:r>
            <a:r>
              <a:rPr lang="ko-KR" altLang="en-US" sz="600" dirty="0"/>
              <a:t> </a:t>
            </a:r>
            <a:r>
              <a:rPr lang="en-US" altLang="ko-KR" sz="600" dirty="0"/>
              <a:t>130mg </a:t>
            </a:r>
            <a:r>
              <a:rPr lang="en-US" altLang="ko-KR" sz="700" dirty="0"/>
              <a:t>/ </a:t>
            </a:r>
            <a:r>
              <a:rPr lang="ko-KR" altLang="en-US" sz="500" dirty="0">
                <a:solidFill>
                  <a:schemeClr val="accent3"/>
                </a:solidFill>
              </a:rPr>
              <a:t>권장량 </a:t>
            </a:r>
            <a:r>
              <a:rPr lang="en-US" altLang="ko-KR" sz="500" dirty="0">
                <a:solidFill>
                  <a:schemeClr val="accent3"/>
                </a:solidFill>
              </a:rPr>
              <a:t>130mg</a:t>
            </a:r>
            <a:endParaRPr lang="en-US" altLang="ko-KR" sz="700" dirty="0">
              <a:solidFill>
                <a:schemeClr val="accent3"/>
              </a:solidFill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4653737" y="2583685"/>
            <a:ext cx="352603" cy="136736"/>
          </a:xfrm>
          <a:prstGeom prst="roundRect">
            <a:avLst>
              <a:gd name="adj" fmla="val 50000"/>
            </a:avLst>
          </a:prstGeom>
          <a:solidFill>
            <a:srgbClr val="00C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rgbClr val="0070C0"/>
                </a:solidFill>
              </a:rPr>
              <a:t>최적</a:t>
            </a:r>
            <a:endParaRPr lang="ko-KR" altLang="en-US" sz="500" dirty="0">
              <a:solidFill>
                <a:srgbClr val="0070C0"/>
              </a:solidFill>
            </a:endParaRP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3187678" y="2851021"/>
            <a:ext cx="1971042" cy="210826"/>
          </a:xfrm>
          <a:prstGeom prst="roundRect">
            <a:avLst>
              <a:gd name="adj" fmla="val 909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기능성 및 주의사항을 확인해보세요</a:t>
            </a:r>
          </a:p>
        </p:txBody>
      </p:sp>
      <p:sp>
        <p:nvSpPr>
          <p:cNvPr id="147" name="TextBox 146"/>
          <p:cNvSpPr txBox="1"/>
          <p:nvPr/>
        </p:nvSpPr>
        <p:spPr>
          <a:xfrm rot="16200000">
            <a:off x="4914566" y="2850805"/>
            <a:ext cx="246076" cy="23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3880764" y="3256519"/>
            <a:ext cx="7729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err="1"/>
              <a:t>더보기</a:t>
            </a:r>
            <a:endParaRPr lang="en-US" altLang="ko-KR" sz="700" dirty="0"/>
          </a:p>
        </p:txBody>
      </p:sp>
      <p:sp>
        <p:nvSpPr>
          <p:cNvPr id="149" name="TextBox 148"/>
          <p:cNvSpPr txBox="1"/>
          <p:nvPr/>
        </p:nvSpPr>
        <p:spPr>
          <a:xfrm rot="16200000">
            <a:off x="4277215" y="3269675"/>
            <a:ext cx="246076" cy="23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cxnSp>
        <p:nvCxnSpPr>
          <p:cNvPr id="150" name="직선 연결선 149"/>
          <p:cNvCxnSpPr/>
          <p:nvPr/>
        </p:nvCxnSpPr>
        <p:spPr>
          <a:xfrm>
            <a:off x="3023484" y="3556915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3041209" y="3600999"/>
            <a:ext cx="2299432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섭취 가이드</a:t>
            </a:r>
            <a:endParaRPr lang="en-US" altLang="ko-KR" sz="700" dirty="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3072272" y="3864536"/>
            <a:ext cx="2237306" cy="1743784"/>
          </a:xfrm>
          <a:prstGeom prst="roundRect">
            <a:avLst>
              <a:gd name="adj" fmla="val 9094"/>
            </a:avLst>
          </a:prstGeom>
          <a:solidFill>
            <a:srgbClr val="CCEC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200225" y="4125194"/>
            <a:ext cx="1981400" cy="215203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1</a:t>
            </a:r>
            <a:r>
              <a:rPr lang="ko-KR" altLang="en-US" sz="600" dirty="0">
                <a:solidFill>
                  <a:schemeClr val="tx1"/>
                </a:solidFill>
              </a:rPr>
              <a:t>일 </a:t>
            </a:r>
            <a:r>
              <a:rPr lang="en-US" altLang="ko-KR" sz="600" dirty="0">
                <a:solidFill>
                  <a:schemeClr val="tx1"/>
                </a:solidFill>
              </a:rPr>
              <a:t>1</a:t>
            </a:r>
            <a:r>
              <a:rPr lang="ko-KR" altLang="en-US" sz="600" dirty="0">
                <a:solidFill>
                  <a:schemeClr val="tx1"/>
                </a:solidFill>
              </a:rPr>
              <a:t>회</a:t>
            </a:r>
            <a:r>
              <a:rPr lang="en-US" altLang="ko-KR" sz="600" dirty="0">
                <a:solidFill>
                  <a:schemeClr val="tx1"/>
                </a:solidFill>
              </a:rPr>
              <a:t>, 1</a:t>
            </a:r>
            <a:r>
              <a:rPr lang="ko-KR" altLang="en-US" sz="600" dirty="0">
                <a:solidFill>
                  <a:schemeClr val="tx1"/>
                </a:solidFill>
              </a:rPr>
              <a:t>회 </a:t>
            </a:r>
            <a:r>
              <a:rPr lang="en-US" altLang="ko-KR" sz="600" dirty="0">
                <a:solidFill>
                  <a:schemeClr val="tx1"/>
                </a:solidFill>
              </a:rPr>
              <a:t>1</a:t>
            </a:r>
            <a:r>
              <a:rPr lang="ko-KR" altLang="en-US" sz="600" dirty="0">
                <a:solidFill>
                  <a:schemeClr val="tx1"/>
                </a:solidFill>
              </a:rPr>
              <a:t>정을 충분한 물과 함께 섭취하세요</a:t>
            </a:r>
            <a:endParaRPr lang="ko-KR" altLang="en-US" sz="200" dirty="0">
              <a:solidFill>
                <a:schemeClr val="accent3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151977" y="3887416"/>
            <a:ext cx="8656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섭취방법</a:t>
            </a:r>
            <a:endParaRPr lang="en-US" altLang="ko-KR" sz="700" dirty="0"/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3200225" y="4593817"/>
            <a:ext cx="1981400" cy="215203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아침 식후에 드시는 것이 좋습니다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  <a:endParaRPr lang="ko-KR" altLang="en-US" sz="200" dirty="0">
              <a:solidFill>
                <a:schemeClr val="accent3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151977" y="4356039"/>
            <a:ext cx="8656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섭취시간</a:t>
            </a:r>
            <a:endParaRPr lang="en-US" altLang="ko-KR" sz="700" dirty="0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3200225" y="5073757"/>
            <a:ext cx="1981400" cy="312069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충분한 효과를 위해 최소 </a:t>
            </a:r>
            <a:r>
              <a:rPr lang="en-US" altLang="ko-KR" sz="600" dirty="0">
                <a:solidFill>
                  <a:schemeClr val="tx1"/>
                </a:solidFill>
              </a:rPr>
              <a:t>8</a:t>
            </a:r>
            <a:r>
              <a:rPr lang="ko-KR" altLang="en-US" sz="600" dirty="0">
                <a:solidFill>
                  <a:schemeClr val="tx1"/>
                </a:solidFill>
              </a:rPr>
              <a:t>주 이상 섭취하는 것을 </a:t>
            </a:r>
            <a:r>
              <a:rPr lang="ko-KR" altLang="en-US" sz="600" dirty="0" err="1">
                <a:solidFill>
                  <a:schemeClr val="tx1"/>
                </a:solidFill>
              </a:rPr>
              <a:t>권장드리며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장기간 섭취하셔도 안전합니다</a:t>
            </a:r>
            <a:endParaRPr lang="ko-KR" altLang="en-US" sz="200" dirty="0">
              <a:solidFill>
                <a:schemeClr val="accent3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151977" y="4835979"/>
            <a:ext cx="8656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섭취기간</a:t>
            </a:r>
            <a:endParaRPr lang="en-US" altLang="ko-KR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121" t="10593" r="8833" b="83301"/>
          <a:stretch/>
        </p:blipFill>
        <p:spPr>
          <a:xfrm>
            <a:off x="2032851" y="1683797"/>
            <a:ext cx="371678" cy="239635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-8584" y="3525288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6115406" y="773291"/>
            <a:ext cx="2032021" cy="880811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188137" y="1005778"/>
            <a:ext cx="7729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err="1">
                <a:solidFill>
                  <a:srgbClr val="FF0000"/>
                </a:solidFill>
              </a:rPr>
              <a:t>루테인</a:t>
            </a:r>
            <a:endParaRPr lang="en-US" altLang="ko-KR" sz="700" b="1" dirty="0">
              <a:solidFill>
                <a:srgbClr val="FF0000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247930" y="1260488"/>
            <a:ext cx="874637" cy="138481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중복</a:t>
            </a:r>
            <a:r>
              <a:rPr lang="en-US" altLang="ko-KR" sz="500" dirty="0"/>
              <a:t>(</a:t>
            </a:r>
            <a:r>
              <a:rPr lang="ko-KR" altLang="en-US" sz="500" dirty="0"/>
              <a:t>과다</a:t>
            </a:r>
            <a:r>
              <a:rPr lang="en-US" altLang="ko-KR" sz="500" dirty="0"/>
              <a:t>) </a:t>
            </a:r>
            <a:r>
              <a:rPr lang="ko-KR" altLang="en-US" sz="500" dirty="0"/>
              <a:t>섭취 주의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151181" y="1393410"/>
            <a:ext cx="197099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" dirty="0"/>
              <a:t> 과다 </a:t>
            </a:r>
            <a:r>
              <a:rPr lang="ko-KR" altLang="en-US" sz="500" dirty="0" err="1"/>
              <a:t>섭취시</a:t>
            </a:r>
            <a:r>
              <a:rPr lang="ko-KR" altLang="en-US" sz="500" dirty="0"/>
              <a:t> 피부의 </a:t>
            </a:r>
            <a:r>
              <a:rPr lang="ko-KR" altLang="en-US" sz="500" dirty="0" err="1"/>
              <a:t>호아변이</a:t>
            </a:r>
            <a:r>
              <a:rPr lang="ko-KR" altLang="en-US" sz="500" dirty="0"/>
              <a:t> 발생할 수 있으니 섭취 주의</a:t>
            </a:r>
            <a:endParaRPr lang="en-US" altLang="ko-KR" sz="500" dirty="0"/>
          </a:p>
        </p:txBody>
      </p:sp>
      <p:cxnSp>
        <p:nvCxnSpPr>
          <p:cNvPr id="79" name="직선 연결선 78"/>
          <p:cNvCxnSpPr/>
          <p:nvPr/>
        </p:nvCxnSpPr>
        <p:spPr>
          <a:xfrm>
            <a:off x="6247930" y="2749032"/>
            <a:ext cx="1790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188137" y="2034331"/>
            <a:ext cx="934430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err="1">
                <a:solidFill>
                  <a:srgbClr val="00B0F0"/>
                </a:solidFill>
              </a:rPr>
              <a:t>바나바잎</a:t>
            </a:r>
            <a:r>
              <a:rPr lang="ko-KR" altLang="en-US" sz="700" b="1" dirty="0">
                <a:solidFill>
                  <a:srgbClr val="00B0F0"/>
                </a:solidFill>
              </a:rPr>
              <a:t> 추출물</a:t>
            </a:r>
            <a:endParaRPr lang="en-US" altLang="ko-KR" sz="700" b="1" dirty="0">
              <a:solidFill>
                <a:srgbClr val="00B0F0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256779" y="825043"/>
            <a:ext cx="1761189" cy="194346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주의성분이 </a:t>
            </a:r>
            <a:r>
              <a:rPr lang="en-US" altLang="ko-KR" sz="600" dirty="0"/>
              <a:t>1</a:t>
            </a:r>
            <a:r>
              <a:rPr lang="ko-KR" altLang="en-US" sz="600" dirty="0"/>
              <a:t>개 포함되어 있습니다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247930" y="2283334"/>
            <a:ext cx="524261" cy="1311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/>
              <a:t>혈당 유지</a:t>
            </a:r>
            <a:endParaRPr lang="ko-KR" altLang="en-US" sz="500" dirty="0"/>
          </a:p>
        </p:txBody>
      </p:sp>
      <p:sp>
        <p:nvSpPr>
          <p:cNvPr id="93" name="TextBox 92"/>
          <p:cNvSpPr txBox="1"/>
          <p:nvPr/>
        </p:nvSpPr>
        <p:spPr>
          <a:xfrm>
            <a:off x="6151181" y="2404024"/>
            <a:ext cx="19709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" dirty="0"/>
              <a:t>장내 탄수화물 분해효소를 억제하여 정상적 혈당 유지에 도움을 줄 수 있습니다</a:t>
            </a:r>
            <a:endParaRPr lang="en-US" altLang="ko-KR" sz="500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6115406" y="1730174"/>
            <a:ext cx="2032021" cy="1675916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188137" y="2749032"/>
            <a:ext cx="9344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00B0F0"/>
                </a:solidFill>
              </a:rPr>
              <a:t> 녹차 추출물</a:t>
            </a:r>
            <a:endParaRPr lang="en-US" altLang="ko-KR" sz="700" b="1" dirty="0">
              <a:solidFill>
                <a:srgbClr val="00B0F0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247930" y="2963851"/>
            <a:ext cx="626810" cy="1151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/>
              <a:t>체지방 감소</a:t>
            </a:r>
            <a:endParaRPr lang="ko-KR" altLang="en-US" sz="500" dirty="0"/>
          </a:p>
        </p:txBody>
      </p:sp>
      <p:sp>
        <p:nvSpPr>
          <p:cNvPr id="99" name="TextBox 98"/>
          <p:cNvSpPr txBox="1"/>
          <p:nvPr/>
        </p:nvSpPr>
        <p:spPr>
          <a:xfrm>
            <a:off x="6151181" y="3084541"/>
            <a:ext cx="19709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" dirty="0"/>
              <a:t>당질과 지방의 소화</a:t>
            </a:r>
            <a:r>
              <a:rPr lang="en-US" altLang="ko-KR" sz="500" dirty="0"/>
              <a:t>/</a:t>
            </a:r>
            <a:r>
              <a:rPr lang="ko-KR" altLang="en-US" sz="500" dirty="0"/>
              <a:t>흡수를 방해하여 혈중 콜레스테롤 개선에 도움을 줄 수 있습니다</a:t>
            </a:r>
            <a:endParaRPr lang="en-US" altLang="ko-KR" sz="500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125514" y="3766235"/>
            <a:ext cx="1971042" cy="1645170"/>
          </a:xfrm>
          <a:prstGeom prst="roundRect">
            <a:avLst>
              <a:gd name="adj" fmla="val 909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기능성 및 주의사항을 확인해보세요</a:t>
            </a:r>
            <a:endParaRPr lang="en-US" altLang="ko-KR" sz="700" dirty="0">
              <a:solidFill>
                <a:schemeClr val="tx1"/>
              </a:solidFill>
            </a:endParaRP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ko-KR" altLang="en-US" sz="700" dirty="0">
                <a:solidFill>
                  <a:srgbClr val="00B0F0"/>
                </a:solidFill>
              </a:rPr>
              <a:t>기능성</a:t>
            </a:r>
            <a:endParaRPr lang="en-US" altLang="ko-KR" sz="700" dirty="0">
              <a:solidFill>
                <a:srgbClr val="00B0F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tx1"/>
                </a:solidFill>
              </a:rPr>
              <a:t>당질과 지방의 소화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흡수를 억제하여 체지방 감소에 도움을 줄 수 있습니다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tx1"/>
                </a:solidFill>
              </a:rPr>
              <a:t>소장에서 콜레스테롤 흡수를 방해하여 혈중 콜레스테롤 개선에 도움을 줄 수 있습니다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ko-KR" altLang="en-US" sz="700" dirty="0">
                <a:solidFill>
                  <a:srgbClr val="FF0000"/>
                </a:solidFill>
              </a:rPr>
              <a:t>주의사항</a:t>
            </a:r>
            <a:endParaRPr lang="en-US" altLang="ko-KR" sz="7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tx1"/>
                </a:solidFill>
              </a:rPr>
              <a:t>카페인이 포함되어 있을 수 있으니 임산부 및 </a:t>
            </a:r>
            <a:r>
              <a:rPr lang="ko-KR" altLang="en-US" sz="700" dirty="0" err="1">
                <a:solidFill>
                  <a:schemeClr val="tx1"/>
                </a:solidFill>
              </a:rPr>
              <a:t>수유부는</a:t>
            </a:r>
            <a:r>
              <a:rPr lang="ko-KR" altLang="en-US" sz="700" dirty="0">
                <a:solidFill>
                  <a:schemeClr val="tx1"/>
                </a:solidFill>
              </a:rPr>
              <a:t> 섭취금지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tx1"/>
                </a:solidFill>
              </a:rPr>
              <a:t>안정 또는 각성 작용이 나타날 수 있으니 </a:t>
            </a:r>
            <a:r>
              <a:rPr lang="ko-KR" altLang="en-US" sz="700" dirty="0" err="1">
                <a:solidFill>
                  <a:schemeClr val="tx1"/>
                </a:solidFill>
              </a:rPr>
              <a:t>수술전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후에는 섭취 주의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 rot="5400000">
            <a:off x="7855901" y="3774491"/>
            <a:ext cx="246076" cy="23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155218" y="540625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드롭다운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103" name="TextBox 102"/>
          <p:cNvSpPr txBox="1"/>
          <p:nvPr/>
        </p:nvSpPr>
        <p:spPr>
          <a:xfrm>
            <a:off x="6077286" y="3489475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드롭다운</a:t>
            </a:r>
            <a:r>
              <a:rPr lang="ko-KR" altLang="en-US" sz="700" dirty="0"/>
              <a:t> </a:t>
            </a:r>
            <a:r>
              <a:rPr lang="en-US" altLang="ko-KR" sz="700" dirty="0"/>
              <a:t>#2</a:t>
            </a:r>
            <a:endParaRPr lang="ko-KR" altLang="en-US" sz="700" dirty="0"/>
          </a:p>
        </p:txBody>
      </p:sp>
      <p:cxnSp>
        <p:nvCxnSpPr>
          <p:cNvPr id="104" name="직선 연결선 103"/>
          <p:cNvCxnSpPr/>
          <p:nvPr/>
        </p:nvCxnSpPr>
        <p:spPr>
          <a:xfrm>
            <a:off x="322543" y="2586684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6247930" y="1820345"/>
            <a:ext cx="1761189" cy="1943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추천성분이 </a:t>
            </a:r>
            <a:r>
              <a:rPr lang="en-US" altLang="ko-KR" sz="600" dirty="0"/>
              <a:t>2</a:t>
            </a:r>
            <a:r>
              <a:rPr lang="ko-KR" altLang="en-US" sz="600" dirty="0"/>
              <a:t>개 포함되어 있습니다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2231909" y="3961320"/>
            <a:ext cx="241118" cy="14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꺾인 연결선 106"/>
          <p:cNvCxnSpPr>
            <a:stCxn id="96" idx="3"/>
            <a:endCxn id="102" idx="0"/>
          </p:cNvCxnSpPr>
          <p:nvPr/>
        </p:nvCxnSpPr>
        <p:spPr>
          <a:xfrm flipV="1">
            <a:off x="2473027" y="540625"/>
            <a:ext cx="4325312" cy="3494217"/>
          </a:xfrm>
          <a:prstGeom prst="bentConnector4">
            <a:avLst>
              <a:gd name="adj1" fmla="val 42566"/>
              <a:gd name="adj2" fmla="val 106542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4913792" y="2884445"/>
            <a:ext cx="241118" cy="14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꺾인 연결선 108"/>
          <p:cNvCxnSpPr>
            <a:stCxn id="108" idx="3"/>
            <a:endCxn id="103" idx="1"/>
          </p:cNvCxnSpPr>
          <p:nvPr/>
        </p:nvCxnSpPr>
        <p:spPr>
          <a:xfrm>
            <a:off x="5154910" y="2957967"/>
            <a:ext cx="922376" cy="6315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793146" y="2283956"/>
            <a:ext cx="5768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" dirty="0"/>
              <a:t>상세보기</a:t>
            </a:r>
            <a:endParaRPr lang="en-US" altLang="ko-KR" sz="500" dirty="0"/>
          </a:p>
        </p:txBody>
      </p:sp>
      <p:sp>
        <p:nvSpPr>
          <p:cNvPr id="111" name="직사각형 110"/>
          <p:cNvSpPr/>
          <p:nvPr/>
        </p:nvSpPr>
        <p:spPr>
          <a:xfrm>
            <a:off x="4300564" y="3319234"/>
            <a:ext cx="241118" cy="14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879653" y="2305238"/>
            <a:ext cx="275256" cy="153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6098346" y="5731779"/>
            <a:ext cx="2032021" cy="1012923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15406" y="5767556"/>
            <a:ext cx="1343308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비타민</a:t>
            </a:r>
            <a:r>
              <a:rPr lang="en-US" altLang="ko-KR" sz="700" dirty="0"/>
              <a:t>B1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183449" y="6009056"/>
            <a:ext cx="1573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1.2mg</a:t>
            </a:r>
            <a:endParaRPr lang="en-US" altLang="ko-KR" sz="700" dirty="0">
              <a:solidFill>
                <a:schemeClr val="accent3"/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7594894" y="6092844"/>
            <a:ext cx="352603" cy="136736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rgbClr val="00B050"/>
                </a:solidFill>
              </a:rPr>
              <a:t>적정</a:t>
            </a:r>
            <a:endParaRPr lang="ko-KR" altLang="en-US" sz="500" dirty="0">
              <a:solidFill>
                <a:srgbClr val="00B050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6128835" y="6360180"/>
            <a:ext cx="1971042" cy="210826"/>
          </a:xfrm>
          <a:prstGeom prst="roundRect">
            <a:avLst>
              <a:gd name="adj" fmla="val 909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기능성 및 주의사항을 확인해보세요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7855723" y="6359964"/>
            <a:ext cx="246076" cy="23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21" name="직사각형 120"/>
          <p:cNvSpPr/>
          <p:nvPr/>
        </p:nvSpPr>
        <p:spPr>
          <a:xfrm>
            <a:off x="7854949" y="6393604"/>
            <a:ext cx="241118" cy="14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6077286" y="5523461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드롭다운</a:t>
            </a:r>
            <a:r>
              <a:rPr lang="ko-KR" altLang="en-US" sz="700" dirty="0"/>
              <a:t> </a:t>
            </a:r>
            <a:r>
              <a:rPr lang="en-US" altLang="ko-KR" sz="700" dirty="0"/>
              <a:t>#3</a:t>
            </a:r>
            <a:endParaRPr lang="ko-KR" altLang="en-US" sz="700" dirty="0"/>
          </a:p>
        </p:txBody>
      </p:sp>
      <p:cxnSp>
        <p:nvCxnSpPr>
          <p:cNvPr id="125" name="꺾인 연결선 124"/>
          <p:cNvCxnSpPr>
            <a:stCxn id="111" idx="3"/>
            <a:endCxn id="124" idx="1"/>
          </p:cNvCxnSpPr>
          <p:nvPr/>
        </p:nvCxnSpPr>
        <p:spPr>
          <a:xfrm>
            <a:off x="4541682" y="3392756"/>
            <a:ext cx="1535604" cy="2230733"/>
          </a:xfrm>
          <a:prstGeom prst="bentConnector3">
            <a:avLst>
              <a:gd name="adj1" fmla="val 60917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724883" y="5735445"/>
            <a:ext cx="5768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" dirty="0"/>
              <a:t>상세보기</a:t>
            </a:r>
            <a:endParaRPr lang="en-US" altLang="ko-KR" sz="500" dirty="0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20055B4D-5889-FB4F-BDD8-B664CF75B94A}"/>
              </a:ext>
            </a:extLst>
          </p:cNvPr>
          <p:cNvSpPr/>
          <p:nvPr/>
        </p:nvSpPr>
        <p:spPr>
          <a:xfrm>
            <a:off x="205709" y="486596"/>
            <a:ext cx="5761144" cy="812772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건기식 상세보기 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/api/functional-food/detail</a:t>
            </a:r>
          </a:p>
          <a:p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693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직선 연결선 157"/>
          <p:cNvCxnSpPr/>
          <p:nvPr/>
        </p:nvCxnSpPr>
        <p:spPr>
          <a:xfrm flipH="1" flipV="1">
            <a:off x="3324121" y="4111194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 flipH="1" flipV="1">
            <a:off x="3324121" y="3784985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 flipV="1">
            <a:off x="480170" y="4231686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모서리가 둥근 사각형 1"/>
          <p:cNvSpPr/>
          <p:nvPr/>
        </p:nvSpPr>
        <p:spPr>
          <a:xfrm>
            <a:off x="1840775" y="3963227"/>
            <a:ext cx="203388" cy="577245"/>
          </a:xfrm>
          <a:prstGeom prst="round2Same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 flipH="1" flipV="1">
            <a:off x="480170" y="3924630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714781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</a:t>
                      </a:r>
                      <a:r>
                        <a:rPr lang="ko-KR" altLang="en-US" sz="800" dirty="0" err="1"/>
                        <a:t>걸음수기록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26402" y="1277752"/>
            <a:ext cx="2343644" cy="501205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25846" y="1288981"/>
            <a:ext cx="2344200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</a:t>
            </a:r>
            <a:r>
              <a:rPr lang="ko-KR" altLang="en-US" sz="700" dirty="0" err="1">
                <a:solidFill>
                  <a:sysClr val="windowText" lastClr="000000"/>
                </a:solidFill>
              </a:rPr>
              <a:t>걸음수기록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40552" y="131154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6781445" y="1336907"/>
            <a:ext cx="380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64%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28553" y="1131381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6654" y="1384901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24379" y="1704423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84" name="직사각형 183"/>
          <p:cNvSpPr/>
          <p:nvPr/>
        </p:nvSpPr>
        <p:spPr>
          <a:xfrm>
            <a:off x="-24379" y="207386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76196"/>
              </p:ext>
            </p:extLst>
          </p:nvPr>
        </p:nvGraphicFramePr>
        <p:xfrm>
          <a:off x="9136380" y="452211"/>
          <a:ext cx="3055620" cy="5353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홈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메인에서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걸음수를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aseline="0" dirty="0"/>
                        <a:t> 진입하는 페이지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</a:t>
                      </a:r>
                      <a:r>
                        <a:rPr lang="ko-KR" altLang="en-US" sz="700" dirty="0" err="1"/>
                        <a:t>터치시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페이지 닫힘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 err="1"/>
                        <a:t>홈메인</a:t>
                      </a:r>
                      <a:r>
                        <a:rPr lang="en-US" altLang="ko-KR" sz="700" baseline="0" dirty="0"/>
                        <a:t>(PWM-02-01)</a:t>
                      </a:r>
                      <a:r>
                        <a:rPr lang="ko-KR" altLang="en-US" sz="700" baseline="0" dirty="0"/>
                        <a:t>으로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일간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월간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선택바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현황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일간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선택날짜의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걸음수와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선택한 날짜 기준으로 어제의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걸음수와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비교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주간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주간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평균과 지난 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걸음수와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비교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월간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월간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평균과 지난 달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걸음수와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비교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그래프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일간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선택날짜 기준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일전까지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선택날짜 기준 포함 이전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주까지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월간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선택날짜 기준 포함 이전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월까지 노출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 startAt="2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일간은 기록된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주간과 월간은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기간동안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기록 된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평균 노출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431104" y="3068658"/>
            <a:ext cx="971752" cy="117980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월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일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– 4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월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500914" y="4541635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03000" y="454250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tx2"/>
                </a:solidFill>
              </a:rPr>
              <a:t>4/8</a:t>
            </a:r>
            <a:endParaRPr lang="ko-KR" altLang="en-US" sz="500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5127" y="454250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4/2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H="1" flipV="1">
            <a:off x="513418" y="3590897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262780" y="4446663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86062" y="3831778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12000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75284" y="3508313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18000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0149" y="1659993"/>
            <a:ext cx="2001487" cy="244632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65304" y="1696501"/>
            <a:ext cx="4014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주간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67117" y="1691963"/>
            <a:ext cx="363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월간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03337" y="1683687"/>
            <a:ext cx="561981" cy="198338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7030A0"/>
                </a:solidFill>
              </a:rPr>
              <a:t>일간</a:t>
            </a:r>
          </a:p>
        </p:txBody>
      </p:sp>
      <p:cxnSp>
        <p:nvCxnSpPr>
          <p:cNvPr id="73" name="직선 연결선 72"/>
          <p:cNvCxnSpPr/>
          <p:nvPr/>
        </p:nvCxnSpPr>
        <p:spPr>
          <a:xfrm flipH="1" flipV="1">
            <a:off x="3307848" y="4394916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881437" y="440559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/>
              <a:t>이번주</a:t>
            </a:r>
            <a:endParaRPr lang="ko-KR" altLang="en-US" sz="500" dirty="0"/>
          </a:p>
        </p:txBody>
      </p:sp>
      <p:sp>
        <p:nvSpPr>
          <p:cNvPr id="94" name="TextBox 93"/>
          <p:cNvSpPr txBox="1"/>
          <p:nvPr/>
        </p:nvSpPr>
        <p:spPr>
          <a:xfrm>
            <a:off x="3811518" y="4395781"/>
            <a:ext cx="377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3/25</a:t>
            </a:r>
            <a:br>
              <a:rPr lang="en-US" altLang="ko-KR" sz="500" dirty="0">
                <a:solidFill>
                  <a:schemeClr val="accent4"/>
                </a:solidFill>
              </a:rPr>
            </a:br>
            <a:r>
              <a:rPr lang="en-US" altLang="ko-KR" sz="500" dirty="0">
                <a:solidFill>
                  <a:schemeClr val="accent4"/>
                </a:solidFill>
              </a:rPr>
              <a:t>~3/31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32007" y="4395781"/>
            <a:ext cx="377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4/1</a:t>
            </a:r>
            <a:br>
              <a:rPr lang="en-US" altLang="ko-KR" sz="500" dirty="0">
                <a:solidFill>
                  <a:schemeClr val="accent4"/>
                </a:solidFill>
              </a:rPr>
            </a:br>
            <a:r>
              <a:rPr lang="en-US" altLang="ko-KR" sz="500" dirty="0">
                <a:solidFill>
                  <a:schemeClr val="accent4"/>
                </a:solidFill>
              </a:rPr>
              <a:t>~4/7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236429" y="4391491"/>
            <a:ext cx="377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3/18</a:t>
            </a:r>
            <a:br>
              <a:rPr lang="en-US" altLang="ko-KR" sz="500" dirty="0">
                <a:solidFill>
                  <a:schemeClr val="accent4"/>
                </a:solidFill>
              </a:rPr>
            </a:br>
            <a:r>
              <a:rPr lang="en-US" altLang="ko-KR" sz="500" dirty="0">
                <a:solidFill>
                  <a:schemeClr val="accent4"/>
                </a:solidFill>
              </a:rPr>
              <a:t>~3/24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 flipH="1" flipV="1">
            <a:off x="6120274" y="4396125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693863" y="4406804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4</a:t>
            </a:r>
            <a:r>
              <a:rPr lang="ko-KR" altLang="en-US" sz="500" dirty="0"/>
              <a:t>월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623944" y="439699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</a:t>
            </a:r>
            <a:r>
              <a:rPr lang="ko-KR" altLang="en-US" sz="500" dirty="0">
                <a:solidFill>
                  <a:schemeClr val="accent4"/>
                </a:solidFill>
              </a:rPr>
              <a:t>월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144433" y="439699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3</a:t>
            </a:r>
            <a:r>
              <a:rPr lang="ko-KR" altLang="en-US" sz="500" dirty="0">
                <a:solidFill>
                  <a:schemeClr val="accent4"/>
                </a:solidFill>
              </a:rPr>
              <a:t>월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048855" y="439270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</a:t>
            </a:r>
            <a:r>
              <a:rPr lang="ko-KR" altLang="en-US" sz="500" dirty="0">
                <a:solidFill>
                  <a:schemeClr val="accent4"/>
                </a:solidFill>
              </a:rPr>
              <a:t>월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099159" y="430748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71439" y="454250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4/3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57751" y="454250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4/4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244063" y="454250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4/5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530375" y="454250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4/6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816687" y="4542500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4/7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24" name="양쪽 모서리가 둥근 사각형 123"/>
          <p:cNvSpPr/>
          <p:nvPr/>
        </p:nvSpPr>
        <p:spPr>
          <a:xfrm>
            <a:off x="2105955" y="3725332"/>
            <a:ext cx="203388" cy="823399"/>
          </a:xfrm>
          <a:prstGeom prst="round2Same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양쪽 모서리가 둥근 사각형 132"/>
          <p:cNvSpPr/>
          <p:nvPr/>
        </p:nvSpPr>
        <p:spPr>
          <a:xfrm>
            <a:off x="1568772" y="3893371"/>
            <a:ext cx="203388" cy="647102"/>
          </a:xfrm>
          <a:prstGeom prst="round2Same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양쪽 모서리가 둥근 사각형 138"/>
          <p:cNvSpPr/>
          <p:nvPr/>
        </p:nvSpPr>
        <p:spPr>
          <a:xfrm>
            <a:off x="1277386" y="3963227"/>
            <a:ext cx="203388" cy="577245"/>
          </a:xfrm>
          <a:prstGeom prst="round2Same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양쪽 모서리가 둥근 사각형 139"/>
          <p:cNvSpPr/>
          <p:nvPr/>
        </p:nvSpPr>
        <p:spPr>
          <a:xfrm>
            <a:off x="991717" y="4093638"/>
            <a:ext cx="203388" cy="446834"/>
          </a:xfrm>
          <a:prstGeom prst="round2Same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양쪽 모서리가 둥근 사각형 140"/>
          <p:cNvSpPr/>
          <p:nvPr/>
        </p:nvSpPr>
        <p:spPr>
          <a:xfrm>
            <a:off x="700096" y="3917391"/>
            <a:ext cx="203388" cy="623082"/>
          </a:xfrm>
          <a:prstGeom prst="round2Same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양쪽 모서리가 둥근 사각형 141"/>
          <p:cNvSpPr/>
          <p:nvPr/>
        </p:nvSpPr>
        <p:spPr>
          <a:xfrm>
            <a:off x="446930" y="3963227"/>
            <a:ext cx="203388" cy="577245"/>
          </a:xfrm>
          <a:prstGeom prst="round2Same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8" name="직선 연결선 167"/>
          <p:cNvCxnSpPr/>
          <p:nvPr/>
        </p:nvCxnSpPr>
        <p:spPr>
          <a:xfrm flipH="1" flipV="1">
            <a:off x="3333419" y="4388991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 flipH="1" flipV="1">
            <a:off x="3345923" y="3438253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5107789" y="335566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15,000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75" name="양쪽 모서리가 둥근 사각형 174"/>
          <p:cNvSpPr/>
          <p:nvPr/>
        </p:nvSpPr>
        <p:spPr>
          <a:xfrm>
            <a:off x="4938460" y="3720377"/>
            <a:ext cx="203388" cy="675710"/>
          </a:xfrm>
          <a:prstGeom prst="round2Same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양쪽 모서리가 둥근 사각형 176"/>
          <p:cNvSpPr/>
          <p:nvPr/>
        </p:nvSpPr>
        <p:spPr>
          <a:xfrm>
            <a:off x="4401277" y="3590897"/>
            <a:ext cx="203388" cy="796932"/>
          </a:xfrm>
          <a:prstGeom prst="round2Same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양쪽 모서리가 둥근 사각형 178"/>
          <p:cNvSpPr/>
          <p:nvPr/>
        </p:nvSpPr>
        <p:spPr>
          <a:xfrm>
            <a:off x="3875878" y="3826576"/>
            <a:ext cx="203388" cy="560338"/>
          </a:xfrm>
          <a:prstGeom prst="round2Same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양쪽 모서리가 둥근 사각형 180"/>
          <p:cNvSpPr/>
          <p:nvPr/>
        </p:nvSpPr>
        <p:spPr>
          <a:xfrm>
            <a:off x="3330226" y="3824259"/>
            <a:ext cx="203388" cy="577245"/>
          </a:xfrm>
          <a:prstGeom prst="round2Same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5" name="직선 연결선 184"/>
          <p:cNvCxnSpPr/>
          <p:nvPr/>
        </p:nvCxnSpPr>
        <p:spPr>
          <a:xfrm flipH="1" flipV="1">
            <a:off x="6120274" y="4401504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390204" y="2055653"/>
            <a:ext cx="2237869" cy="909333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43571" y="2128945"/>
            <a:ext cx="592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solidFill>
                  <a:sysClr val="windowText" lastClr="000000"/>
                </a:solidFill>
              </a:rPr>
              <a:t>걸음수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03755" y="2359906"/>
            <a:ext cx="10999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>
                <a:solidFill>
                  <a:sysClr val="windowText" lastClr="000000"/>
                </a:solidFill>
              </a:rPr>
              <a:t>15,683 </a:t>
            </a:r>
            <a:r>
              <a:rPr lang="ko-KR" altLang="en-US" sz="1050" b="1" dirty="0">
                <a:solidFill>
                  <a:sysClr val="windowText" lastClr="000000"/>
                </a:solidFill>
              </a:rPr>
              <a:t>걸음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04787" y="2624002"/>
            <a:ext cx="592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</a:rPr>
              <a:t>어제보다</a:t>
            </a:r>
          </a:p>
        </p:txBody>
      </p:sp>
      <p:sp>
        <p:nvSpPr>
          <p:cNvPr id="88" name="이등변 삼각형 87"/>
          <p:cNvSpPr/>
          <p:nvPr/>
        </p:nvSpPr>
        <p:spPr>
          <a:xfrm>
            <a:off x="996387" y="2690945"/>
            <a:ext cx="78662" cy="642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이등변 삼각형 88"/>
          <p:cNvSpPr/>
          <p:nvPr/>
        </p:nvSpPr>
        <p:spPr>
          <a:xfrm flipV="1">
            <a:off x="3947192" y="2699093"/>
            <a:ext cx="78662" cy="6426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004544" y="2609088"/>
            <a:ext cx="592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070C0"/>
                </a:solidFill>
              </a:rPr>
              <a:t>6,356</a:t>
            </a:r>
            <a:endParaRPr lang="ko-KR" altLang="en-US" sz="800" dirty="0">
              <a:solidFill>
                <a:srgbClr val="0070C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286062" y="4137031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6000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097375" y="1277752"/>
            <a:ext cx="2343644" cy="501205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096819" y="1288981"/>
            <a:ext cx="2344200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</a:t>
            </a:r>
            <a:r>
              <a:rPr lang="ko-KR" altLang="en-US" sz="700" dirty="0" err="1">
                <a:solidFill>
                  <a:sysClr val="windowText" lastClr="000000"/>
                </a:solidFill>
              </a:rPr>
              <a:t>걸음수기록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111525" y="131154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241122" y="1659993"/>
            <a:ext cx="2001487" cy="244632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036277" y="1696501"/>
            <a:ext cx="4014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주간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738090" y="1691963"/>
            <a:ext cx="363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월간</a:t>
            </a: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3929627" y="1683687"/>
            <a:ext cx="561981" cy="198338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7030A0"/>
                </a:solidFill>
              </a:rPr>
              <a:t>주간</a:t>
            </a: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3161177" y="2055653"/>
            <a:ext cx="2237869" cy="909333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114544" y="2128945"/>
            <a:ext cx="901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평균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걸음수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74728" y="2359906"/>
            <a:ext cx="10999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ysClr val="windowText" lastClr="000000"/>
                </a:solidFill>
              </a:rPr>
              <a:t>11,683 </a:t>
            </a:r>
            <a:r>
              <a:rPr lang="ko-KR" altLang="en-US" sz="1050" b="1" dirty="0">
                <a:solidFill>
                  <a:sysClr val="windowText" lastClr="000000"/>
                </a:solidFill>
              </a:rPr>
              <a:t>걸음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175760" y="2624002"/>
            <a:ext cx="753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solidFill>
                  <a:schemeClr val="accent4"/>
                </a:solidFill>
              </a:rPr>
              <a:t>지난 주보다</a:t>
            </a:r>
            <a:endParaRPr lang="ko-KR" altLang="en-US" sz="800" dirty="0">
              <a:solidFill>
                <a:schemeClr val="accent4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4032657" y="2607220"/>
            <a:ext cx="498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2,356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385112" y="1703618"/>
            <a:ext cx="4014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일간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109625" y="3673152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10,000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34005" y="3998213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5,000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 flipH="1" flipV="1">
            <a:off x="6121596" y="4111194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 flipH="1" flipV="1">
            <a:off x="6121596" y="3784985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7896634" y="430748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180" name="직선 연결선 179"/>
          <p:cNvCxnSpPr/>
          <p:nvPr/>
        </p:nvCxnSpPr>
        <p:spPr>
          <a:xfrm flipH="1" flipV="1">
            <a:off x="6143398" y="3438253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7905264" y="335566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15,000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87" name="양쪽 모서리가 둥근 사각형 186"/>
          <p:cNvSpPr/>
          <p:nvPr/>
        </p:nvSpPr>
        <p:spPr>
          <a:xfrm>
            <a:off x="7735935" y="3885165"/>
            <a:ext cx="203388" cy="510922"/>
          </a:xfrm>
          <a:prstGeom prst="round2Same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양쪽 모서리가 둥근 사각형 198"/>
          <p:cNvSpPr/>
          <p:nvPr/>
        </p:nvSpPr>
        <p:spPr>
          <a:xfrm>
            <a:off x="7198752" y="3673151"/>
            <a:ext cx="203388" cy="722297"/>
          </a:xfrm>
          <a:prstGeom prst="round2Same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양쪽 모서리가 둥근 사각형 199"/>
          <p:cNvSpPr/>
          <p:nvPr/>
        </p:nvSpPr>
        <p:spPr>
          <a:xfrm>
            <a:off x="6673353" y="3834196"/>
            <a:ext cx="203388" cy="560338"/>
          </a:xfrm>
          <a:prstGeom prst="round2Same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둥근 사각형 200"/>
          <p:cNvSpPr/>
          <p:nvPr/>
        </p:nvSpPr>
        <p:spPr>
          <a:xfrm>
            <a:off x="6127701" y="3690479"/>
            <a:ext cx="203388" cy="711026"/>
          </a:xfrm>
          <a:prstGeom prst="round2Same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이등변 삼각형 201"/>
          <p:cNvSpPr/>
          <p:nvPr/>
        </p:nvSpPr>
        <p:spPr>
          <a:xfrm flipV="1">
            <a:off x="6744667" y="2699093"/>
            <a:ext cx="78662" cy="6426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5894850" y="1277752"/>
            <a:ext cx="2343644" cy="501205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5894294" y="1288981"/>
            <a:ext cx="2344200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</a:t>
            </a:r>
            <a:r>
              <a:rPr lang="ko-KR" altLang="en-US" sz="700" dirty="0" err="1">
                <a:solidFill>
                  <a:sysClr val="windowText" lastClr="000000"/>
                </a:solidFill>
              </a:rPr>
              <a:t>걸음수기록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909000" y="131154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206" name="모서리가 둥근 직사각형 205"/>
          <p:cNvSpPr/>
          <p:nvPr/>
        </p:nvSpPr>
        <p:spPr>
          <a:xfrm>
            <a:off x="6038597" y="1659993"/>
            <a:ext cx="2001487" cy="244632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6833752" y="1696501"/>
            <a:ext cx="4014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주간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7535565" y="1691963"/>
            <a:ext cx="363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월간</a:t>
            </a:r>
          </a:p>
        </p:txBody>
      </p:sp>
      <p:sp>
        <p:nvSpPr>
          <p:cNvPr id="209" name="모서리가 둥근 직사각형 208"/>
          <p:cNvSpPr/>
          <p:nvPr/>
        </p:nvSpPr>
        <p:spPr>
          <a:xfrm>
            <a:off x="7417894" y="1683681"/>
            <a:ext cx="561981" cy="198338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7030A0"/>
                </a:solidFill>
              </a:rPr>
              <a:t>월간</a:t>
            </a:r>
          </a:p>
        </p:txBody>
      </p:sp>
      <p:sp>
        <p:nvSpPr>
          <p:cNvPr id="210" name="모서리가 둥근 직사각형 209"/>
          <p:cNvSpPr/>
          <p:nvPr/>
        </p:nvSpPr>
        <p:spPr>
          <a:xfrm>
            <a:off x="5958652" y="2055653"/>
            <a:ext cx="2237869" cy="909333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5912019" y="2128945"/>
            <a:ext cx="880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평균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걸음수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5872203" y="2359906"/>
            <a:ext cx="10999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ysClr val="windowText" lastClr="000000"/>
                </a:solidFill>
              </a:rPr>
              <a:t>8,683 </a:t>
            </a:r>
            <a:r>
              <a:rPr lang="ko-KR" altLang="en-US" sz="1050" b="1" dirty="0">
                <a:solidFill>
                  <a:sysClr val="windowText" lastClr="000000"/>
                </a:solidFill>
              </a:rPr>
              <a:t>걸음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5973235" y="2624002"/>
            <a:ext cx="753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</a:rPr>
              <a:t>지난 달보다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6830132" y="2607220"/>
            <a:ext cx="498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4,356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6182587" y="1703618"/>
            <a:ext cx="4014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일간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7907100" y="3673152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10,000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7931480" y="3998213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5,000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-24379" y="3569803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D1AE2EF-FB71-0DE9-1745-16AAAE5CCC72}"/>
              </a:ext>
            </a:extLst>
          </p:cNvPr>
          <p:cNvSpPr/>
          <p:nvPr/>
        </p:nvSpPr>
        <p:spPr>
          <a:xfrm>
            <a:off x="2061549" y="5154382"/>
            <a:ext cx="3736155" cy="553610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Front –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건강 앱</a:t>
            </a: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16903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하루 </a:t>
                      </a:r>
                      <a:r>
                        <a:rPr lang="ko-KR" altLang="en-US" sz="800" dirty="0" err="1"/>
                        <a:t>근감소증</a:t>
                      </a:r>
                      <a:r>
                        <a:rPr lang="ko-KR" altLang="en-US" sz="800" dirty="0"/>
                        <a:t>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26402" y="1277752"/>
            <a:ext cx="2343644" cy="501205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25846" y="1288981"/>
            <a:ext cx="2344200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</a:t>
            </a:r>
            <a:r>
              <a:rPr lang="en-US" altLang="ko-KR" sz="7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700" dirty="0" err="1">
                <a:solidFill>
                  <a:sysClr val="windowText" lastClr="000000"/>
                </a:solidFill>
              </a:rPr>
              <a:t>근감소증</a:t>
            </a:r>
            <a:r>
              <a:rPr lang="ko-KR" altLang="en-US" sz="700" dirty="0">
                <a:solidFill>
                  <a:sysClr val="windowText" lastClr="000000"/>
                </a:solidFill>
              </a:rPr>
              <a:t> 기록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0552" y="131154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76" name="직사각형 175"/>
          <p:cNvSpPr/>
          <p:nvPr/>
        </p:nvSpPr>
        <p:spPr>
          <a:xfrm>
            <a:off x="328553" y="1131381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6654" y="1384901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24379" y="169613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68169"/>
              </p:ext>
            </p:extLst>
          </p:nvPr>
        </p:nvGraphicFramePr>
        <p:xfrm>
          <a:off x="9136380" y="452211"/>
          <a:ext cx="3055620" cy="4457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홈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메인에서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근감소를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aseline="0" dirty="0"/>
                        <a:t> 진입하는 페이지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</a:t>
                      </a:r>
                      <a:r>
                        <a:rPr lang="ko-KR" altLang="en-US" sz="700" dirty="0" err="1"/>
                        <a:t>터치시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페이지 닫힘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 err="1"/>
                        <a:t>홈메인</a:t>
                      </a:r>
                      <a:r>
                        <a:rPr lang="en-US" altLang="ko-KR" sz="700" baseline="0" dirty="0"/>
                        <a:t>(PWM-02-01)</a:t>
                      </a:r>
                      <a:r>
                        <a:rPr lang="ko-KR" altLang="en-US" sz="700" baseline="0" dirty="0"/>
                        <a:t>으로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건강 점수에 맞는 아이콘과 건강 점수 표시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건강점수에 대한 기준은 조사가 필요합니다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라이프로그 수면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(PWM-04-05-01)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라이프로그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걸음수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(PWM-04-05-04)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라이프로그 체중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체성분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(PWM-04-05-06)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하루 운동기록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(PWM-02-05-07)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1-7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하루 식사기록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칼로리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(PWM-02-04-07)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1-8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하루 당뇨기록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(PWM-02-02-01)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1-9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총평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97" name="직사각형 96"/>
          <p:cNvSpPr/>
          <p:nvPr/>
        </p:nvSpPr>
        <p:spPr>
          <a:xfrm>
            <a:off x="3097375" y="1277752"/>
            <a:ext cx="2343644" cy="501205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096819" y="1288981"/>
            <a:ext cx="2344200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하루 </a:t>
            </a:r>
            <a:r>
              <a:rPr lang="ko-KR" altLang="en-US" sz="700" dirty="0" err="1">
                <a:solidFill>
                  <a:sysClr val="windowText" lastClr="000000"/>
                </a:solidFill>
              </a:rPr>
              <a:t>근감소증</a:t>
            </a:r>
            <a:r>
              <a:rPr lang="ko-KR" altLang="en-US" sz="700" dirty="0">
                <a:solidFill>
                  <a:sysClr val="windowText" lastClr="000000"/>
                </a:solidFill>
              </a:rPr>
              <a:t> 기록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111525" y="1311547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379011" y="2532529"/>
            <a:ext cx="2237869" cy="295184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40552" y="2596663"/>
            <a:ext cx="5279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수면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826900" y="2565886"/>
            <a:ext cx="860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5</a:t>
            </a:r>
            <a:r>
              <a:rPr lang="ko-KR" altLang="en-US" sz="800" dirty="0"/>
              <a:t>시간</a:t>
            </a:r>
            <a:r>
              <a:rPr lang="ko-KR" altLang="en-US" sz="900" dirty="0"/>
              <a:t> </a:t>
            </a:r>
            <a:r>
              <a:rPr lang="en-US" altLang="ko-KR" sz="1000" b="1" dirty="0">
                <a:solidFill>
                  <a:srgbClr val="7030A0"/>
                </a:solidFill>
              </a:rPr>
              <a:t>10</a:t>
            </a:r>
            <a:r>
              <a:rPr lang="ko-KR" altLang="en-US" sz="800" dirty="0"/>
              <a:t>분</a:t>
            </a:r>
            <a:endParaRPr lang="ko-KR" altLang="en-US" sz="900" dirty="0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379011" y="2891061"/>
            <a:ext cx="2237869" cy="744476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40437" y="2962667"/>
            <a:ext cx="5279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ysClr val="windowText" lastClr="000000"/>
                </a:solidFill>
              </a:rPr>
              <a:t>걸음수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87338" y="3206627"/>
            <a:ext cx="5279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시간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44137" y="3401185"/>
            <a:ext cx="733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소모칼로리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789861" y="2952250"/>
            <a:ext cx="9013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ysClr val="windowText" lastClr="000000"/>
                </a:solidFill>
              </a:rPr>
              <a:t>15,683</a:t>
            </a:r>
            <a:r>
              <a:rPr lang="ko-KR" altLang="en-US" sz="700" dirty="0">
                <a:solidFill>
                  <a:sysClr val="windowText" lastClr="000000"/>
                </a:solidFill>
              </a:rPr>
              <a:t>걸음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774621" y="3173892"/>
            <a:ext cx="9013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ysClr val="windowText" lastClr="000000"/>
                </a:solidFill>
              </a:rPr>
              <a:t>1</a:t>
            </a:r>
            <a:r>
              <a:rPr lang="ko-KR" altLang="en-US" sz="900" b="1" dirty="0">
                <a:solidFill>
                  <a:sysClr val="windowText" lastClr="000000"/>
                </a:solidFill>
              </a:rPr>
              <a:t>시간 </a:t>
            </a:r>
            <a:r>
              <a:rPr lang="en-US" altLang="ko-KR" sz="900" b="1" dirty="0">
                <a:solidFill>
                  <a:sysClr val="windowText" lastClr="000000"/>
                </a:solidFill>
              </a:rPr>
              <a:t>20</a:t>
            </a:r>
            <a:r>
              <a:rPr lang="ko-KR" altLang="en-US" sz="700" dirty="0">
                <a:solidFill>
                  <a:sysClr val="windowText" lastClr="000000"/>
                </a:solidFill>
              </a:rPr>
              <a:t>분</a:t>
            </a:r>
            <a:endParaRPr lang="ko-KR" altLang="en-US" sz="500" dirty="0">
              <a:solidFill>
                <a:sysClr val="windowText" lastClr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850821" y="3394102"/>
            <a:ext cx="9013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ysClr val="windowText" lastClr="000000"/>
                </a:solidFill>
              </a:rPr>
              <a:t>503</a:t>
            </a:r>
            <a:r>
              <a:rPr lang="en-US" altLang="ko-KR" sz="700" dirty="0">
                <a:solidFill>
                  <a:sysClr val="windowText" lastClr="000000"/>
                </a:solidFill>
              </a:rPr>
              <a:t>kcal</a:t>
            </a:r>
            <a:endParaRPr lang="ko-KR" altLang="en-US" sz="500" dirty="0">
              <a:solidFill>
                <a:sysClr val="windowText" lastClr="000000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79011" y="3709239"/>
            <a:ext cx="2237869" cy="744476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70917" y="3780845"/>
            <a:ext cx="5279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ysClr val="windowText" lastClr="000000"/>
                </a:solidFill>
              </a:rPr>
              <a:t>체중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63297" y="4001752"/>
            <a:ext cx="650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ysClr val="windowText" lastClr="000000"/>
                </a:solidFill>
              </a:rPr>
              <a:t>골격근량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364030" y="4227506"/>
            <a:ext cx="733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ysClr val="windowText" lastClr="000000"/>
                </a:solidFill>
              </a:rPr>
              <a:t>체지방량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805101" y="3770428"/>
            <a:ext cx="9013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ysClr val="windowText" lastClr="000000"/>
                </a:solidFill>
              </a:rPr>
              <a:t>84.2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kg</a:t>
            </a:r>
            <a:endParaRPr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805101" y="3992070"/>
            <a:ext cx="9013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ysClr val="windowText" lastClr="000000"/>
                </a:solidFill>
              </a:rPr>
              <a:t>38.5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kg</a:t>
            </a:r>
            <a:endParaRPr lang="ko-KR" altLang="en-US" sz="400" dirty="0">
              <a:solidFill>
                <a:sysClr val="windowText" lastClr="000000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850821" y="4212280"/>
            <a:ext cx="9013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ysClr val="windowText" lastClr="000000"/>
                </a:solidFill>
              </a:rPr>
              <a:t>22.1</a:t>
            </a:r>
            <a:r>
              <a:rPr lang="en-US" altLang="ko-KR" sz="700" dirty="0">
                <a:solidFill>
                  <a:sysClr val="windowText" lastClr="000000"/>
                </a:solidFill>
              </a:rPr>
              <a:t>%</a:t>
            </a:r>
            <a:endParaRPr lang="ko-KR" altLang="en-US" sz="500" dirty="0">
              <a:solidFill>
                <a:sysClr val="windowText" lastClr="000000"/>
              </a:solidFill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379011" y="4549506"/>
            <a:ext cx="2237869" cy="29781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757222" y="4592846"/>
            <a:ext cx="894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ysClr val="windowText" lastClr="000000"/>
                </a:solidFill>
              </a:rPr>
              <a:t>2</a:t>
            </a:r>
            <a:r>
              <a:rPr lang="ko-KR" altLang="en-US" sz="900" b="1" dirty="0">
                <a:solidFill>
                  <a:sysClr val="windowText" lastClr="000000"/>
                </a:solidFill>
              </a:rPr>
              <a:t>시간 </a:t>
            </a:r>
            <a:r>
              <a:rPr lang="en-US" altLang="ko-KR" sz="900" b="1" dirty="0">
                <a:solidFill>
                  <a:sysClr val="windowText" lastClr="000000"/>
                </a:solidFill>
              </a:rPr>
              <a:t>15</a:t>
            </a:r>
            <a:r>
              <a:rPr lang="ko-KR" altLang="en-US" sz="900" b="1" dirty="0">
                <a:solidFill>
                  <a:sysClr val="windowText" lastClr="000000"/>
                </a:solidFill>
              </a:rPr>
              <a:t>분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70917" y="4623474"/>
            <a:ext cx="9267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ysClr val="windowText" lastClr="000000"/>
                </a:solidFill>
              </a:rPr>
              <a:t>운동 기록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70917" y="4986602"/>
            <a:ext cx="9267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ysClr val="windowText" lastClr="000000"/>
                </a:solidFill>
              </a:rPr>
              <a:t>식사 기록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751873" y="4950949"/>
            <a:ext cx="926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ysClr val="windowText" lastClr="000000"/>
                </a:solidFill>
              </a:rPr>
              <a:t>2,300</a:t>
            </a:r>
            <a:r>
              <a:rPr lang="en-US" altLang="ko-KR" sz="700" dirty="0">
                <a:solidFill>
                  <a:sysClr val="windowText" lastClr="000000"/>
                </a:solidFill>
              </a:rPr>
              <a:t>/2,215kcal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379011" y="4921289"/>
            <a:ext cx="2237869" cy="29781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3166585" y="1626021"/>
            <a:ext cx="2208288" cy="4546975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홍길동님의 </a:t>
            </a:r>
            <a:r>
              <a:rPr lang="ko-KR" altLang="en-US" sz="700" dirty="0" err="1">
                <a:solidFill>
                  <a:schemeClr val="tx1"/>
                </a:solidFill>
              </a:rPr>
              <a:t>근감소증</a:t>
            </a:r>
            <a:r>
              <a:rPr lang="ko-KR" altLang="en-US" sz="700" dirty="0">
                <a:solidFill>
                  <a:schemeClr val="tx1"/>
                </a:solidFill>
              </a:rPr>
              <a:t> 기록</a:t>
            </a:r>
            <a:endParaRPr lang="en-US" altLang="ko-KR" sz="7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수면은 근육의 성장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유지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, 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회복에 중요한 역할을 하기 때문에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수면 부족은 근육 건강에 부정적인 영향을 미칠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내일은 충분한 잠을 자도록 노력해보세요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하루 적정 수면 시간은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6~8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입니다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수영과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수상스키를 통해 근력에 도움이 되는 운동을 하셨네요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걸음수도 하루에 최소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8000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보를 걸어야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근감소증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예방에 도움이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오늘은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15,683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보 걸었네요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훌륭해요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단백질은 근육 성장과 회복에 필수적입니다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홍길동님은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150g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의 단백질을 필요로 하는데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160g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의 단백질을 섭취했네요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훌륭해요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다만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지방 섭취량이 많아 주의가 필요해요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당뇨병과 같은 혈당 조절 장애는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근감소증의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위험을 높일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최고혈당이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198mg/</a:t>
            </a:r>
            <a:r>
              <a:rPr lang="en-US" altLang="ko-KR" sz="700" dirty="0" err="1">
                <a:solidFill>
                  <a:schemeClr val="bg1">
                    <a:lumMod val="65000"/>
                  </a:schemeClr>
                </a:solidFill>
              </a:rPr>
              <a:t>dL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로 높은 편 입니다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당류 섭취를 줄이고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꾸준한 운동을 통해 혈당을 낮춰보아요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379011" y="5305617"/>
            <a:ext cx="2237869" cy="406900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70917" y="5353853"/>
            <a:ext cx="9267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solidFill>
                  <a:sysClr val="windowText" lastClr="000000"/>
                </a:solidFill>
              </a:rPr>
              <a:t>공복혈당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2028508" y="5325836"/>
            <a:ext cx="694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ysClr val="windowText" lastClr="000000"/>
                </a:solidFill>
              </a:rPr>
              <a:t>88</a:t>
            </a:r>
            <a:r>
              <a:rPr lang="en-US" altLang="ko-KR" sz="700" dirty="0">
                <a:solidFill>
                  <a:sysClr val="windowText" lastClr="000000"/>
                </a:solidFill>
              </a:rPr>
              <a:t>mg/</a:t>
            </a:r>
            <a:r>
              <a:rPr lang="en-US" altLang="ko-KR" sz="700" dirty="0" err="1">
                <a:solidFill>
                  <a:sysClr val="windowText" lastClr="000000"/>
                </a:solidFill>
              </a:rPr>
              <a:t>dL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70917" y="5514401"/>
            <a:ext cx="9267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ysClr val="windowText" lastClr="000000"/>
                </a:solidFill>
              </a:rPr>
              <a:t>최고혈당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1975168" y="5508015"/>
            <a:ext cx="694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ysClr val="windowText" lastClr="000000"/>
                </a:solidFill>
              </a:rPr>
              <a:t>198</a:t>
            </a:r>
            <a:r>
              <a:rPr lang="en-US" altLang="ko-KR" sz="700" dirty="0">
                <a:solidFill>
                  <a:sysClr val="windowText" lastClr="000000"/>
                </a:solidFill>
              </a:rPr>
              <a:t>mg/</a:t>
            </a:r>
            <a:r>
              <a:rPr lang="en-US" altLang="ko-KR" sz="700" dirty="0" err="1">
                <a:solidFill>
                  <a:sysClr val="windowText" lastClr="000000"/>
                </a:solidFill>
              </a:rPr>
              <a:t>dL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1251609" y="1614519"/>
            <a:ext cx="563409" cy="390070"/>
            <a:chOff x="831651" y="2946720"/>
            <a:chExt cx="563409" cy="390070"/>
          </a:xfrm>
        </p:grpSpPr>
        <p:grpSp>
          <p:nvGrpSpPr>
            <p:cNvPr id="63" name="그룹 62"/>
            <p:cNvGrpSpPr/>
            <p:nvPr/>
          </p:nvGrpSpPr>
          <p:grpSpPr>
            <a:xfrm>
              <a:off x="831651" y="2946720"/>
              <a:ext cx="542114" cy="390070"/>
              <a:chOff x="1460025" y="685800"/>
              <a:chExt cx="5483700" cy="2800350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460025" y="685800"/>
                <a:ext cx="5483700" cy="28003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6" name="직선 연결선 65"/>
              <p:cNvCxnSpPr/>
              <p:nvPr/>
            </p:nvCxnSpPr>
            <p:spPr>
              <a:xfrm>
                <a:off x="1460025" y="685800"/>
                <a:ext cx="5483700" cy="28003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flipH="1">
                <a:off x="1496367" y="685800"/>
                <a:ext cx="5447358" cy="28003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932685" y="3025871"/>
              <a:ext cx="4623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icon</a:t>
              </a:r>
              <a:endParaRPr lang="ko-KR" altLang="en-US" sz="80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978578" y="1997369"/>
            <a:ext cx="10806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건강 점수</a:t>
            </a:r>
            <a:endParaRPr lang="en-US" altLang="ko-KR" sz="700" dirty="0"/>
          </a:p>
          <a:p>
            <a:pPr algn="ctr"/>
            <a:r>
              <a:rPr lang="en-US" altLang="ko-KR" sz="800" b="1" dirty="0"/>
              <a:t>50</a:t>
            </a:r>
            <a:r>
              <a:rPr lang="ko-KR" altLang="en-US" sz="800" b="1" dirty="0"/>
              <a:t>점</a:t>
            </a:r>
            <a:r>
              <a:rPr lang="en-US" altLang="ko-KR" sz="600" dirty="0"/>
              <a:t>/100</a:t>
            </a:r>
            <a:r>
              <a:rPr lang="ko-KR" altLang="en-US" sz="600" dirty="0"/>
              <a:t>점</a:t>
            </a:r>
          </a:p>
        </p:txBody>
      </p:sp>
      <p:sp>
        <p:nvSpPr>
          <p:cNvPr id="69" name="아래쪽 화살표 68"/>
          <p:cNvSpPr/>
          <p:nvPr/>
        </p:nvSpPr>
        <p:spPr>
          <a:xfrm>
            <a:off x="1376037" y="6055686"/>
            <a:ext cx="146629" cy="234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2749639" y="1620845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1-9</a:t>
            </a:r>
            <a:endParaRPr lang="ko-KR" altLang="en-US" sz="600" dirty="0"/>
          </a:p>
        </p:txBody>
      </p:sp>
      <p:sp>
        <p:nvSpPr>
          <p:cNvPr id="57" name="TextBox 56"/>
          <p:cNvSpPr txBox="1"/>
          <p:nvPr/>
        </p:nvSpPr>
        <p:spPr>
          <a:xfrm>
            <a:off x="362965" y="2286016"/>
            <a:ext cx="2264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3"/>
                </a:solidFill>
              </a:rPr>
              <a:t>*</a:t>
            </a:r>
            <a:r>
              <a:rPr lang="ko-KR" altLang="en-US" sz="600" dirty="0" err="1">
                <a:solidFill>
                  <a:schemeClr val="accent3"/>
                </a:solidFill>
              </a:rPr>
              <a:t>근감소증과</a:t>
            </a:r>
            <a:r>
              <a:rPr lang="ko-KR" altLang="en-US" sz="600" dirty="0">
                <a:solidFill>
                  <a:schemeClr val="accent3"/>
                </a:solidFill>
              </a:rPr>
              <a:t> </a:t>
            </a:r>
            <a:r>
              <a:rPr lang="ko-KR" altLang="en-US" sz="600" dirty="0" err="1">
                <a:solidFill>
                  <a:schemeClr val="accent3"/>
                </a:solidFill>
              </a:rPr>
              <a:t>연관있는</a:t>
            </a:r>
            <a:r>
              <a:rPr lang="ko-KR" altLang="en-US" sz="600" dirty="0">
                <a:solidFill>
                  <a:schemeClr val="accent3"/>
                </a:solidFill>
              </a:rPr>
              <a:t> 항목들을 보여줘요</a:t>
            </a:r>
            <a:r>
              <a:rPr lang="en-US" altLang="ko-KR" sz="600" dirty="0">
                <a:solidFill>
                  <a:schemeClr val="accent3"/>
                </a:solidFill>
              </a:rPr>
              <a:t>. </a:t>
            </a:r>
            <a:r>
              <a:rPr lang="ko-KR" altLang="en-US" sz="600" dirty="0">
                <a:solidFill>
                  <a:schemeClr val="accent3"/>
                </a:solidFill>
              </a:rPr>
              <a:t>꾸준한 관리를 통해 </a:t>
            </a:r>
            <a:r>
              <a:rPr lang="ko-KR" altLang="en-US" sz="600" dirty="0" err="1">
                <a:solidFill>
                  <a:schemeClr val="accent3"/>
                </a:solidFill>
              </a:rPr>
              <a:t>근감소증을</a:t>
            </a:r>
            <a:r>
              <a:rPr lang="ko-KR" altLang="en-US" sz="600" dirty="0">
                <a:solidFill>
                  <a:schemeClr val="accent3"/>
                </a:solidFill>
              </a:rPr>
              <a:t> 예방 및 관리해봐요</a:t>
            </a:r>
            <a:endParaRPr lang="ko-KR" altLang="en-US" sz="500" dirty="0">
              <a:solidFill>
                <a:schemeClr val="accent3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17462" y="261370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55" name="직사각형 54"/>
          <p:cNvSpPr/>
          <p:nvPr/>
        </p:nvSpPr>
        <p:spPr>
          <a:xfrm>
            <a:off x="-17462" y="294232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56" name="직사각형 55"/>
          <p:cNvSpPr/>
          <p:nvPr/>
        </p:nvSpPr>
        <p:spPr>
          <a:xfrm>
            <a:off x="-17462" y="374130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58" name="직사각형 57"/>
          <p:cNvSpPr/>
          <p:nvPr/>
        </p:nvSpPr>
        <p:spPr>
          <a:xfrm>
            <a:off x="-17462" y="4557688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sp>
        <p:nvSpPr>
          <p:cNvPr id="59" name="직사각형 58"/>
          <p:cNvSpPr/>
          <p:nvPr/>
        </p:nvSpPr>
        <p:spPr>
          <a:xfrm>
            <a:off x="-17462" y="4926171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1-7</a:t>
            </a:r>
            <a:endParaRPr lang="ko-KR" altLang="en-US" sz="600" dirty="0"/>
          </a:p>
        </p:txBody>
      </p:sp>
      <p:sp>
        <p:nvSpPr>
          <p:cNvPr id="60" name="직사각형 59"/>
          <p:cNvSpPr/>
          <p:nvPr/>
        </p:nvSpPr>
        <p:spPr>
          <a:xfrm>
            <a:off x="-17462" y="5305617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1-8</a:t>
            </a:r>
            <a:endParaRPr lang="ko-KR" altLang="en-US" sz="600" dirty="0"/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43E36355-DA90-370B-B0A7-2581B0A0F0D8}"/>
              </a:ext>
            </a:extLst>
          </p:cNvPr>
          <p:cNvSpPr/>
          <p:nvPr/>
        </p:nvSpPr>
        <p:spPr>
          <a:xfrm>
            <a:off x="3506131" y="1715984"/>
            <a:ext cx="3463572" cy="359423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웨어러블에서</a:t>
            </a:r>
            <a:r>
              <a:rPr lang="ko-KR" altLang="en-US" dirty="0">
                <a:solidFill>
                  <a:schemeClr val="tx1"/>
                </a:solidFill>
              </a:rPr>
              <a:t> 가져온 데이터 보여주는 용도</a:t>
            </a:r>
          </a:p>
        </p:txBody>
      </p:sp>
    </p:spTree>
    <p:extLst>
      <p:ext uri="{BB962C8B-B14F-4D97-AF65-F5344CB8AC3E}">
        <p14:creationId xmlns:p14="http://schemas.microsoft.com/office/powerpoint/2010/main" val="2643126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980357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대시보드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당뇨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일간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PWM-02-11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91032"/>
              </p:ext>
            </p:extLst>
          </p:nvPr>
        </p:nvGraphicFramePr>
        <p:xfrm>
          <a:off x="9136380" y="451435"/>
          <a:ext cx="3055620" cy="6038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당뇨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대시보드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일간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뒤로가기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터치시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페이지 닫힘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700" baseline="0" dirty="0" err="1">
                          <a:solidFill>
                            <a:schemeClr val="tx1"/>
                          </a:solidFill>
                        </a:rPr>
                        <a:t>홈메인으로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 이동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 표시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날짜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선택날짜가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4..8(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이면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4.8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표시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날짜 기준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일주일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선택날짜가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4.8(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이면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4.8~4.14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표시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월간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날짜 기준 월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선택날짜가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4.8(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이면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월로 표시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당뇨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칼로리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 선택 탭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월간 선택 탭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오늘의 혈당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당뇨기록 그래프에서 보여주는 그래프와 동일한 그래프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공복혈당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최고 혈당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 혈당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건강혈당범위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목표혈당달성도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식전과 식후 혈당 정상 범위에 있는 측정 개수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오늘의 활동 분석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식단 분석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오늘의 식단 중 혈당에 영향을 주는 식단에 대한 정보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 분석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오늘의 운동 목록과 간단한 분석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멘트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수면 분석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오늘의 수면 시간과 간단한 분석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멘트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ko-KR" altLang="en-US" sz="700" b="0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345233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344676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ysClr val="windowText" lastClr="000000"/>
                </a:solidFill>
              </a:rPr>
              <a:t>대시보드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9382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16" name="TextBox 115"/>
          <p:cNvSpPr txBox="1"/>
          <p:nvPr/>
        </p:nvSpPr>
        <p:spPr>
          <a:xfrm>
            <a:off x="379637" y="2452706"/>
            <a:ext cx="759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오늘의 혈당</a:t>
            </a:r>
          </a:p>
        </p:txBody>
      </p:sp>
      <p:cxnSp>
        <p:nvCxnSpPr>
          <p:cNvPr id="117" name="직선 연결선 116"/>
          <p:cNvCxnSpPr/>
          <p:nvPr/>
        </p:nvCxnSpPr>
        <p:spPr>
          <a:xfrm>
            <a:off x="348300" y="5455224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직사각형 248"/>
          <p:cNvSpPr/>
          <p:nvPr/>
        </p:nvSpPr>
        <p:spPr>
          <a:xfrm>
            <a:off x="3589609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직사각형 249"/>
          <p:cNvSpPr/>
          <p:nvPr/>
        </p:nvSpPr>
        <p:spPr>
          <a:xfrm>
            <a:off x="3589052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ysClr val="windowText" lastClr="000000"/>
                </a:solidFill>
              </a:rPr>
              <a:t>대시보드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304930" y="1538445"/>
            <a:ext cx="578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4.8 </a:t>
            </a:r>
            <a:endParaRPr lang="ko-KR" altLang="en-US" sz="700" dirty="0"/>
          </a:p>
        </p:txBody>
      </p:sp>
      <p:sp>
        <p:nvSpPr>
          <p:cNvPr id="157" name="TextBox 156"/>
          <p:cNvSpPr txBox="1"/>
          <p:nvPr/>
        </p:nvSpPr>
        <p:spPr>
          <a:xfrm>
            <a:off x="1160756" y="1502048"/>
            <a:ext cx="212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158" name="TextBox 157"/>
          <p:cNvSpPr txBox="1"/>
          <p:nvPr/>
        </p:nvSpPr>
        <p:spPr>
          <a:xfrm>
            <a:off x="3606672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cxnSp>
        <p:nvCxnSpPr>
          <p:cNvPr id="176" name="직선 연결선 175"/>
          <p:cNvCxnSpPr/>
          <p:nvPr/>
        </p:nvCxnSpPr>
        <p:spPr>
          <a:xfrm>
            <a:off x="344676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모서리가 둥근 직사각형 153"/>
          <p:cNvSpPr/>
          <p:nvPr/>
        </p:nvSpPr>
        <p:spPr>
          <a:xfrm>
            <a:off x="1260651" y="1827084"/>
            <a:ext cx="440704" cy="165694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칼로리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781420" y="1827500"/>
            <a:ext cx="415412" cy="16569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당뇨</a:t>
            </a:r>
          </a:p>
        </p:txBody>
      </p:sp>
      <p:sp>
        <p:nvSpPr>
          <p:cNvPr id="197" name="오른쪽 중괄호 196"/>
          <p:cNvSpPr/>
          <p:nvPr/>
        </p:nvSpPr>
        <p:spPr>
          <a:xfrm>
            <a:off x="2712376" y="1258368"/>
            <a:ext cx="233767" cy="46467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모서리가 둥근 직사각형 197"/>
          <p:cNvSpPr/>
          <p:nvPr/>
        </p:nvSpPr>
        <p:spPr>
          <a:xfrm>
            <a:off x="1774088" y="1827500"/>
            <a:ext cx="367501" cy="165694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2"/>
                </a:solidFill>
              </a:rPr>
              <a:t>운동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2943884" y="1418439"/>
            <a:ext cx="4014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2"/>
                </a:solidFill>
              </a:rPr>
              <a:t>고정</a:t>
            </a: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445057" y="2122413"/>
            <a:ext cx="2151776" cy="244632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292444" y="2158921"/>
            <a:ext cx="4014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주간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1994257" y="2154383"/>
            <a:ext cx="363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월간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25566" y="2174078"/>
            <a:ext cx="4014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일간</a:t>
            </a:r>
          </a:p>
        </p:txBody>
      </p:sp>
      <p:sp>
        <p:nvSpPr>
          <p:cNvPr id="206" name="모서리가 둥근 직사각형 205"/>
          <p:cNvSpPr/>
          <p:nvPr/>
        </p:nvSpPr>
        <p:spPr>
          <a:xfrm>
            <a:off x="551080" y="2150188"/>
            <a:ext cx="561981" cy="198338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7030A0"/>
                </a:solidFill>
              </a:rPr>
              <a:t>일간</a:t>
            </a:r>
          </a:p>
        </p:txBody>
      </p:sp>
      <p:cxnSp>
        <p:nvCxnSpPr>
          <p:cNvPr id="185" name="직선 연결선 184"/>
          <p:cNvCxnSpPr/>
          <p:nvPr/>
        </p:nvCxnSpPr>
        <p:spPr>
          <a:xfrm>
            <a:off x="716010" y="3219024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967407" y="3219024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1218804" y="3219024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1470201" y="3219024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1721598" y="3219024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1972995" y="3219024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2224392" y="3219024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599782" y="414671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844732" y="414671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03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352748" y="414671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09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1595583" y="414671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12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1855556" y="414671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15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099406" y="414671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18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5" name="타원 214"/>
          <p:cNvSpPr/>
          <p:nvPr/>
        </p:nvSpPr>
        <p:spPr>
          <a:xfrm>
            <a:off x="1366271" y="3608257"/>
            <a:ext cx="66676" cy="66676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/>
          <p:cNvSpPr/>
          <p:nvPr/>
        </p:nvSpPr>
        <p:spPr>
          <a:xfrm>
            <a:off x="1184167" y="3710741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7" name="직선 연결선 216"/>
          <p:cNvCxnSpPr/>
          <p:nvPr/>
        </p:nvCxnSpPr>
        <p:spPr>
          <a:xfrm>
            <a:off x="2475787" y="3219024"/>
            <a:ext cx="0" cy="8521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2355428" y="414671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21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1086083" y="414671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06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20" name="타원 219"/>
          <p:cNvSpPr/>
          <p:nvPr/>
        </p:nvSpPr>
        <p:spPr>
          <a:xfrm>
            <a:off x="693150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/>
          <p:cNvSpPr/>
          <p:nvPr/>
        </p:nvSpPr>
        <p:spPr>
          <a:xfrm>
            <a:off x="778713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/>
          <p:cNvSpPr/>
          <p:nvPr/>
        </p:nvSpPr>
        <p:spPr>
          <a:xfrm>
            <a:off x="862524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/>
          <p:cNvSpPr/>
          <p:nvPr/>
        </p:nvSpPr>
        <p:spPr>
          <a:xfrm>
            <a:off x="935894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/>
          <p:cNvSpPr/>
          <p:nvPr/>
        </p:nvSpPr>
        <p:spPr>
          <a:xfrm>
            <a:off x="1024823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/>
          <p:cNvSpPr/>
          <p:nvPr/>
        </p:nvSpPr>
        <p:spPr>
          <a:xfrm>
            <a:off x="1110386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/>
          <p:cNvSpPr/>
          <p:nvPr/>
        </p:nvSpPr>
        <p:spPr>
          <a:xfrm>
            <a:off x="1194197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/>
          <p:cNvSpPr/>
          <p:nvPr/>
        </p:nvSpPr>
        <p:spPr>
          <a:xfrm>
            <a:off x="1276713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/>
          <p:cNvSpPr/>
          <p:nvPr/>
        </p:nvSpPr>
        <p:spPr>
          <a:xfrm>
            <a:off x="1362276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/>
          <p:cNvSpPr/>
          <p:nvPr/>
        </p:nvSpPr>
        <p:spPr>
          <a:xfrm>
            <a:off x="1446087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/>
          <p:cNvSpPr/>
          <p:nvPr/>
        </p:nvSpPr>
        <p:spPr>
          <a:xfrm>
            <a:off x="1526118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/>
          <p:cNvSpPr/>
          <p:nvPr/>
        </p:nvSpPr>
        <p:spPr>
          <a:xfrm>
            <a:off x="1611681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/>
          <p:cNvSpPr/>
          <p:nvPr/>
        </p:nvSpPr>
        <p:spPr>
          <a:xfrm>
            <a:off x="1695492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/>
          <p:cNvSpPr/>
          <p:nvPr/>
        </p:nvSpPr>
        <p:spPr>
          <a:xfrm>
            <a:off x="1781104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/>
          <p:cNvSpPr/>
          <p:nvPr/>
        </p:nvSpPr>
        <p:spPr>
          <a:xfrm>
            <a:off x="1866667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/>
          <p:cNvSpPr/>
          <p:nvPr/>
        </p:nvSpPr>
        <p:spPr>
          <a:xfrm>
            <a:off x="1950478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/>
          <p:cNvSpPr/>
          <p:nvPr/>
        </p:nvSpPr>
        <p:spPr>
          <a:xfrm>
            <a:off x="2032800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/>
          <p:cNvSpPr/>
          <p:nvPr/>
        </p:nvSpPr>
        <p:spPr>
          <a:xfrm>
            <a:off x="2118363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/>
          <p:cNvSpPr/>
          <p:nvPr/>
        </p:nvSpPr>
        <p:spPr>
          <a:xfrm>
            <a:off x="2202174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/>
          <p:cNvSpPr/>
          <p:nvPr/>
        </p:nvSpPr>
        <p:spPr>
          <a:xfrm>
            <a:off x="2281270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/>
          <p:cNvSpPr/>
          <p:nvPr/>
        </p:nvSpPr>
        <p:spPr>
          <a:xfrm>
            <a:off x="2366833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/>
          <p:cNvSpPr/>
          <p:nvPr/>
        </p:nvSpPr>
        <p:spPr>
          <a:xfrm>
            <a:off x="2450644" y="4060485"/>
            <a:ext cx="45719" cy="45719"/>
          </a:xfrm>
          <a:prstGeom prst="ellipse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TextBox 279"/>
          <p:cNvSpPr txBox="1"/>
          <p:nvPr/>
        </p:nvSpPr>
        <p:spPr>
          <a:xfrm>
            <a:off x="452554" y="3994883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452554" y="380137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50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452555" y="3613143"/>
            <a:ext cx="3094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452554" y="3397023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150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452554" y="319851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99" name="타원 298"/>
          <p:cNvSpPr/>
          <p:nvPr/>
        </p:nvSpPr>
        <p:spPr>
          <a:xfrm>
            <a:off x="1503449" y="3587777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/>
          <p:cNvSpPr/>
          <p:nvPr/>
        </p:nvSpPr>
        <p:spPr>
          <a:xfrm>
            <a:off x="2136723" y="3384442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/>
          <p:cNvSpPr/>
          <p:nvPr/>
        </p:nvSpPr>
        <p:spPr>
          <a:xfrm>
            <a:off x="2276084" y="3229790"/>
            <a:ext cx="66676" cy="66676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7" name="직선 연결선 306"/>
          <p:cNvCxnSpPr/>
          <p:nvPr/>
        </p:nvCxnSpPr>
        <p:spPr>
          <a:xfrm>
            <a:off x="721043" y="3698557"/>
            <a:ext cx="1781275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/>
          <p:nvPr/>
        </p:nvCxnSpPr>
        <p:spPr>
          <a:xfrm>
            <a:off x="721043" y="3528228"/>
            <a:ext cx="1781275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타원 308"/>
          <p:cNvSpPr/>
          <p:nvPr/>
        </p:nvSpPr>
        <p:spPr>
          <a:xfrm>
            <a:off x="1533442" y="2611477"/>
            <a:ext cx="66676" cy="66676"/>
          </a:xfrm>
          <a:prstGeom prst="ellipse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/>
          <p:cNvSpPr/>
          <p:nvPr/>
        </p:nvSpPr>
        <p:spPr>
          <a:xfrm>
            <a:off x="1533442" y="2707777"/>
            <a:ext cx="66676" cy="66676"/>
          </a:xfrm>
          <a:prstGeom prst="ellipse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TextBox 315"/>
          <p:cNvSpPr txBox="1"/>
          <p:nvPr/>
        </p:nvSpPr>
        <p:spPr>
          <a:xfrm>
            <a:off x="1573717" y="2550312"/>
            <a:ext cx="3718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식전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1573717" y="2664706"/>
            <a:ext cx="3485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solidFill>
                  <a:schemeClr val="accent4"/>
                </a:solidFill>
              </a:rPr>
              <a:t>식후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1972322" y="2664614"/>
            <a:ext cx="6245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식후 혈당 정상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1972322" y="2550311"/>
            <a:ext cx="6245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식전 혈당 정상</a:t>
            </a:r>
          </a:p>
        </p:txBody>
      </p:sp>
      <p:cxnSp>
        <p:nvCxnSpPr>
          <p:cNvPr id="321" name="직선 연결선 320"/>
          <p:cNvCxnSpPr/>
          <p:nvPr/>
        </p:nvCxnSpPr>
        <p:spPr>
          <a:xfrm>
            <a:off x="1882464" y="2627014"/>
            <a:ext cx="133374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모서리가 둥근 직사각형 325"/>
          <p:cNvSpPr/>
          <p:nvPr/>
        </p:nvSpPr>
        <p:spPr>
          <a:xfrm>
            <a:off x="445057" y="4356432"/>
            <a:ext cx="1058392" cy="452716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499543" y="4407808"/>
            <a:ext cx="4721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solidFill>
                  <a:schemeClr val="accent4"/>
                </a:solidFill>
              </a:rPr>
              <a:t>공복혈당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507318" y="4566080"/>
            <a:ext cx="759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87mg/</a:t>
            </a:r>
            <a:r>
              <a:rPr lang="en-US" altLang="ko-KR" sz="700" b="1" dirty="0" err="1"/>
              <a:t>dL</a:t>
            </a:r>
            <a:endParaRPr lang="ko-KR" altLang="en-US" sz="700" b="1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1574985" y="4356432"/>
            <a:ext cx="1042248" cy="452716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1603889" y="4400188"/>
            <a:ext cx="4721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최고 혈당</a:t>
            </a:r>
          </a:p>
        </p:txBody>
      </p:sp>
      <p:sp>
        <p:nvSpPr>
          <p:cNvPr id="332" name="TextBox 331"/>
          <p:cNvSpPr txBox="1"/>
          <p:nvPr/>
        </p:nvSpPr>
        <p:spPr>
          <a:xfrm>
            <a:off x="1611664" y="4558460"/>
            <a:ext cx="759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200mg/</a:t>
            </a:r>
            <a:r>
              <a:rPr lang="en-US" altLang="ko-KR" sz="700" b="1" dirty="0" err="1"/>
              <a:t>dL</a:t>
            </a:r>
            <a:endParaRPr lang="ko-KR" altLang="en-US" sz="700" b="1" dirty="0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452554" y="4875792"/>
            <a:ext cx="1050895" cy="452716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99543" y="4927168"/>
            <a:ext cx="4721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평균혈당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507318" y="5085440"/>
            <a:ext cx="759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140mg/</a:t>
            </a:r>
            <a:r>
              <a:rPr lang="en-US" altLang="ko-KR" sz="700" b="1" dirty="0" err="1"/>
              <a:t>dL</a:t>
            </a:r>
            <a:endParaRPr lang="ko-KR" altLang="en-US" sz="700" b="1" dirty="0"/>
          </a:p>
        </p:txBody>
      </p:sp>
      <p:sp>
        <p:nvSpPr>
          <p:cNvPr id="336" name="모서리가 둥근 직사각형 335"/>
          <p:cNvSpPr/>
          <p:nvPr/>
        </p:nvSpPr>
        <p:spPr>
          <a:xfrm>
            <a:off x="1567957" y="4875792"/>
            <a:ext cx="1049275" cy="452716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1596862" y="4919548"/>
            <a:ext cx="6792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solidFill>
                  <a:schemeClr val="accent4"/>
                </a:solidFill>
              </a:rPr>
              <a:t>목표혈당달성도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1604637" y="5077820"/>
            <a:ext cx="759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40%</a:t>
            </a:r>
            <a:endParaRPr lang="ko-KR" altLang="en-US" sz="700" b="1" dirty="0"/>
          </a:p>
        </p:txBody>
      </p:sp>
      <p:sp>
        <p:nvSpPr>
          <p:cNvPr id="339" name="직사각형 338"/>
          <p:cNvSpPr/>
          <p:nvPr/>
        </p:nvSpPr>
        <p:spPr>
          <a:xfrm>
            <a:off x="2076080" y="2917377"/>
            <a:ext cx="468424" cy="196545"/>
          </a:xfrm>
          <a:prstGeom prst="rect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200</a:t>
            </a:r>
            <a:r>
              <a:rPr lang="en-US" altLang="ko-KR" sz="400" dirty="0">
                <a:solidFill>
                  <a:schemeClr val="bg1"/>
                </a:solidFill>
              </a:rPr>
              <a:t>mg/</a:t>
            </a:r>
            <a:r>
              <a:rPr lang="en-US" altLang="ko-KR" sz="400" dirty="0" err="1">
                <a:solidFill>
                  <a:schemeClr val="bg1"/>
                </a:solidFill>
              </a:rPr>
              <a:t>dL</a:t>
            </a:r>
            <a:endParaRPr lang="en-US" altLang="ko-KR" sz="5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" dirty="0">
                <a:solidFill>
                  <a:schemeClr val="bg1"/>
                </a:solidFill>
              </a:rPr>
              <a:t>저녁 식후</a:t>
            </a:r>
          </a:p>
        </p:txBody>
      </p:sp>
      <p:cxnSp>
        <p:nvCxnSpPr>
          <p:cNvPr id="340" name="직선 연결선 339"/>
          <p:cNvCxnSpPr/>
          <p:nvPr/>
        </p:nvCxnSpPr>
        <p:spPr>
          <a:xfrm>
            <a:off x="2307389" y="3126871"/>
            <a:ext cx="1503" cy="924911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/>
          <p:cNvSpPr txBox="1"/>
          <p:nvPr/>
        </p:nvSpPr>
        <p:spPr>
          <a:xfrm>
            <a:off x="3664629" y="1859347"/>
            <a:ext cx="8870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오늘의 활동 분석</a:t>
            </a:r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3738515" y="2107981"/>
            <a:ext cx="510567" cy="128914"/>
          </a:xfrm>
          <a:prstGeom prst="roundRect">
            <a:avLst>
              <a:gd name="adj" fmla="val 50000"/>
            </a:avLst>
          </a:prstGeom>
          <a:solidFill>
            <a:srgbClr val="DED1E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2"/>
                </a:solidFill>
              </a:rPr>
              <a:t>식단 분석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3682890" y="2300357"/>
            <a:ext cx="8870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/>
              <a:t>점심 식사</a:t>
            </a:r>
            <a:endParaRPr lang="ko-KR" altLang="en-US" sz="700" b="1" dirty="0"/>
          </a:p>
        </p:txBody>
      </p:sp>
      <p:sp>
        <p:nvSpPr>
          <p:cNvPr id="344" name="TextBox 343"/>
          <p:cNvSpPr txBox="1"/>
          <p:nvPr/>
        </p:nvSpPr>
        <p:spPr>
          <a:xfrm>
            <a:off x="3699696" y="2474447"/>
            <a:ext cx="6245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오후 </a:t>
            </a:r>
            <a:r>
              <a:rPr lang="en-US" altLang="ko-KR" sz="500" dirty="0">
                <a:solidFill>
                  <a:schemeClr val="accent4"/>
                </a:solidFill>
              </a:rPr>
              <a:t>12</a:t>
            </a:r>
            <a:r>
              <a:rPr lang="ko-KR" altLang="en-US" sz="500" dirty="0">
                <a:solidFill>
                  <a:schemeClr val="accent4"/>
                </a:solidFill>
              </a:rPr>
              <a:t>시 </a:t>
            </a:r>
            <a:r>
              <a:rPr lang="en-US" altLang="ko-KR" sz="500" dirty="0">
                <a:solidFill>
                  <a:schemeClr val="accent4"/>
                </a:solidFill>
              </a:rPr>
              <a:t>30</a:t>
            </a:r>
            <a:r>
              <a:rPr lang="ko-KR" altLang="en-US" sz="500" dirty="0">
                <a:solidFill>
                  <a:schemeClr val="accent4"/>
                </a:solidFill>
              </a:rPr>
              <a:t>분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3704792" y="2722525"/>
            <a:ext cx="8870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총 열량</a:t>
            </a:r>
            <a:endParaRPr lang="ko-KR" altLang="en-US" sz="600" dirty="0"/>
          </a:p>
        </p:txBody>
      </p:sp>
      <p:sp>
        <p:nvSpPr>
          <p:cNvPr id="346" name="TextBox 345"/>
          <p:cNvSpPr txBox="1"/>
          <p:nvPr/>
        </p:nvSpPr>
        <p:spPr>
          <a:xfrm>
            <a:off x="5405010" y="2694305"/>
            <a:ext cx="5360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477 kcal</a:t>
            </a:r>
            <a:endParaRPr lang="ko-KR" altLang="en-US" sz="600" dirty="0"/>
          </a:p>
        </p:txBody>
      </p:sp>
      <p:sp>
        <p:nvSpPr>
          <p:cNvPr id="347" name="모서리가 둥근 직사각형 346"/>
          <p:cNvSpPr/>
          <p:nvPr/>
        </p:nvSpPr>
        <p:spPr>
          <a:xfrm>
            <a:off x="3865002" y="2955951"/>
            <a:ext cx="1693606" cy="16854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348" name="모서리가 둥근 직사각형 347"/>
          <p:cNvSpPr/>
          <p:nvPr/>
        </p:nvSpPr>
        <p:spPr>
          <a:xfrm>
            <a:off x="5069620" y="2955951"/>
            <a:ext cx="488987" cy="16854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349" name="모서리가 둥근 직사각형 348"/>
          <p:cNvSpPr/>
          <p:nvPr/>
        </p:nvSpPr>
        <p:spPr>
          <a:xfrm>
            <a:off x="4013180" y="3233219"/>
            <a:ext cx="92392" cy="92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0" name="모서리가 둥근 직사각형 349"/>
          <p:cNvSpPr/>
          <p:nvPr/>
        </p:nvSpPr>
        <p:spPr>
          <a:xfrm>
            <a:off x="4536301" y="3240839"/>
            <a:ext cx="88425" cy="884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1" name="모서리가 둥근 직사각형 350"/>
          <p:cNvSpPr/>
          <p:nvPr/>
        </p:nvSpPr>
        <p:spPr>
          <a:xfrm>
            <a:off x="5017574" y="3239874"/>
            <a:ext cx="90353" cy="903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4069604" y="3185608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탄</a:t>
            </a:r>
            <a:r>
              <a:rPr lang="en-US" altLang="ko-KR" sz="600" dirty="0"/>
              <a:t> 58g</a:t>
            </a:r>
          </a:p>
        </p:txBody>
      </p:sp>
      <p:sp>
        <p:nvSpPr>
          <p:cNvPr id="353" name="TextBox 352"/>
          <p:cNvSpPr txBox="1"/>
          <p:nvPr/>
        </p:nvSpPr>
        <p:spPr>
          <a:xfrm>
            <a:off x="3882962" y="2941030"/>
            <a:ext cx="380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64%</a:t>
            </a:r>
          </a:p>
        </p:txBody>
      </p:sp>
      <p:sp>
        <p:nvSpPr>
          <p:cNvPr id="354" name="TextBox 353"/>
          <p:cNvSpPr txBox="1"/>
          <p:nvPr/>
        </p:nvSpPr>
        <p:spPr>
          <a:xfrm>
            <a:off x="4595930" y="3185608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단</a:t>
            </a:r>
            <a:r>
              <a:rPr lang="en-US" altLang="ko-KR" sz="600" dirty="0"/>
              <a:t>22.2g 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5087404" y="3193228"/>
            <a:ext cx="4490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지</a:t>
            </a:r>
            <a:r>
              <a:rPr lang="en-US" altLang="ko-KR" sz="600" dirty="0"/>
              <a:t> 10g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4710360" y="2957737"/>
            <a:ext cx="422359" cy="16147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/>
          <p:cNvSpPr txBox="1"/>
          <p:nvPr/>
        </p:nvSpPr>
        <p:spPr>
          <a:xfrm>
            <a:off x="4717938" y="2954932"/>
            <a:ext cx="4412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358" name="TextBox 357"/>
          <p:cNvSpPr txBox="1"/>
          <p:nvPr/>
        </p:nvSpPr>
        <p:spPr>
          <a:xfrm>
            <a:off x="5203082" y="2946975"/>
            <a:ext cx="3631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361" name="모서리가 둥근 직사각형 360"/>
          <p:cNvSpPr/>
          <p:nvPr/>
        </p:nvSpPr>
        <p:spPr>
          <a:xfrm>
            <a:off x="3648873" y="3448574"/>
            <a:ext cx="2208288" cy="557511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우유 식빵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체다 치즈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계란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후라이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2" name="모서리가 둥근 직사각형 361"/>
          <p:cNvSpPr/>
          <p:nvPr/>
        </p:nvSpPr>
        <p:spPr>
          <a:xfrm>
            <a:off x="3654172" y="4101759"/>
            <a:ext cx="2202989" cy="427012"/>
          </a:xfrm>
          <a:prstGeom prst="roundRect">
            <a:avLst>
              <a:gd name="adj" fmla="val 10367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680" dirty="0">
                <a:solidFill>
                  <a:schemeClr val="tx1"/>
                </a:solidFill>
              </a:rPr>
              <a:t>앗</a:t>
            </a:r>
            <a:r>
              <a:rPr lang="en-US" altLang="ko-KR" sz="680" dirty="0">
                <a:solidFill>
                  <a:schemeClr val="tx1"/>
                </a:solidFill>
              </a:rPr>
              <a:t>! </a:t>
            </a:r>
            <a:r>
              <a:rPr lang="ko-KR" altLang="en-US" sz="680" dirty="0">
                <a:solidFill>
                  <a:schemeClr val="tx1"/>
                </a:solidFill>
              </a:rPr>
              <a:t>혈당에 영향을 주는 성분을 많이 섭취하셨어요</a:t>
            </a:r>
            <a:endParaRPr lang="en-US" altLang="ko-KR" sz="68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680" dirty="0">
                <a:solidFill>
                  <a:schemeClr val="accent5"/>
                </a:solidFill>
              </a:rPr>
              <a:t>탄수화물</a:t>
            </a:r>
            <a:r>
              <a:rPr lang="en-US" altLang="ko-KR" sz="680" dirty="0">
                <a:solidFill>
                  <a:schemeClr val="accent5"/>
                </a:solidFill>
              </a:rPr>
              <a:t>, </a:t>
            </a:r>
            <a:r>
              <a:rPr lang="ko-KR" altLang="en-US" sz="680" dirty="0">
                <a:solidFill>
                  <a:schemeClr val="accent5"/>
                </a:solidFill>
              </a:rPr>
              <a:t>당류 외 </a:t>
            </a:r>
            <a:r>
              <a:rPr lang="en-US" altLang="ko-KR" sz="680" dirty="0">
                <a:solidFill>
                  <a:schemeClr val="accent5"/>
                </a:solidFill>
              </a:rPr>
              <a:t>3</a:t>
            </a:r>
            <a:r>
              <a:rPr lang="ko-KR" altLang="en-US" sz="680" dirty="0">
                <a:solidFill>
                  <a:schemeClr val="accent5"/>
                </a:solidFill>
              </a:rPr>
              <a:t>개의 성분 확인하기</a:t>
            </a:r>
            <a:endParaRPr lang="en-US" altLang="ko-KR" sz="680" dirty="0">
              <a:solidFill>
                <a:schemeClr val="accent5"/>
              </a:solidFill>
            </a:endParaRPr>
          </a:p>
        </p:txBody>
      </p:sp>
      <p:cxnSp>
        <p:nvCxnSpPr>
          <p:cNvPr id="365" name="직선 연결선 364"/>
          <p:cNvCxnSpPr/>
          <p:nvPr/>
        </p:nvCxnSpPr>
        <p:spPr>
          <a:xfrm>
            <a:off x="3606672" y="7610095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모서리가 둥근 직사각형 365"/>
          <p:cNvSpPr/>
          <p:nvPr/>
        </p:nvSpPr>
        <p:spPr>
          <a:xfrm>
            <a:off x="3738515" y="4717914"/>
            <a:ext cx="510567" cy="128914"/>
          </a:xfrm>
          <a:prstGeom prst="roundRect">
            <a:avLst>
              <a:gd name="adj" fmla="val 50000"/>
            </a:avLst>
          </a:prstGeom>
          <a:solidFill>
            <a:srgbClr val="F2CE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2"/>
                </a:solidFill>
              </a:rPr>
              <a:t>운동 분석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3682890" y="4913175"/>
            <a:ext cx="1035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총 </a:t>
            </a:r>
            <a:r>
              <a:rPr lang="en-US" altLang="ko-KR" sz="800" b="1" dirty="0"/>
              <a:t>40</a:t>
            </a:r>
            <a:r>
              <a:rPr lang="ko-KR" altLang="en-US" sz="800" b="1" dirty="0"/>
              <a:t>분</a:t>
            </a:r>
            <a:r>
              <a:rPr lang="ko-KR" altLang="en-US" sz="700" b="1" dirty="0"/>
              <a:t> </a:t>
            </a:r>
            <a:r>
              <a:rPr lang="ko-KR" altLang="en-US" sz="700" dirty="0"/>
              <a:t>운동으로</a:t>
            </a:r>
            <a:endParaRPr lang="en-US" altLang="ko-KR" sz="700" dirty="0"/>
          </a:p>
          <a:p>
            <a:r>
              <a:rPr lang="en-US" altLang="ko-KR" sz="800" b="1" dirty="0"/>
              <a:t>250kcal</a:t>
            </a:r>
            <a:r>
              <a:rPr lang="en-US" altLang="ko-KR" sz="700" b="1" dirty="0"/>
              <a:t> </a:t>
            </a:r>
            <a:r>
              <a:rPr lang="ko-KR" altLang="en-US" sz="700" dirty="0"/>
              <a:t>태웠어요</a:t>
            </a:r>
          </a:p>
        </p:txBody>
      </p:sp>
      <p:sp>
        <p:nvSpPr>
          <p:cNvPr id="368" name="아래쪽 화살표 367"/>
          <p:cNvSpPr/>
          <p:nvPr/>
        </p:nvSpPr>
        <p:spPr>
          <a:xfrm>
            <a:off x="1387045" y="5539553"/>
            <a:ext cx="237486" cy="322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9" name="직선 연결선 368"/>
          <p:cNvCxnSpPr/>
          <p:nvPr/>
        </p:nvCxnSpPr>
        <p:spPr>
          <a:xfrm flipH="1" flipV="1">
            <a:off x="3850663" y="4624445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761236" y="5291194"/>
            <a:ext cx="316968" cy="316968"/>
          </a:xfrm>
          <a:prstGeom prst="ellipse">
            <a:avLst/>
          </a:prstGeom>
          <a:solidFill>
            <a:srgbClr val="F2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370" name="TextBox 369"/>
          <p:cNvSpPr txBox="1"/>
          <p:nvPr/>
        </p:nvSpPr>
        <p:spPr>
          <a:xfrm>
            <a:off x="3761236" y="5347163"/>
            <a:ext cx="3297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icon</a:t>
            </a:r>
            <a:endParaRPr lang="ko-KR" altLang="en-US" sz="600" dirty="0"/>
          </a:p>
        </p:txBody>
      </p:sp>
      <p:sp>
        <p:nvSpPr>
          <p:cNvPr id="371" name="TextBox 370"/>
          <p:cNvSpPr txBox="1"/>
          <p:nvPr/>
        </p:nvSpPr>
        <p:spPr>
          <a:xfrm>
            <a:off x="4116343" y="5289820"/>
            <a:ext cx="773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걷기</a:t>
            </a:r>
            <a:endParaRPr lang="en-US" altLang="ko-KR" sz="600" dirty="0"/>
          </a:p>
          <a:p>
            <a:r>
              <a:rPr lang="en-US" altLang="ko-KR" sz="600" dirty="0"/>
              <a:t>00:09:50, 87bpm</a:t>
            </a:r>
            <a:endParaRPr lang="ko-KR" altLang="en-US" sz="600" dirty="0"/>
          </a:p>
        </p:txBody>
      </p:sp>
      <p:sp>
        <p:nvSpPr>
          <p:cNvPr id="372" name="TextBox 371"/>
          <p:cNvSpPr txBox="1"/>
          <p:nvPr/>
        </p:nvSpPr>
        <p:spPr>
          <a:xfrm>
            <a:off x="4759809" y="5370363"/>
            <a:ext cx="7734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600" dirty="0"/>
              <a:t>2:31PM</a:t>
            </a:r>
            <a:endParaRPr lang="ko-KR" altLang="en-US" sz="600" dirty="0"/>
          </a:p>
        </p:txBody>
      </p:sp>
      <p:sp>
        <p:nvSpPr>
          <p:cNvPr id="373" name="타원 372"/>
          <p:cNvSpPr/>
          <p:nvPr/>
        </p:nvSpPr>
        <p:spPr>
          <a:xfrm>
            <a:off x="3761236" y="5662583"/>
            <a:ext cx="316968" cy="316968"/>
          </a:xfrm>
          <a:prstGeom prst="ellipse">
            <a:avLst/>
          </a:prstGeom>
          <a:solidFill>
            <a:srgbClr val="F2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374" name="TextBox 373"/>
          <p:cNvSpPr txBox="1"/>
          <p:nvPr/>
        </p:nvSpPr>
        <p:spPr>
          <a:xfrm>
            <a:off x="3761236" y="5718552"/>
            <a:ext cx="3297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icon</a:t>
            </a:r>
            <a:endParaRPr lang="ko-KR" altLang="en-US" sz="600" dirty="0"/>
          </a:p>
        </p:txBody>
      </p:sp>
      <p:sp>
        <p:nvSpPr>
          <p:cNvPr id="375" name="TextBox 374"/>
          <p:cNvSpPr txBox="1"/>
          <p:nvPr/>
        </p:nvSpPr>
        <p:spPr>
          <a:xfrm>
            <a:off x="4116343" y="5661209"/>
            <a:ext cx="773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수상스키</a:t>
            </a:r>
            <a:endParaRPr lang="en-US" altLang="ko-KR" sz="600" dirty="0"/>
          </a:p>
          <a:p>
            <a:r>
              <a:rPr lang="en-US" altLang="ko-KR" sz="600" dirty="0"/>
              <a:t>30</a:t>
            </a:r>
            <a:r>
              <a:rPr lang="ko-KR" altLang="en-US" sz="600" dirty="0"/>
              <a:t>분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4759809" y="5741752"/>
            <a:ext cx="7734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600" dirty="0"/>
              <a:t>3:00PM</a:t>
            </a:r>
            <a:endParaRPr lang="ko-KR" altLang="en-US" sz="600" dirty="0"/>
          </a:p>
        </p:txBody>
      </p:sp>
      <p:sp>
        <p:nvSpPr>
          <p:cNvPr id="377" name="TextBox 376"/>
          <p:cNvSpPr txBox="1"/>
          <p:nvPr/>
        </p:nvSpPr>
        <p:spPr>
          <a:xfrm>
            <a:off x="5499881" y="5335986"/>
            <a:ext cx="4326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50kcal</a:t>
            </a:r>
            <a:endParaRPr lang="ko-KR" altLang="en-US" sz="600" dirty="0"/>
          </a:p>
        </p:txBody>
      </p:sp>
      <p:sp>
        <p:nvSpPr>
          <p:cNvPr id="378" name="TextBox 377"/>
          <p:cNvSpPr txBox="1"/>
          <p:nvPr/>
        </p:nvSpPr>
        <p:spPr>
          <a:xfrm>
            <a:off x="5473328" y="5729962"/>
            <a:ext cx="5095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200kcal</a:t>
            </a:r>
            <a:endParaRPr lang="ko-KR" altLang="en-US" sz="600" dirty="0"/>
          </a:p>
        </p:txBody>
      </p:sp>
      <p:sp>
        <p:nvSpPr>
          <p:cNvPr id="379" name="아래쪽 화살표 378"/>
          <p:cNvSpPr/>
          <p:nvPr/>
        </p:nvSpPr>
        <p:spPr>
          <a:xfrm>
            <a:off x="4636923" y="6011799"/>
            <a:ext cx="237486" cy="322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직사각형 379"/>
          <p:cNvSpPr/>
          <p:nvPr/>
        </p:nvSpPr>
        <p:spPr>
          <a:xfrm>
            <a:off x="6500705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1" name="직사각형 380"/>
          <p:cNvSpPr/>
          <p:nvPr/>
        </p:nvSpPr>
        <p:spPr>
          <a:xfrm>
            <a:off x="6500148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ysClr val="windowText" lastClr="000000"/>
                </a:solidFill>
              </a:rPr>
              <a:t>대시보드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6517768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387" name="모서리가 둥근 직사각형 386"/>
          <p:cNvSpPr/>
          <p:nvPr/>
        </p:nvSpPr>
        <p:spPr>
          <a:xfrm>
            <a:off x="6632564" y="3022931"/>
            <a:ext cx="510567" cy="128914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2"/>
                </a:solidFill>
              </a:rPr>
              <a:t>수면 분석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6567313" y="3234515"/>
            <a:ext cx="8870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5</a:t>
            </a:r>
            <a:r>
              <a:rPr lang="ko-KR" altLang="en-US" sz="700" b="1" dirty="0"/>
              <a:t>시간 </a:t>
            </a:r>
            <a:r>
              <a:rPr lang="en-US" altLang="ko-KR" sz="700" b="1" dirty="0"/>
              <a:t>20</a:t>
            </a:r>
            <a:r>
              <a:rPr lang="ko-KR" altLang="en-US" sz="700" b="1" dirty="0"/>
              <a:t>분</a:t>
            </a:r>
          </a:p>
        </p:txBody>
      </p:sp>
      <p:cxnSp>
        <p:nvCxnSpPr>
          <p:cNvPr id="420" name="직선 연결선 419"/>
          <p:cNvCxnSpPr/>
          <p:nvPr/>
        </p:nvCxnSpPr>
        <p:spPr>
          <a:xfrm flipH="1" flipV="1">
            <a:off x="6746725" y="2870603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모서리가 둥근 직사각형 420"/>
          <p:cNvSpPr/>
          <p:nvPr/>
        </p:nvSpPr>
        <p:spPr>
          <a:xfrm>
            <a:off x="6567313" y="3514872"/>
            <a:ext cx="2208288" cy="877928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수면 부족은 혈당 조절 및 인슐린 감수성에 부정적인 영향을 미쳐 당뇨병 위험을 증가시키고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당뇨병 환자의 상태를 악화시킬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따라서 충분한 수면을 취해 당뇨병을 예방 및 관리하시길 바랍니다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적정 수면 시간은 </a:t>
            </a:r>
            <a:r>
              <a:rPr lang="en-US" altLang="ko-KR" sz="700" dirty="0">
                <a:solidFill>
                  <a:srgbClr val="99CCFF"/>
                </a:solidFill>
              </a:rPr>
              <a:t>6~8</a:t>
            </a:r>
            <a:r>
              <a:rPr lang="ko-KR" altLang="en-US" sz="700" dirty="0">
                <a:solidFill>
                  <a:srgbClr val="99CCFF"/>
                </a:solidFill>
              </a:rPr>
              <a:t>시간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입니다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2" name="직사각형 421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423" name="직사각형 422"/>
          <p:cNvSpPr/>
          <p:nvPr/>
        </p:nvSpPr>
        <p:spPr>
          <a:xfrm>
            <a:off x="0" y="134315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424" name="직사각형 423"/>
          <p:cNvSpPr/>
          <p:nvPr/>
        </p:nvSpPr>
        <p:spPr>
          <a:xfrm>
            <a:off x="0" y="153831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425" name="직사각형 424"/>
          <p:cNvSpPr/>
          <p:nvPr/>
        </p:nvSpPr>
        <p:spPr>
          <a:xfrm>
            <a:off x="0" y="181818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cxnSp>
        <p:nvCxnSpPr>
          <p:cNvPr id="426" name="직선 연결선 425"/>
          <p:cNvCxnSpPr/>
          <p:nvPr/>
        </p:nvCxnSpPr>
        <p:spPr>
          <a:xfrm>
            <a:off x="3600149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직사각형 426"/>
          <p:cNvSpPr/>
          <p:nvPr/>
        </p:nvSpPr>
        <p:spPr>
          <a:xfrm>
            <a:off x="0" y="2175598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428" name="직사각형 427"/>
          <p:cNvSpPr/>
          <p:nvPr/>
        </p:nvSpPr>
        <p:spPr>
          <a:xfrm>
            <a:off x="0" y="248177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cxnSp>
        <p:nvCxnSpPr>
          <p:cNvPr id="429" name="직선 연결선 428"/>
          <p:cNvCxnSpPr/>
          <p:nvPr/>
        </p:nvCxnSpPr>
        <p:spPr>
          <a:xfrm>
            <a:off x="1882464" y="2743973"/>
            <a:ext cx="133374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직사각형 429"/>
          <p:cNvSpPr/>
          <p:nvPr/>
        </p:nvSpPr>
        <p:spPr>
          <a:xfrm>
            <a:off x="3230170" y="1860286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1-6</a:t>
            </a:r>
            <a:endParaRPr lang="ko-KR" altLang="en-US" sz="600" dirty="0"/>
          </a:p>
        </p:txBody>
      </p:sp>
      <p:sp>
        <p:nvSpPr>
          <p:cNvPr id="432" name="모서리가 둥근 직사각형 431"/>
          <p:cNvSpPr/>
          <p:nvPr/>
        </p:nvSpPr>
        <p:spPr>
          <a:xfrm>
            <a:off x="6567313" y="1871324"/>
            <a:ext cx="2208288" cy="877928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꾸준히 운동하면 점점 더 혈당이 덜 오르는 몸으로 바뀔 거에요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!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다음에는 식후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이내에 운동해볼까요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 rot="10983224">
            <a:off x="1572015" y="1517289"/>
            <a:ext cx="212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3"/>
                </a:solidFill>
              </a:rPr>
              <a:t>&lt;</a:t>
            </a:r>
            <a:endParaRPr lang="ko-KR" altLang="en-US" sz="900" dirty="0">
              <a:solidFill>
                <a:schemeClr val="accent3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613323" y="1538445"/>
            <a:ext cx="578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4.8 </a:t>
            </a:r>
            <a:endParaRPr lang="ko-KR" altLang="en-US" sz="700" dirty="0"/>
          </a:p>
        </p:txBody>
      </p:sp>
      <p:sp>
        <p:nvSpPr>
          <p:cNvPr id="159" name="TextBox 158"/>
          <p:cNvSpPr txBox="1"/>
          <p:nvPr/>
        </p:nvSpPr>
        <p:spPr>
          <a:xfrm>
            <a:off x="4469149" y="1502048"/>
            <a:ext cx="212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160" name="TextBox 159"/>
          <p:cNvSpPr txBox="1"/>
          <p:nvPr/>
        </p:nvSpPr>
        <p:spPr>
          <a:xfrm rot="10983224">
            <a:off x="4880408" y="1517289"/>
            <a:ext cx="212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3"/>
                </a:solidFill>
              </a:rPr>
              <a:t>&lt;</a:t>
            </a:r>
            <a:endParaRPr lang="ko-KR" altLang="en-US" sz="900" dirty="0">
              <a:solidFill>
                <a:schemeClr val="accent3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7474515" y="1538445"/>
            <a:ext cx="578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4.8 </a:t>
            </a:r>
            <a:endParaRPr lang="ko-KR" altLang="en-US" sz="700" dirty="0"/>
          </a:p>
        </p:txBody>
      </p:sp>
      <p:sp>
        <p:nvSpPr>
          <p:cNvPr id="162" name="TextBox 161"/>
          <p:cNvSpPr txBox="1"/>
          <p:nvPr/>
        </p:nvSpPr>
        <p:spPr>
          <a:xfrm>
            <a:off x="7330341" y="1502048"/>
            <a:ext cx="212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163" name="TextBox 162"/>
          <p:cNvSpPr txBox="1"/>
          <p:nvPr/>
        </p:nvSpPr>
        <p:spPr>
          <a:xfrm rot="10983224">
            <a:off x="7741600" y="1517289"/>
            <a:ext cx="212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3"/>
                </a:solidFill>
              </a:rPr>
              <a:t>&lt;</a:t>
            </a:r>
            <a:endParaRPr lang="ko-KR" altLang="en-US" sz="900" dirty="0">
              <a:solidFill>
                <a:schemeClr val="accent3"/>
              </a:solidFill>
            </a:endParaRPr>
          </a:p>
        </p:txBody>
      </p:sp>
      <p:cxnSp>
        <p:nvCxnSpPr>
          <p:cNvPr id="166" name="직선 연결선 165"/>
          <p:cNvCxnSpPr/>
          <p:nvPr/>
        </p:nvCxnSpPr>
        <p:spPr>
          <a:xfrm>
            <a:off x="6510148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5A69E9-6658-94BF-479F-67C439DFC0C1}"/>
              </a:ext>
            </a:extLst>
          </p:cNvPr>
          <p:cNvSpPr/>
          <p:nvPr/>
        </p:nvSpPr>
        <p:spPr>
          <a:xfrm>
            <a:off x="-817418" y="2433012"/>
            <a:ext cx="13092545" cy="17164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</a:rPr>
              <a:t>2</a:t>
            </a:r>
            <a:r>
              <a:rPr lang="ko-KR" altLang="en-US" sz="4000" dirty="0">
                <a:solidFill>
                  <a:srgbClr val="FF0000"/>
                </a:solidFill>
              </a:rPr>
              <a:t>순위</a:t>
            </a:r>
            <a:r>
              <a:rPr lang="en-US" altLang="ko-KR" sz="4000" dirty="0">
                <a:solidFill>
                  <a:srgbClr val="FF0000"/>
                </a:solidFill>
              </a:rPr>
              <a:t>, </a:t>
            </a:r>
            <a:r>
              <a:rPr lang="ko-KR" altLang="en-US" sz="4000" dirty="0">
                <a:solidFill>
                  <a:srgbClr val="FF0000"/>
                </a:solidFill>
              </a:rPr>
              <a:t>당뇨관련 이력 간소화 </a:t>
            </a:r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AB2B8610-3AEF-F408-988F-750BF887B0DA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953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61B8-45AA-B47D-1089-3ABC1268916C}"/>
              </a:ext>
            </a:extLst>
          </p:cNvPr>
          <p:cNvSpPr txBox="1"/>
          <p:nvPr/>
        </p:nvSpPr>
        <p:spPr>
          <a:xfrm>
            <a:off x="3943333" y="2864519"/>
            <a:ext cx="430533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PWM-03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맞춤추천</a:t>
            </a:r>
            <a:r>
              <a:rPr lang="en-US" altLang="ko-KR" sz="2400" b="1" dirty="0"/>
              <a:t>(Recommendation)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3796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318364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맞춤 추천 메인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PWM-03-01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64626"/>
              </p:ext>
            </p:extLst>
          </p:nvPr>
        </p:nvGraphicFramePr>
        <p:xfrm>
          <a:off x="9136380" y="451435"/>
          <a:ext cx="3055620" cy="4762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맞춤 추천 메인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안내 문구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 질환 선택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당뇨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근감소증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치매로 구분되며 선택에 따라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문구도 동시에 변경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식단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dirty="0"/>
                        <a:t>맞춤 추천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식단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PWM-03-02)</a:t>
                      </a:r>
                      <a:r>
                        <a:rPr lang="ko-KR" altLang="en-US" sz="700" dirty="0"/>
                        <a:t>으로 이동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맞춤 추천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운동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PWM-03-03)</a:t>
                      </a:r>
                      <a:r>
                        <a:rPr lang="ko-KR" altLang="en-US" sz="700" dirty="0"/>
                        <a:t>으로 이동</a:t>
                      </a:r>
                      <a:endParaRPr lang="en-US" altLang="ko-KR" sz="7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맞춤 추천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PWM-03-04)</a:t>
                      </a:r>
                      <a:r>
                        <a:rPr lang="ko-KR" altLang="en-US" sz="700" dirty="0"/>
                        <a:t>으로 이동 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eriod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eriod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17168" y="136555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17168" y="221254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88" name="TextBox 87"/>
          <p:cNvSpPr txBox="1"/>
          <p:nvPr/>
        </p:nvSpPr>
        <p:spPr>
          <a:xfrm>
            <a:off x="422046" y="1600040"/>
            <a:ext cx="168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홍길동님을 위한 맞춤 추천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45697" y="2180105"/>
            <a:ext cx="14600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관리 질환 선택</a:t>
            </a:r>
          </a:p>
        </p:txBody>
      </p:sp>
      <p:sp>
        <p:nvSpPr>
          <p:cNvPr id="2" name="타원 1"/>
          <p:cNvSpPr/>
          <p:nvPr/>
        </p:nvSpPr>
        <p:spPr>
          <a:xfrm>
            <a:off x="640827" y="2520397"/>
            <a:ext cx="425450" cy="4254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>
                <a:solidFill>
                  <a:sysClr val="windowText" lastClr="000000"/>
                </a:solidFill>
              </a:rPr>
              <a:t>icon</a:t>
            </a:r>
            <a:endParaRPr lang="ko-KR" altLang="en-US" sz="4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317349" y="2520397"/>
            <a:ext cx="425450" cy="4254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>
                <a:solidFill>
                  <a:sysClr val="windowText" lastClr="000000"/>
                </a:solidFill>
              </a:rPr>
              <a:t>icon</a:t>
            </a:r>
            <a:endParaRPr lang="ko-KR" altLang="en-US" sz="4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1993871" y="2520397"/>
            <a:ext cx="425450" cy="4254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>
                <a:solidFill>
                  <a:sysClr val="windowText" lastClr="000000"/>
                </a:solidFill>
              </a:rPr>
              <a:t>icon</a:t>
            </a:r>
            <a:endParaRPr lang="ko-KR" altLang="en-US" sz="400" dirty="0">
              <a:solidFill>
                <a:sysClr val="windowText" lastClr="0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80734" y="2945847"/>
            <a:ext cx="350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당뇨</a:t>
            </a:r>
            <a:endParaRPr lang="en-US" altLang="ko-KR" sz="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290571" y="2945847"/>
            <a:ext cx="564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근감소증</a:t>
            </a:r>
            <a:endParaRPr lang="en-US" altLang="ko-KR" sz="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033282" y="2945847"/>
            <a:ext cx="350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치매</a:t>
            </a:r>
            <a:endParaRPr lang="en-US" altLang="ko-KR" sz="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422046" y="3260669"/>
            <a:ext cx="6868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/>
              <a:t>맞춤 추천</a:t>
            </a:r>
            <a:endParaRPr lang="ko-KR" altLang="en-US" sz="8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422046" y="1845557"/>
            <a:ext cx="1864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</a:t>
            </a:r>
            <a:r>
              <a:rPr lang="ko-KR" altLang="en-US" sz="600" dirty="0"/>
              <a:t>님이 입력하신 데이터를 바탕으로 식이</a:t>
            </a:r>
            <a:r>
              <a:rPr lang="en-US" altLang="ko-KR" sz="600" dirty="0"/>
              <a:t>, </a:t>
            </a:r>
            <a:r>
              <a:rPr lang="ko-KR" altLang="en-US" sz="600" dirty="0"/>
              <a:t>운동</a:t>
            </a:r>
            <a:r>
              <a:rPr lang="en-US" altLang="ko-KR" sz="600" dirty="0"/>
              <a:t>, </a:t>
            </a:r>
            <a:r>
              <a:rPr lang="ko-KR" altLang="en-US" sz="600" dirty="0" err="1"/>
              <a:t>건기식을</a:t>
            </a:r>
            <a:r>
              <a:rPr lang="ko-KR" altLang="en-US" sz="600" dirty="0"/>
              <a:t> 추천해드려요</a:t>
            </a:r>
            <a:r>
              <a:rPr lang="en-US" altLang="ko-KR" sz="600" dirty="0"/>
              <a:t>.</a:t>
            </a: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48003" y="3539364"/>
            <a:ext cx="2138274" cy="70852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7" name="TextBox 136"/>
          <p:cNvSpPr txBox="1"/>
          <p:nvPr/>
        </p:nvSpPr>
        <p:spPr>
          <a:xfrm rot="10800000">
            <a:off x="2347986" y="3581244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488573" y="3837570"/>
            <a:ext cx="2011768" cy="308170"/>
          </a:xfrm>
          <a:prstGeom prst="roundRect">
            <a:avLst>
              <a:gd name="adj" fmla="val 5364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>
                <a:solidFill>
                  <a:schemeClr val="tx1"/>
                </a:solidFill>
              </a:rPr>
              <a:t>식사 습관을 조절하여 건강한 혈당 수치를 유지하는 것이 중요합니다</a:t>
            </a:r>
            <a:r>
              <a:rPr lang="en-US" altLang="ko-KR" sz="6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88573" y="3601686"/>
            <a:ext cx="80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식단</a:t>
            </a:r>
            <a:endParaRPr lang="en-US" altLang="ko-KR" sz="700" b="1" dirty="0"/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448003" y="4336481"/>
            <a:ext cx="2138274" cy="70852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3" name="TextBox 192"/>
          <p:cNvSpPr txBox="1"/>
          <p:nvPr/>
        </p:nvSpPr>
        <p:spPr>
          <a:xfrm rot="10800000">
            <a:off x="2347986" y="4378361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88573" y="4634686"/>
            <a:ext cx="2011768" cy="327043"/>
          </a:xfrm>
          <a:prstGeom prst="roundRect">
            <a:avLst>
              <a:gd name="adj" fmla="val 5364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>
                <a:solidFill>
                  <a:schemeClr val="tx1"/>
                </a:solidFill>
              </a:rPr>
              <a:t>운동은 혈당 조절에 도움을 주며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전반적인 건강을 증진시키는 데 기여할 수 있습니다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488573" y="4398803"/>
            <a:ext cx="80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운동</a:t>
            </a:r>
            <a:endParaRPr lang="en-US" altLang="ko-KR" sz="700" b="1" dirty="0"/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448003" y="5152471"/>
            <a:ext cx="2138274" cy="70852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7" name="TextBox 196"/>
          <p:cNvSpPr txBox="1"/>
          <p:nvPr/>
        </p:nvSpPr>
        <p:spPr>
          <a:xfrm rot="10800000">
            <a:off x="2347986" y="5194351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98" name="모서리가 둥근 직사각형 197"/>
          <p:cNvSpPr/>
          <p:nvPr/>
        </p:nvSpPr>
        <p:spPr>
          <a:xfrm>
            <a:off x="488573" y="5450677"/>
            <a:ext cx="2011768" cy="376048"/>
          </a:xfrm>
          <a:prstGeom prst="roundRect">
            <a:avLst>
              <a:gd name="adj" fmla="val 5364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>
                <a:solidFill>
                  <a:schemeClr val="tx1"/>
                </a:solidFill>
              </a:rPr>
              <a:t>당뇨 </a:t>
            </a:r>
            <a:r>
              <a:rPr lang="ko-KR" altLang="en-US" sz="600" dirty="0" err="1">
                <a:solidFill>
                  <a:schemeClr val="tx1"/>
                </a:solidFill>
              </a:rPr>
              <a:t>건기식은</a:t>
            </a:r>
            <a:r>
              <a:rPr lang="ko-KR" altLang="en-US" sz="600" dirty="0">
                <a:solidFill>
                  <a:schemeClr val="tx1"/>
                </a:solidFill>
              </a:rPr>
              <a:t> 혈당 관리에 큰 도움을 줄 수 있는 중요한 요소입니다</a:t>
            </a:r>
            <a:r>
              <a:rPr lang="en-US" altLang="ko-KR" sz="600" dirty="0">
                <a:solidFill>
                  <a:schemeClr val="tx1"/>
                </a:solidFill>
              </a:rPr>
              <a:t>. </a:t>
            </a:r>
            <a:r>
              <a:rPr lang="ko-KR" altLang="en-US" sz="600" dirty="0">
                <a:solidFill>
                  <a:schemeClr val="tx1"/>
                </a:solidFill>
              </a:rPr>
              <a:t>건강한 식습관을 통해 당뇨를 효과적으로 관리해봐요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488573" y="5214793"/>
            <a:ext cx="80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/>
              <a:t>건기식</a:t>
            </a:r>
            <a:endParaRPr lang="en-US" altLang="ko-KR" sz="7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874B0-64EA-9F9E-EFCB-3A0F086CB699}"/>
              </a:ext>
            </a:extLst>
          </p:cNvPr>
          <p:cNvSpPr txBox="1"/>
          <p:nvPr/>
        </p:nvSpPr>
        <p:spPr>
          <a:xfrm>
            <a:off x="422046" y="1325430"/>
            <a:ext cx="995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/>
              <a:t>맞춤 추천</a:t>
            </a:r>
            <a:endParaRPr lang="ko-KR" altLang="en-US" sz="900" b="1" dirty="0"/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349664" y="6021076"/>
            <a:ext cx="558133" cy="276251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홈</a:t>
            </a: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1119971" y="6022925"/>
            <a:ext cx="608455" cy="276251"/>
          </a:xfrm>
          <a:prstGeom prst="roundRect">
            <a:avLst>
              <a:gd name="adj" fmla="val 10367"/>
            </a:avLst>
          </a:prstGeom>
          <a:solidFill>
            <a:srgbClr val="6666FF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맞춤 추천</a:t>
            </a: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1920240" y="6021076"/>
            <a:ext cx="645530" cy="27625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마이페이지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-17168" y="332553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463E87-E75B-CD90-70CC-049F5BCD19BA}"/>
              </a:ext>
            </a:extLst>
          </p:cNvPr>
          <p:cNvSpPr/>
          <p:nvPr/>
        </p:nvSpPr>
        <p:spPr>
          <a:xfrm>
            <a:off x="-817418" y="2433012"/>
            <a:ext cx="13092545" cy="17164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</a:rPr>
              <a:t>건기식만 </a:t>
            </a:r>
            <a:r>
              <a:rPr lang="ko-KR" altLang="en-US" sz="4000" dirty="0" err="1">
                <a:solidFill>
                  <a:srgbClr val="FF0000"/>
                </a:solidFill>
              </a:rPr>
              <a:t>추천하는것으로</a:t>
            </a:r>
            <a:r>
              <a:rPr lang="ko-KR" altLang="en-US" sz="4000" dirty="0">
                <a:solidFill>
                  <a:srgbClr val="FF0000"/>
                </a:solidFill>
              </a:rPr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1597649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144291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맞춤 추천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 err="1"/>
                        <a:t>건기식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PWM-03-02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2024-12-06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3" name="직사각형 162"/>
          <p:cNvSpPr/>
          <p:nvPr/>
        </p:nvSpPr>
        <p:spPr>
          <a:xfrm>
            <a:off x="355917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직사각형 173"/>
          <p:cNvSpPr/>
          <p:nvPr/>
        </p:nvSpPr>
        <p:spPr>
          <a:xfrm>
            <a:off x="35806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5" name="직사각형 184"/>
          <p:cNvSpPr/>
          <p:nvPr/>
        </p:nvSpPr>
        <p:spPr>
          <a:xfrm>
            <a:off x="7620" y="13620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6" name="직사각형 185"/>
          <p:cNvSpPr/>
          <p:nvPr/>
        </p:nvSpPr>
        <p:spPr>
          <a:xfrm>
            <a:off x="6656" y="197449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8C013-E375-E4A4-E83D-C8E38EA20DCB}"/>
              </a:ext>
            </a:extLst>
          </p:cNvPr>
          <p:cNvSpPr txBox="1"/>
          <p:nvPr/>
        </p:nvSpPr>
        <p:spPr>
          <a:xfrm>
            <a:off x="390795" y="1593709"/>
            <a:ext cx="2281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혈당을 개선하는데 </a:t>
            </a:r>
            <a:r>
              <a:rPr lang="ko-KR" altLang="en-US" sz="900" b="1"/>
              <a:t>좋은 제품이에요</a:t>
            </a:r>
            <a:endParaRPr lang="ko-KR" altLang="en-US" sz="900" b="1" dirty="0"/>
          </a:p>
        </p:txBody>
      </p:sp>
      <p:sp>
        <p:nvSpPr>
          <p:cNvPr id="84" name="직사각형 83"/>
          <p:cNvSpPr/>
          <p:nvPr/>
        </p:nvSpPr>
        <p:spPr>
          <a:xfrm>
            <a:off x="36298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ysClr val="windowText" lastClr="000000"/>
                </a:solidFill>
              </a:rPr>
              <a:t>건기식</a:t>
            </a:r>
            <a:r>
              <a:rPr lang="ko-KR" altLang="en-US" sz="700" dirty="0">
                <a:solidFill>
                  <a:sysClr val="windowText" lastClr="000000"/>
                </a:solidFill>
              </a:rPr>
              <a:t> 맞춤추천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829981" y="1984031"/>
            <a:ext cx="7790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C000"/>
                </a:solidFill>
              </a:rPr>
              <a:t>주의하세요 </a:t>
            </a:r>
            <a:r>
              <a:rPr lang="en-US" altLang="ko-KR" sz="700" b="1" dirty="0">
                <a:solidFill>
                  <a:srgbClr val="FFC000"/>
                </a:solidFill>
              </a:rPr>
              <a:t>!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522675" y="2286927"/>
            <a:ext cx="526638" cy="493041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53504" y="2011182"/>
            <a:ext cx="15519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3"/>
                </a:solidFill>
              </a:rPr>
              <a:t>한국인삼공사</a:t>
            </a:r>
          </a:p>
          <a:p>
            <a:r>
              <a:rPr lang="ko-KR" altLang="en-US" sz="700" dirty="0"/>
              <a:t>정관장 알파프로젝트 </a:t>
            </a:r>
            <a:r>
              <a:rPr lang="ko-KR" altLang="en-US" sz="700" dirty="0" err="1"/>
              <a:t>당앤밸런스</a:t>
            </a:r>
            <a:endParaRPr lang="en-US" altLang="ko-KR" sz="700" dirty="0"/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397073" y="1931735"/>
            <a:ext cx="2133671" cy="129711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1200589" y="2286927"/>
            <a:ext cx="1231098" cy="493041"/>
          </a:xfrm>
          <a:prstGeom prst="roundRect">
            <a:avLst>
              <a:gd name="adj" fmla="val 12614"/>
            </a:avLst>
          </a:prstGeom>
          <a:solidFill>
            <a:srgbClr val="FFFFC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당뇨약과 함께 섭취하면 혈당이 너무 낮아질 수 있으므로 </a:t>
            </a:r>
            <a:r>
              <a:rPr lang="ko-KR" altLang="en-US" sz="700" dirty="0" err="1">
                <a:solidFill>
                  <a:schemeClr val="tx1"/>
                </a:solidFill>
              </a:rPr>
              <a:t>저혈당</a:t>
            </a:r>
            <a:r>
              <a:rPr lang="ko-KR" altLang="en-US" sz="700" dirty="0">
                <a:solidFill>
                  <a:schemeClr val="tx1"/>
                </a:solidFill>
              </a:rPr>
              <a:t> 주의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083697" y="2853281"/>
            <a:ext cx="155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 err="1">
                <a:solidFill>
                  <a:schemeClr val="accent3"/>
                </a:solidFill>
              </a:rPr>
              <a:t>바나나잎추출물</a:t>
            </a:r>
            <a:r>
              <a:rPr lang="en-US" altLang="ko-KR" sz="700" dirty="0">
                <a:solidFill>
                  <a:schemeClr val="accent3"/>
                </a:solidFill>
              </a:rPr>
              <a:t>(</a:t>
            </a:r>
            <a:r>
              <a:rPr lang="ko-KR" altLang="en-US" sz="700" dirty="0" err="1">
                <a:solidFill>
                  <a:schemeClr val="accent3"/>
                </a:solidFill>
              </a:rPr>
              <a:t>코로솔산</a:t>
            </a:r>
            <a:r>
              <a:rPr lang="en-US" altLang="ko-KR" sz="700" dirty="0">
                <a:solidFill>
                  <a:schemeClr val="accent3"/>
                </a:solidFill>
              </a:rPr>
              <a:t>) 1mg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829981" y="3368245"/>
            <a:ext cx="7790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C000"/>
                </a:solidFill>
              </a:rPr>
              <a:t>주의하세요 </a:t>
            </a:r>
            <a:r>
              <a:rPr lang="en-US" altLang="ko-KR" sz="700" b="1" dirty="0">
                <a:solidFill>
                  <a:srgbClr val="FFC000"/>
                </a:solidFill>
              </a:rPr>
              <a:t>!</a:t>
            </a: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522675" y="3671141"/>
            <a:ext cx="526638" cy="493041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53504" y="3395396"/>
            <a:ext cx="15519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chemeClr val="accent3"/>
                </a:solidFill>
              </a:rPr>
              <a:t>제이엔에이치바이오</a:t>
            </a:r>
            <a:endParaRPr lang="en-US" altLang="ko-KR" sz="600" dirty="0">
              <a:solidFill>
                <a:schemeClr val="accent3"/>
              </a:solidFill>
            </a:endParaRPr>
          </a:p>
          <a:p>
            <a:r>
              <a:rPr lang="ko-KR" altLang="en-US" sz="700" dirty="0" err="1"/>
              <a:t>비타미르</a:t>
            </a:r>
            <a:endParaRPr lang="en-US" altLang="ko-KR" sz="700" dirty="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397073" y="3315949"/>
            <a:ext cx="2133671" cy="129711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200589" y="3671141"/>
            <a:ext cx="1231098" cy="493041"/>
          </a:xfrm>
          <a:prstGeom prst="roundRect">
            <a:avLst>
              <a:gd name="adj" fmla="val 12614"/>
            </a:avLst>
          </a:prstGeom>
          <a:solidFill>
            <a:srgbClr val="FFFFC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당뇨약과 함께 섭취하면 혈당이 너무 낮아질 수 있으므로 </a:t>
            </a:r>
            <a:r>
              <a:rPr lang="ko-KR" altLang="en-US" sz="700" dirty="0" err="1">
                <a:solidFill>
                  <a:schemeClr val="tx1"/>
                </a:solidFill>
              </a:rPr>
              <a:t>저혈당</a:t>
            </a:r>
            <a:r>
              <a:rPr lang="ko-KR" altLang="en-US" sz="700" dirty="0">
                <a:solidFill>
                  <a:schemeClr val="tx1"/>
                </a:solidFill>
              </a:rPr>
              <a:t> 주의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1083697" y="4237495"/>
            <a:ext cx="155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 err="1">
                <a:solidFill>
                  <a:schemeClr val="accent3"/>
                </a:solidFill>
              </a:rPr>
              <a:t>바나나잎추출물</a:t>
            </a:r>
            <a:r>
              <a:rPr lang="en-US" altLang="ko-KR" sz="700" dirty="0">
                <a:solidFill>
                  <a:schemeClr val="accent3"/>
                </a:solidFill>
              </a:rPr>
              <a:t>(</a:t>
            </a:r>
            <a:r>
              <a:rPr lang="ko-KR" altLang="en-US" sz="700" dirty="0" err="1">
                <a:solidFill>
                  <a:schemeClr val="accent3"/>
                </a:solidFill>
              </a:rPr>
              <a:t>코로솔산</a:t>
            </a:r>
            <a:r>
              <a:rPr lang="en-US" altLang="ko-KR" sz="700" dirty="0">
                <a:solidFill>
                  <a:schemeClr val="accent3"/>
                </a:solidFill>
              </a:rPr>
              <a:t>) 1mg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859685" y="4747607"/>
            <a:ext cx="7790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>
                <a:solidFill>
                  <a:srgbClr val="00B0F0"/>
                </a:solidFill>
              </a:rPr>
              <a:t>추천해요</a:t>
            </a:r>
            <a:endParaRPr lang="en-US" altLang="ko-KR" sz="700" b="1" dirty="0">
              <a:solidFill>
                <a:srgbClr val="00B0F0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522675" y="5050913"/>
            <a:ext cx="526638" cy="493041"/>
          </a:xfrm>
          <a:prstGeom prst="roundRect">
            <a:avLst>
              <a:gd name="adj" fmla="val 12614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img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53504" y="4775168"/>
            <a:ext cx="15519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chemeClr val="accent3"/>
                </a:solidFill>
              </a:rPr>
              <a:t>오투바이오</a:t>
            </a:r>
            <a:endParaRPr lang="en-US" altLang="ko-KR" sz="600" dirty="0">
              <a:solidFill>
                <a:schemeClr val="accent3"/>
              </a:solidFill>
            </a:endParaRPr>
          </a:p>
          <a:p>
            <a:r>
              <a:rPr lang="ko-KR" altLang="en-US" sz="700" dirty="0" err="1"/>
              <a:t>당케어</a:t>
            </a:r>
            <a:r>
              <a:rPr lang="ko-KR" altLang="en-US" sz="700" dirty="0"/>
              <a:t> 바이오</a:t>
            </a:r>
            <a:endParaRPr lang="en-US" altLang="ko-KR" sz="700" dirty="0"/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397073" y="4695721"/>
            <a:ext cx="2133671" cy="129711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083697" y="5082204"/>
            <a:ext cx="15519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 err="1">
                <a:solidFill>
                  <a:schemeClr val="accent3"/>
                </a:solidFill>
              </a:rPr>
              <a:t>이눌린식이섬유</a:t>
            </a:r>
            <a:r>
              <a:rPr lang="en-US" altLang="ko-KR" sz="700" dirty="0">
                <a:solidFill>
                  <a:schemeClr val="accent3"/>
                </a:solidFill>
              </a:rPr>
              <a:t>(</a:t>
            </a:r>
            <a:r>
              <a:rPr lang="ko-KR" altLang="en-US" sz="700" dirty="0">
                <a:solidFill>
                  <a:schemeClr val="accent3"/>
                </a:solidFill>
              </a:rPr>
              <a:t>치커리</a:t>
            </a:r>
            <a:r>
              <a:rPr lang="en-US" altLang="ko-KR" sz="700" dirty="0">
                <a:solidFill>
                  <a:schemeClr val="accent3"/>
                </a:solidFill>
              </a:rPr>
              <a:t>) 7.2g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45589"/>
              </p:ext>
            </p:extLst>
          </p:nvPr>
        </p:nvGraphicFramePr>
        <p:xfrm>
          <a:off x="9136380" y="451435"/>
          <a:ext cx="3055620" cy="334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맞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춤 추천 </a:t>
                      </a:r>
                      <a:r>
                        <a:rPr lang="ko-KR" altLang="en-US" sz="700" baseline="0" dirty="0" err="1">
                          <a:solidFill>
                            <a:schemeClr val="tx1"/>
                          </a:solidFill>
                        </a:rPr>
                        <a:t>건기식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</a:rPr>
                        <a:t> 화면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뒤로가기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맞춤 추천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메인화면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700" dirty="0"/>
                        <a:t>PWM-03-01)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목록 노출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건기식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명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주의 내용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주요 성분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22675" y="1991487"/>
            <a:ext cx="1972885" cy="119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953333" y="2353290"/>
            <a:ext cx="977073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PWM-02-02-06-05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3" name="꺾인 연결선 2"/>
          <p:cNvCxnSpPr>
            <a:stCxn id="30" idx="3"/>
            <a:endCxn id="31" idx="0"/>
          </p:cNvCxnSpPr>
          <p:nvPr/>
        </p:nvCxnSpPr>
        <p:spPr>
          <a:xfrm flipV="1">
            <a:off x="2495560" y="2353290"/>
            <a:ext cx="946310" cy="233362"/>
          </a:xfrm>
          <a:prstGeom prst="bentConnector4">
            <a:avLst>
              <a:gd name="adj1" fmla="val 24187"/>
              <a:gd name="adj2" fmla="val 13095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B84F016A-15A5-555D-F8CA-08189507CA86}"/>
              </a:ext>
            </a:extLst>
          </p:cNvPr>
          <p:cNvSpPr/>
          <p:nvPr/>
        </p:nvSpPr>
        <p:spPr>
          <a:xfrm>
            <a:off x="3506131" y="1715984"/>
            <a:ext cx="3463572" cy="359423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841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938C59-9868-19F6-D033-2E6428F28FD7}"/>
              </a:ext>
            </a:extLst>
          </p:cNvPr>
          <p:cNvSpPr txBox="1"/>
          <p:nvPr/>
        </p:nvSpPr>
        <p:spPr>
          <a:xfrm>
            <a:off x="3994935" y="2864519"/>
            <a:ext cx="420213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PWM-04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마이페이지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Mypage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0937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152608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ko-KR" altLang="en-US" sz="800" dirty="0"/>
                        <a:t> 메인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203666"/>
              </p:ext>
            </p:extLst>
          </p:nvPr>
        </p:nvGraphicFramePr>
        <p:xfrm>
          <a:off x="9136380" y="451435"/>
          <a:ext cx="3055620" cy="5090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마이페이지 메인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프로필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만 나이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로그인 방식 노출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2)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수정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마이페이지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수정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(PWM-04-02)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문진하기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건강 문진 시작 전 화면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PWM-04-03)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으로 이동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 startAt="2"/>
                        <a:tabLst/>
                        <a:defRPr/>
                      </a:pPr>
                      <a:r>
                        <a:rPr lang="ko-KR" altLang="en-US" sz="700" baseline="0" dirty="0"/>
                        <a:t>결과보기</a:t>
                      </a:r>
                      <a:endParaRPr lang="en-US" altLang="ko-KR" sz="700" baseline="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/>
                        <a:t>-    </a:t>
                      </a: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결과보기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PWM-04-04)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라이프로그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라이프로그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(PWM-04-05)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 startAt="2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디바이스 연동하기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디바이스연동하기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(PWM-04-06)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23714" y="162599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11258" y="248372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92" name="TextBox 91"/>
          <p:cNvSpPr txBox="1"/>
          <p:nvPr/>
        </p:nvSpPr>
        <p:spPr>
          <a:xfrm>
            <a:off x="551712" y="1829333"/>
            <a:ext cx="5014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/>
              <a:t>홍길동</a:t>
            </a:r>
            <a:endParaRPr lang="ko-KR" altLang="en-US" sz="600" b="1" dirty="0"/>
          </a:p>
        </p:txBody>
      </p:sp>
      <p:sp>
        <p:nvSpPr>
          <p:cNvPr id="163" name="직사각형 162"/>
          <p:cNvSpPr/>
          <p:nvPr/>
        </p:nvSpPr>
        <p:spPr>
          <a:xfrm>
            <a:off x="3030700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직사각형 185"/>
          <p:cNvSpPr/>
          <p:nvPr/>
        </p:nvSpPr>
        <p:spPr>
          <a:xfrm>
            <a:off x="2697643" y="160004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555297" y="1971594"/>
            <a:ext cx="5956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남</a:t>
            </a:r>
            <a:r>
              <a:rPr lang="en-US" altLang="ko-KR" sz="600" dirty="0"/>
              <a:t>/</a:t>
            </a:r>
            <a:r>
              <a:rPr lang="ko-KR" altLang="en-US" sz="600" dirty="0"/>
              <a:t>만</a:t>
            </a:r>
            <a:r>
              <a:rPr lang="en-US" altLang="ko-KR" sz="600" dirty="0"/>
              <a:t> 30</a:t>
            </a:r>
            <a:r>
              <a:rPr lang="ko-KR" altLang="en-US" sz="600" dirty="0"/>
              <a:t>세</a:t>
            </a:r>
            <a:endParaRPr lang="en-US" altLang="ko-KR" sz="600" dirty="0"/>
          </a:p>
        </p:txBody>
      </p:sp>
      <p:sp>
        <p:nvSpPr>
          <p:cNvPr id="115" name="TextBox 114"/>
          <p:cNvSpPr txBox="1"/>
          <p:nvPr/>
        </p:nvSpPr>
        <p:spPr>
          <a:xfrm>
            <a:off x="555296" y="2116668"/>
            <a:ext cx="8163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/>
              <a:t>KakaoTalk</a:t>
            </a:r>
            <a:r>
              <a:rPr lang="en-US" altLang="ko-KR" sz="600" dirty="0"/>
              <a:t> </a:t>
            </a:r>
            <a:r>
              <a:rPr lang="ko-KR" altLang="en-US" sz="600" dirty="0"/>
              <a:t>로그인</a:t>
            </a:r>
            <a:endParaRPr lang="en-US" altLang="ko-KR" sz="600" dirty="0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773115" y="2116668"/>
            <a:ext cx="622755" cy="134748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2"/>
                </a:solidFill>
              </a:rPr>
              <a:t>내 정보 수정</a:t>
            </a:r>
          </a:p>
        </p:txBody>
      </p:sp>
      <p:cxnSp>
        <p:nvCxnSpPr>
          <p:cNvPr id="135" name="직선 연결선 134"/>
          <p:cNvCxnSpPr/>
          <p:nvPr/>
        </p:nvCxnSpPr>
        <p:spPr>
          <a:xfrm>
            <a:off x="332500" y="2401198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477636" y="2721651"/>
            <a:ext cx="818993" cy="818993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508885" y="2777570"/>
            <a:ext cx="80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/>
              <a:t>문진하기</a:t>
            </a:r>
            <a:endParaRPr lang="en-US" altLang="ko-KR" sz="700" b="1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1597281" y="2721651"/>
            <a:ext cx="818993" cy="818993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1594700" y="2777570"/>
            <a:ext cx="80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결과보기</a:t>
            </a:r>
            <a:endParaRPr lang="en-US" altLang="ko-KR" sz="700" b="1" dirty="0"/>
          </a:p>
        </p:txBody>
      </p:sp>
      <p:cxnSp>
        <p:nvCxnSpPr>
          <p:cNvPr id="146" name="직선 연결선 145"/>
          <p:cNvCxnSpPr/>
          <p:nvPr/>
        </p:nvCxnSpPr>
        <p:spPr>
          <a:xfrm>
            <a:off x="350225" y="3661608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41170" y="3974753"/>
            <a:ext cx="5956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라이프로그</a:t>
            </a:r>
            <a:endParaRPr lang="en-US" altLang="ko-KR" sz="600" dirty="0"/>
          </a:p>
        </p:txBody>
      </p:sp>
      <p:sp>
        <p:nvSpPr>
          <p:cNvPr id="148" name="TextBox 147"/>
          <p:cNvSpPr txBox="1"/>
          <p:nvPr/>
        </p:nvSpPr>
        <p:spPr>
          <a:xfrm>
            <a:off x="441169" y="4213457"/>
            <a:ext cx="8554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디바이스 연동하기</a:t>
            </a:r>
            <a:endParaRPr lang="en-US" altLang="ko-KR" sz="6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206528" y="1852565"/>
            <a:ext cx="14797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서비스 이용 약관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 err="1"/>
              <a:t>민감정보</a:t>
            </a:r>
            <a:r>
              <a:rPr lang="ko-KR" altLang="en-US" sz="600" dirty="0"/>
              <a:t> 수집 및 이용약관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개인 정보 처리 방침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</p:txBody>
      </p:sp>
      <p:sp>
        <p:nvSpPr>
          <p:cNvPr id="157" name="TextBox 156"/>
          <p:cNvSpPr txBox="1"/>
          <p:nvPr/>
        </p:nvSpPr>
        <p:spPr>
          <a:xfrm>
            <a:off x="382698" y="1581165"/>
            <a:ext cx="14600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프로필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95584" y="2461345"/>
            <a:ext cx="11813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내 건강상태 체크하기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95584" y="3747101"/>
            <a:ext cx="11813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디바이스</a:t>
            </a:r>
          </a:p>
        </p:txBody>
      </p:sp>
      <p:cxnSp>
        <p:nvCxnSpPr>
          <p:cNvPr id="160" name="직선 연결선 159"/>
          <p:cNvCxnSpPr/>
          <p:nvPr/>
        </p:nvCxnSpPr>
        <p:spPr>
          <a:xfrm>
            <a:off x="350225" y="4478547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95584" y="4547900"/>
            <a:ext cx="11813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내 건강검진데이터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100915" y="1622062"/>
            <a:ext cx="11813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약관 안내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3100915" y="2896578"/>
            <a:ext cx="11813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내 계정 관리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206528" y="3141757"/>
            <a:ext cx="14797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알림 설정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목표 설정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비밀번호 변경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로그아웃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회원탈퇴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432992" y="4812641"/>
            <a:ext cx="2104467" cy="1399872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508885" y="4183897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3139015" y="2093808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3139015" y="2385958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39015" y="2647207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139015" y="3376071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139015" y="3680871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139015" y="3939951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3030143" y="2832845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11AB46-CECA-6AED-D265-A4099F7B5D40}"/>
              </a:ext>
            </a:extLst>
          </p:cNvPr>
          <p:cNvSpPr txBox="1"/>
          <p:nvPr/>
        </p:nvSpPr>
        <p:spPr>
          <a:xfrm>
            <a:off x="441170" y="4863291"/>
            <a:ext cx="12796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2023</a:t>
            </a:r>
            <a:r>
              <a:rPr lang="ko-KR" altLang="en-US" sz="600" dirty="0"/>
              <a:t>년 </a:t>
            </a:r>
            <a:r>
              <a:rPr lang="en-US" altLang="ko-KR" sz="600" dirty="0"/>
              <a:t>11</a:t>
            </a:r>
            <a:r>
              <a:rPr lang="ko-KR" altLang="en-US" sz="600" dirty="0"/>
              <a:t>월 </a:t>
            </a:r>
            <a:r>
              <a:rPr lang="en-US" altLang="ko-KR" sz="600" dirty="0"/>
              <a:t>14</a:t>
            </a:r>
            <a:r>
              <a:rPr lang="ko-KR" altLang="en-US" sz="600" dirty="0"/>
              <a:t>일 검진 결과</a:t>
            </a:r>
            <a:endParaRPr lang="en-US" altLang="ko-KR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14340-EB95-91F0-10EB-61368FD38916}"/>
              </a:ext>
            </a:extLst>
          </p:cNvPr>
          <p:cNvSpPr txBox="1"/>
          <p:nvPr/>
        </p:nvSpPr>
        <p:spPr>
          <a:xfrm>
            <a:off x="441170" y="5038821"/>
            <a:ext cx="1524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ALT(</a:t>
            </a:r>
            <a:r>
              <a:rPr lang="ko-KR" altLang="en-US" sz="700" b="1" dirty="0"/>
              <a:t>간수치</a:t>
            </a:r>
            <a:r>
              <a:rPr lang="en-US" altLang="ko-KR" sz="700" b="1" dirty="0"/>
              <a:t>)</a:t>
            </a:r>
            <a:r>
              <a:rPr lang="ko-KR" altLang="en-US" sz="700" b="1" dirty="0"/>
              <a:t>가 높음 등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건의 항목을 주의하셔야 해요</a:t>
            </a:r>
            <a:r>
              <a:rPr lang="en-US" altLang="ko-KR" sz="700" b="1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A40F3-D9F8-E8BE-592E-46B7E57F6954}"/>
              </a:ext>
            </a:extLst>
          </p:cNvPr>
          <p:cNvSpPr txBox="1"/>
          <p:nvPr/>
        </p:nvSpPr>
        <p:spPr>
          <a:xfrm>
            <a:off x="498320" y="5311714"/>
            <a:ext cx="12796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ALT(</a:t>
            </a:r>
            <a:r>
              <a:rPr lang="ko-KR" altLang="en-US" sz="600" dirty="0"/>
              <a:t>간수치</a:t>
            </a:r>
            <a:r>
              <a:rPr lang="en-US" altLang="ko-KR" sz="600" dirty="0"/>
              <a:t>)</a:t>
            </a:r>
            <a:r>
              <a:rPr lang="ko-KR" altLang="en-US" sz="600" dirty="0"/>
              <a:t>가 높음</a:t>
            </a:r>
            <a:endParaRPr lang="en-US" altLang="ko-KR" sz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80185-0D7D-EB35-E348-10944640CA6A}"/>
              </a:ext>
            </a:extLst>
          </p:cNvPr>
          <p:cNvSpPr txBox="1"/>
          <p:nvPr/>
        </p:nvSpPr>
        <p:spPr>
          <a:xfrm>
            <a:off x="498320" y="5520808"/>
            <a:ext cx="12796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체지방 높음</a:t>
            </a:r>
            <a:r>
              <a:rPr lang="en-US" altLang="ko-KR" sz="600" dirty="0"/>
              <a:t>(</a:t>
            </a:r>
            <a:r>
              <a:rPr lang="ko-KR" altLang="en-US" sz="600" dirty="0"/>
              <a:t>비만 </a:t>
            </a:r>
            <a:r>
              <a:rPr lang="en-US" altLang="ko-KR" sz="600" dirty="0"/>
              <a:t>1</a:t>
            </a:r>
            <a:r>
              <a:rPr lang="ko-KR" altLang="en-US" sz="600" dirty="0"/>
              <a:t>단계</a:t>
            </a:r>
            <a:r>
              <a:rPr lang="en-US" altLang="ko-KR" sz="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67511-357B-DCC9-332F-068D0B3D0A02}"/>
              </a:ext>
            </a:extLst>
          </p:cNvPr>
          <p:cNvSpPr txBox="1"/>
          <p:nvPr/>
        </p:nvSpPr>
        <p:spPr>
          <a:xfrm>
            <a:off x="498320" y="5730839"/>
            <a:ext cx="12796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허리둘레 높음</a:t>
            </a:r>
            <a:r>
              <a:rPr lang="en-US" altLang="ko-KR" sz="600" dirty="0"/>
              <a:t>(</a:t>
            </a:r>
            <a:r>
              <a:rPr lang="ko-KR" altLang="en-US" sz="600" dirty="0"/>
              <a:t>복부비만</a:t>
            </a:r>
            <a:r>
              <a:rPr lang="en-US" altLang="ko-KR" sz="600" dirty="0"/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A13F13-1750-AAB0-09FD-1700A1E2888B}"/>
              </a:ext>
            </a:extLst>
          </p:cNvPr>
          <p:cNvCxnSpPr>
            <a:cxnSpLocks/>
          </p:cNvCxnSpPr>
          <p:nvPr/>
        </p:nvCxnSpPr>
        <p:spPr>
          <a:xfrm>
            <a:off x="551712" y="5940152"/>
            <a:ext cx="180223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CCA136-476D-A15E-044A-51F9B90B0BBA}"/>
              </a:ext>
            </a:extLst>
          </p:cNvPr>
          <p:cNvSpPr txBox="1"/>
          <p:nvPr/>
        </p:nvSpPr>
        <p:spPr>
          <a:xfrm>
            <a:off x="1202952" y="5990093"/>
            <a:ext cx="12796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상세보기</a:t>
            </a:r>
            <a:endParaRPr lang="en-US" altLang="ko-KR" sz="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90A0E4-5EB7-8D51-4C38-ECBF344B81DB}"/>
              </a:ext>
            </a:extLst>
          </p:cNvPr>
          <p:cNvSpPr/>
          <p:nvPr/>
        </p:nvSpPr>
        <p:spPr>
          <a:xfrm>
            <a:off x="2430023" y="770399"/>
            <a:ext cx="776506" cy="2211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PWM-04-02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5" name="꺾인 연결선 84">
            <a:extLst>
              <a:ext uri="{FF2B5EF4-FFF2-40B4-BE49-F238E27FC236}">
                <a16:creationId xmlns:a16="http://schemas.microsoft.com/office/drawing/2014/main" id="{1B6E90E3-D696-2250-7A03-B1DA293C7BD6}"/>
              </a:ext>
            </a:extLst>
          </p:cNvPr>
          <p:cNvCxnSpPr>
            <a:cxnSpLocks/>
            <a:stCxn id="16" idx="0"/>
            <a:endCxn id="14" idx="1"/>
          </p:cNvCxnSpPr>
          <p:nvPr/>
        </p:nvCxnSpPr>
        <p:spPr>
          <a:xfrm rot="5400000" flipH="1" flipV="1">
            <a:off x="1638365" y="1320057"/>
            <a:ext cx="1230739" cy="352578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00C48C-7C01-8BF5-4F84-87EEC69F400E}"/>
              </a:ext>
            </a:extLst>
          </p:cNvPr>
          <p:cNvSpPr/>
          <p:nvPr/>
        </p:nvSpPr>
        <p:spPr>
          <a:xfrm>
            <a:off x="1752641" y="2111715"/>
            <a:ext cx="649607" cy="176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F30BA-9E2C-789B-3370-AC71C1C60DE2}"/>
              </a:ext>
            </a:extLst>
          </p:cNvPr>
          <p:cNvSpPr txBox="1"/>
          <p:nvPr/>
        </p:nvSpPr>
        <p:spPr>
          <a:xfrm>
            <a:off x="368706" y="1325430"/>
            <a:ext cx="995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마이페이지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1F406-9A62-43FC-73EC-299F572E6AC0}"/>
              </a:ext>
            </a:extLst>
          </p:cNvPr>
          <p:cNvSpPr txBox="1"/>
          <p:nvPr/>
        </p:nvSpPr>
        <p:spPr>
          <a:xfrm>
            <a:off x="3095854" y="1325430"/>
            <a:ext cx="995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마이페이지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3139015" y="4199031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-11258" y="3747101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57" name="직사각형 56"/>
          <p:cNvSpPr/>
          <p:nvPr/>
        </p:nvSpPr>
        <p:spPr>
          <a:xfrm>
            <a:off x="-11258" y="4560288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58" name="직사각형 57"/>
          <p:cNvSpPr/>
          <p:nvPr/>
        </p:nvSpPr>
        <p:spPr>
          <a:xfrm>
            <a:off x="2682403" y="291201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077799" y="5972850"/>
            <a:ext cx="558133" cy="276251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홈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848106" y="5974699"/>
            <a:ext cx="608455" cy="27625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accent3"/>
                </a:solidFill>
              </a:rPr>
              <a:t>맞춤 추천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648375" y="5972850"/>
            <a:ext cx="645530" cy="276251"/>
          </a:xfrm>
          <a:prstGeom prst="roundRect">
            <a:avLst>
              <a:gd name="adj" fmla="val 10367"/>
            </a:avLst>
          </a:prstGeom>
          <a:solidFill>
            <a:srgbClr val="6666FF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bg1"/>
                </a:solidFill>
              </a:rPr>
              <a:t>마이페이지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04D7C3A0-CFF2-267A-C7B7-ACF6E19B34F8}"/>
              </a:ext>
            </a:extLst>
          </p:cNvPr>
          <p:cNvSpPr/>
          <p:nvPr/>
        </p:nvSpPr>
        <p:spPr>
          <a:xfrm>
            <a:off x="3506131" y="1715984"/>
            <a:ext cx="3463572" cy="359423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2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ED78B-6C20-1739-399B-A37B926D0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EC4D6D-27DF-F2FF-FDD1-D66C9ADD86D9}"/>
              </a:ext>
            </a:extLst>
          </p:cNvPr>
          <p:cNvSpPr/>
          <p:nvPr/>
        </p:nvSpPr>
        <p:spPr>
          <a:xfrm>
            <a:off x="39623070" y="102436195"/>
            <a:ext cx="305730" cy="1442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1000000000000000000000000000000000000000000000000000000000000000000000000000000000000000000000000000000000000000000000000000000000000000000000000000000000000000000000000000000000000000000000000000000000000000000000000000000000000000000000000000</a:t>
            </a:r>
            <a:endParaRPr lang="ko-KR" altLang="en-US" sz="6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DD0E8B8-84B0-169D-296B-F7CE3089433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2023-03-29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카카오톡으로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회원가입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PWM-01-03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2024-04-08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6FBB6DB-4CAB-2543-2518-CABD854AC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38850"/>
              </p:ext>
            </p:extLst>
          </p:nvPr>
        </p:nvGraphicFramePr>
        <p:xfrm>
          <a:off x="9144000" y="595046"/>
          <a:ext cx="3048000" cy="618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1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84824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7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700" baseline="0" dirty="0"/>
                        <a:t>계정정보 입력 없이 로그인과 계정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정보 입력 후 로그인 단계에서 </a:t>
                      </a:r>
                      <a:r>
                        <a:rPr lang="ko-KR" altLang="en-US" sz="700" u="sng" baseline="0" dirty="0"/>
                        <a:t>문제없이</a:t>
                      </a:r>
                      <a:r>
                        <a:rPr lang="ko-KR" altLang="en-US" sz="700" baseline="0" dirty="0"/>
                        <a:t> 진행됐을 경우의 화면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8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카카오톡으로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회원가입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첫화면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필수버튼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또는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전체 동의하기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동의하고 계속하기 버튼 활성화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동의하고 계속하기 버튼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7937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계정과 비밀번호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입력없이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로그인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카카오톡으로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로그인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2)  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전화번호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비밀번호 입력 후 로그인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계정 입력 후 로그인 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304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카카오톡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로그인 확인 메시지 알림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화면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320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3-1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카카오톡으로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로그인 확인 문자 전송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로그인 확인 버튼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번의 확인 버튼 활성화 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6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로그인 확인 화면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PWM-01-06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3573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18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카카오톡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로그인 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차인증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절차에 따를 것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1D814990-0113-806A-63DA-AEBFB64C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6" y="753954"/>
            <a:ext cx="1558254" cy="34627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825EE1B-0BBB-F9B6-CB6E-C84021DD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619" y="756699"/>
            <a:ext cx="1490224" cy="33116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DAF6F6C-FA08-97A0-AFBA-23BCE7EF7D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" t="64745" r="1" b="11231"/>
          <a:stretch/>
        </p:blipFill>
        <p:spPr>
          <a:xfrm>
            <a:off x="5663523" y="4673634"/>
            <a:ext cx="1490224" cy="704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833DFA6-C940-0164-3CBF-1D95D4A8F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523" y="749027"/>
            <a:ext cx="1525014" cy="338892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EB0E5E3-18CD-8613-8A72-A44E64AB6C79}"/>
              </a:ext>
            </a:extLst>
          </p:cNvPr>
          <p:cNvSpPr/>
          <p:nvPr/>
        </p:nvSpPr>
        <p:spPr>
          <a:xfrm>
            <a:off x="6206525" y="2552437"/>
            <a:ext cx="785135" cy="214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EF9796-24AA-466B-A369-82EE75D60615}"/>
              </a:ext>
            </a:extLst>
          </p:cNvPr>
          <p:cNvSpPr/>
          <p:nvPr/>
        </p:nvSpPr>
        <p:spPr>
          <a:xfrm>
            <a:off x="632710" y="3107960"/>
            <a:ext cx="365669" cy="122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9A5ADF-FAAA-ECB5-E725-7CDB339E5DC3}"/>
              </a:ext>
            </a:extLst>
          </p:cNvPr>
          <p:cNvSpPr txBox="1"/>
          <p:nvPr/>
        </p:nvSpPr>
        <p:spPr>
          <a:xfrm>
            <a:off x="557655" y="3086986"/>
            <a:ext cx="785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solidFill>
                  <a:schemeClr val="bg1">
                    <a:lumMod val="65000"/>
                  </a:schemeClr>
                </a:solidFill>
              </a:rPr>
              <a:t>퓨어윗미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C06D74-A8E5-9A4E-EBDB-FDE636BAC0CA}"/>
              </a:ext>
            </a:extLst>
          </p:cNvPr>
          <p:cNvSpPr/>
          <p:nvPr/>
        </p:nvSpPr>
        <p:spPr>
          <a:xfrm>
            <a:off x="226106" y="59935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3E5530-088C-45B1-D621-180A79338C89}"/>
              </a:ext>
            </a:extLst>
          </p:cNvPr>
          <p:cNvSpPr/>
          <p:nvPr/>
        </p:nvSpPr>
        <p:spPr>
          <a:xfrm>
            <a:off x="3931017" y="599356"/>
            <a:ext cx="202414" cy="1573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2E87B3-FCC6-4FB7-BC96-F527FB58ADB1}"/>
              </a:ext>
            </a:extLst>
          </p:cNvPr>
          <p:cNvSpPr/>
          <p:nvPr/>
        </p:nvSpPr>
        <p:spPr>
          <a:xfrm>
            <a:off x="5663523" y="59935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40" name="아래쪽 화살표 18">
            <a:extLst>
              <a:ext uri="{FF2B5EF4-FFF2-40B4-BE49-F238E27FC236}">
                <a16:creationId xmlns:a16="http://schemas.microsoft.com/office/drawing/2014/main" id="{D70C235E-10E9-0174-D742-BD3C36E66066}"/>
              </a:ext>
            </a:extLst>
          </p:cNvPr>
          <p:cNvSpPr/>
          <p:nvPr/>
        </p:nvSpPr>
        <p:spPr>
          <a:xfrm rot="18631877">
            <a:off x="5501934" y="4213946"/>
            <a:ext cx="168019" cy="2211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761482-AB92-5339-1662-722F0A6E16F9}"/>
              </a:ext>
            </a:extLst>
          </p:cNvPr>
          <p:cNvSpPr txBox="1"/>
          <p:nvPr/>
        </p:nvSpPr>
        <p:spPr>
          <a:xfrm>
            <a:off x="6206525" y="2515648"/>
            <a:ext cx="68025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solidFill>
                  <a:schemeClr val="bg1">
                    <a:lumMod val="65000"/>
                  </a:schemeClr>
                </a:solidFill>
              </a:rPr>
              <a:t>퓨어윗미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C02CB00-9840-EAA8-C1C5-87DFB571DBC9}"/>
              </a:ext>
            </a:extLst>
          </p:cNvPr>
          <p:cNvSpPr/>
          <p:nvPr/>
        </p:nvSpPr>
        <p:spPr>
          <a:xfrm>
            <a:off x="330257" y="1933265"/>
            <a:ext cx="906163" cy="247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8EE7E4-2190-CAE1-FAA5-FF1EB14D6CF8}"/>
              </a:ext>
            </a:extLst>
          </p:cNvPr>
          <p:cNvSpPr txBox="1"/>
          <p:nvPr/>
        </p:nvSpPr>
        <p:spPr>
          <a:xfrm>
            <a:off x="579701" y="1910660"/>
            <a:ext cx="7851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퓨어윗미</a:t>
            </a:r>
            <a:br>
              <a:rPr lang="en-US" altLang="ko-KR" sz="1000" dirty="0"/>
            </a:br>
            <a:r>
              <a:rPr lang="ko-KR" altLang="en-US" sz="500" dirty="0" err="1">
                <a:solidFill>
                  <a:schemeClr val="bg1">
                    <a:lumMod val="65000"/>
                  </a:schemeClr>
                </a:solidFill>
              </a:rPr>
              <a:t>퓨어윗미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39F9A7-BF8C-3841-D618-3017CAABE83D}"/>
              </a:ext>
            </a:extLst>
          </p:cNvPr>
          <p:cNvSpPr txBox="1"/>
          <p:nvPr/>
        </p:nvSpPr>
        <p:spPr>
          <a:xfrm>
            <a:off x="316642" y="1965000"/>
            <a:ext cx="785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로고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05DBDC-0C85-A766-6EC8-BD39B02C7C48}"/>
              </a:ext>
            </a:extLst>
          </p:cNvPr>
          <p:cNvSpPr/>
          <p:nvPr/>
        </p:nvSpPr>
        <p:spPr>
          <a:xfrm>
            <a:off x="5663523" y="4511121"/>
            <a:ext cx="347381" cy="1625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3-1</a:t>
            </a:r>
            <a:endParaRPr lang="ko-KR" altLang="en-US" sz="6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E4D7D19-DB1D-19D1-E71D-95D7D6449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315" y="749027"/>
            <a:ext cx="1515788" cy="336841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32D9EE-DC55-CD12-292B-67920E21ECB7}"/>
              </a:ext>
            </a:extLst>
          </p:cNvPr>
          <p:cNvSpPr/>
          <p:nvPr/>
        </p:nvSpPr>
        <p:spPr>
          <a:xfrm>
            <a:off x="1901640" y="599356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F923457-87DD-BC4C-D7F1-CC8E6A72FF56}"/>
              </a:ext>
            </a:extLst>
          </p:cNvPr>
          <p:cNvSpPr/>
          <p:nvPr/>
        </p:nvSpPr>
        <p:spPr>
          <a:xfrm>
            <a:off x="1941415" y="2340354"/>
            <a:ext cx="1402879" cy="120866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1129062-4F8C-BCDD-EDE3-A1484B822CF2}"/>
              </a:ext>
            </a:extLst>
          </p:cNvPr>
          <p:cNvSpPr/>
          <p:nvPr/>
        </p:nvSpPr>
        <p:spPr>
          <a:xfrm>
            <a:off x="1935451" y="1221173"/>
            <a:ext cx="1402879" cy="9647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29">
            <a:extLst>
              <a:ext uri="{FF2B5EF4-FFF2-40B4-BE49-F238E27FC236}">
                <a16:creationId xmlns:a16="http://schemas.microsoft.com/office/drawing/2014/main" id="{77BD7960-0AD5-EA1E-F0AB-D8310AF12873}"/>
              </a:ext>
            </a:extLst>
          </p:cNvPr>
          <p:cNvCxnSpPr>
            <a:cxnSpLocks/>
            <a:stCxn id="49" idx="3"/>
            <a:endCxn id="48" idx="3"/>
          </p:cNvCxnSpPr>
          <p:nvPr/>
        </p:nvCxnSpPr>
        <p:spPr>
          <a:xfrm>
            <a:off x="3338330" y="1703523"/>
            <a:ext cx="5964" cy="1241162"/>
          </a:xfrm>
          <a:prstGeom prst="bentConnector3">
            <a:avLst>
              <a:gd name="adj1" fmla="val 393299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52C7F99-9FD5-81E2-5953-62CA642E239E}"/>
              </a:ext>
            </a:extLst>
          </p:cNvPr>
          <p:cNvCxnSpPr/>
          <p:nvPr/>
        </p:nvCxnSpPr>
        <p:spPr>
          <a:xfrm flipV="1">
            <a:off x="4048020" y="3125819"/>
            <a:ext cx="48783" cy="2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27E6803D-3AD3-62CA-288E-D377471FBB4A}"/>
              </a:ext>
            </a:extLst>
          </p:cNvPr>
          <p:cNvSpPr/>
          <p:nvPr/>
        </p:nvSpPr>
        <p:spPr>
          <a:xfrm>
            <a:off x="219172" y="4853571"/>
            <a:ext cx="4242221" cy="1768395"/>
          </a:xfrm>
          <a:prstGeom prst="wedgeRectCallout">
            <a:avLst>
              <a:gd name="adj1" fmla="val -48716"/>
              <a:gd name="adj2" fmla="val -17372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100" dirty="0">
                <a:solidFill>
                  <a:schemeClr val="tx1"/>
                </a:solidFill>
              </a:rPr>
              <a:t>카카오 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</a:t>
            </a:r>
            <a:r>
              <a:rPr lang="ko-KR" altLang="en-US" sz="1100" dirty="0">
                <a:solidFill>
                  <a:schemeClr val="tx1"/>
                </a:solidFill>
              </a:rPr>
              <a:t> 후 이메일 인증</a:t>
            </a:r>
            <a:r>
              <a:rPr lang="en-US" altLang="ko-KR" sz="1100" dirty="0">
                <a:solidFill>
                  <a:schemeClr val="tx1"/>
                </a:solidFill>
              </a:rPr>
              <a:t> :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    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인증메일발송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/user/send-mail</a:t>
            </a:r>
            <a:br>
              <a:rPr lang="en-US" altLang="ko-KR" sz="11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  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인증확인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/user/verify-code</a:t>
            </a:r>
          </a:p>
          <a:p>
            <a:pPr marL="342900" indent="-342900">
              <a:buAutoNum type="arabicPeriod"/>
            </a:pPr>
            <a:endParaRPr lang="en-US" altLang="ko-KR" sz="1100" b="0" i="0" dirty="0"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1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 후 토큰 생성 </a:t>
            </a:r>
            <a:r>
              <a:rPr lang="en-US" altLang="ko-KR" sz="11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/user/login</a:t>
            </a:r>
            <a:br>
              <a:rPr lang="en-US" altLang="ko-KR" sz="11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1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토큰 있는 사용자는 토큰으로 자동 로그인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11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로그아웃 했거나 토큰 만료된 사람은 토큰생성이 필요함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lang="en-US" altLang="ko-KR" sz="11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sz="1100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등록되지 않은 사용자라면 정보 동의 페이지로 이동</a:t>
            </a:r>
            <a:endParaRPr lang="en-US" altLang="ko-KR" sz="1100" b="0" i="0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3599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23298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 err="1"/>
                        <a:t>내정보</a:t>
                      </a:r>
                      <a:r>
                        <a:rPr lang="ko-KR" altLang="en-US" sz="800" baseline="0" dirty="0"/>
                        <a:t> 수정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381651"/>
              </p:ext>
            </p:extLst>
          </p:nvPr>
        </p:nvGraphicFramePr>
        <p:xfrm>
          <a:off x="9136380" y="451435"/>
          <a:ext cx="3055620" cy="4480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내정보</a:t>
                      </a:r>
                      <a:r>
                        <a:rPr lang="ko-KR" altLang="en-US" sz="700" dirty="0"/>
                        <a:t> 수정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 err="1"/>
                        <a:t>클릭시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메인으로</a:t>
                      </a:r>
                      <a:r>
                        <a:rPr lang="ko-KR" altLang="en-US" sz="700" dirty="0"/>
                        <a:t>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프로필</a:t>
                      </a:r>
                      <a:endParaRPr lang="en-US" altLang="ko-KR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dirty="0"/>
                        <a:t>성별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 err="1"/>
                        <a:t>클릭시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모달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#1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dirty="0"/>
                        <a:t>키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 err="1"/>
                        <a:t>클릭시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모달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#2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dirty="0"/>
                        <a:t>체중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 err="1"/>
                        <a:t>클릭시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모달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#3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dirty="0"/>
                        <a:t>생년월일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 err="1"/>
                        <a:t>클릭시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모달</a:t>
                      </a:r>
                      <a:r>
                        <a:rPr lang="en-US" altLang="ko-KR" sz="700" baseline="0" dirty="0"/>
                        <a:t> #4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dirty="0"/>
                        <a:t>1)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안내 문구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활동량 체크 버튼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dirty="0"/>
                        <a:t>1) </a:t>
                      </a:r>
                      <a:r>
                        <a:rPr lang="ko-KR" altLang="en-US" sz="700" dirty="0"/>
                        <a:t>프로필과 활동량을 바탕으로 기초대사량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권장</a:t>
                      </a:r>
                      <a:r>
                        <a:rPr lang="ko-KR" altLang="en-US" sz="700" baseline="0" dirty="0"/>
                        <a:t> 섭취 칼로리 자동 변환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내 정보 수정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6231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95996" y="1829251"/>
            <a:ext cx="595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남성</a:t>
            </a:r>
            <a:endParaRPr lang="en-US" altLang="ko-KR" sz="7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17445" y="2035206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5996" y="2096903"/>
            <a:ext cx="595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181.1 cm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417445" y="2302858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5996" y="2380081"/>
            <a:ext cx="595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84.2 kg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417445" y="2586036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5996" y="2655684"/>
            <a:ext cx="16455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1993</a:t>
            </a:r>
            <a:r>
              <a:rPr lang="ko-KR" altLang="en-US" sz="700" dirty="0"/>
              <a:t>년 </a:t>
            </a:r>
            <a:r>
              <a:rPr lang="en-US" altLang="ko-KR" sz="700" dirty="0"/>
              <a:t>12</a:t>
            </a:r>
            <a:r>
              <a:rPr lang="ko-KR" altLang="en-US" sz="700" dirty="0"/>
              <a:t>월 </a:t>
            </a:r>
            <a:r>
              <a:rPr lang="en-US" altLang="ko-KR" sz="700" dirty="0"/>
              <a:t>14</a:t>
            </a:r>
            <a:r>
              <a:rPr lang="ko-KR" altLang="en-US" sz="700" dirty="0"/>
              <a:t>일</a:t>
            </a:r>
            <a:endParaRPr lang="en-US" altLang="ko-KR" sz="7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417445" y="2861639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2917" y="2971909"/>
            <a:ext cx="23714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성별</a:t>
            </a:r>
            <a:r>
              <a:rPr lang="en-US" altLang="ko-KR" sz="600" dirty="0"/>
              <a:t>, </a:t>
            </a:r>
            <a:r>
              <a:rPr lang="ko-KR" altLang="en-US" sz="600" dirty="0"/>
              <a:t>키</a:t>
            </a:r>
            <a:r>
              <a:rPr lang="en-US" altLang="ko-KR" sz="600" dirty="0"/>
              <a:t>, </a:t>
            </a:r>
            <a:r>
              <a:rPr lang="ko-KR" altLang="en-US" sz="600" dirty="0"/>
              <a:t>체중</a:t>
            </a:r>
            <a:r>
              <a:rPr lang="en-US" altLang="ko-KR" sz="600" dirty="0"/>
              <a:t>, </a:t>
            </a:r>
            <a:r>
              <a:rPr lang="ko-KR" altLang="en-US" sz="600" dirty="0"/>
              <a:t>생일 정보는 적정 칼로리와 칼로리 소모량</a:t>
            </a:r>
            <a:r>
              <a:rPr lang="en-US" altLang="ko-KR" sz="600" dirty="0"/>
              <a:t>, </a:t>
            </a:r>
            <a:r>
              <a:rPr lang="ko-KR" altLang="en-US" sz="600" dirty="0"/>
              <a:t>운동 중 </a:t>
            </a:r>
            <a:r>
              <a:rPr lang="ko-KR" altLang="en-US" sz="600" dirty="0" err="1"/>
              <a:t>심박수</a:t>
            </a:r>
            <a:r>
              <a:rPr lang="ko-KR" altLang="en-US" sz="600" dirty="0"/>
              <a:t> 범위와 같은 값을 계산하는데 사용됩니다</a:t>
            </a:r>
            <a:r>
              <a:rPr lang="en-US" altLang="ko-KR" sz="600" dirty="0"/>
              <a:t>. </a:t>
            </a:r>
            <a:r>
              <a:rPr lang="ko-KR" altLang="en-US" sz="600" dirty="0"/>
              <a:t>입력하면 건강과 관련된 더 정확한 정보를 받아볼 수 있습니다</a:t>
            </a:r>
            <a:r>
              <a:rPr lang="en-US" altLang="ko-KR" sz="600" dirty="0"/>
              <a:t>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8654" y="3555656"/>
            <a:ext cx="16455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활동량 </a:t>
            </a:r>
            <a:endParaRPr lang="en-US" altLang="ko-KR" sz="700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691426" y="3770910"/>
            <a:ext cx="1512081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운동 거의 안함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91426" y="4058518"/>
            <a:ext cx="1512081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주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1~3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회 가벼운 운동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91426" y="4329392"/>
            <a:ext cx="1512081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주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3~5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회 적당한 운동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91426" y="4601864"/>
            <a:ext cx="1512081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주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6~7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회 힘든 운동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7BDAC221-D0FF-67A5-6561-91139E71A394}"/>
              </a:ext>
            </a:extLst>
          </p:cNvPr>
          <p:cNvSpPr/>
          <p:nvPr/>
        </p:nvSpPr>
        <p:spPr>
          <a:xfrm>
            <a:off x="691426" y="4866244"/>
            <a:ext cx="1512081" cy="213361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매우 힘든 운동 또는 그런 직업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8654" y="5270886"/>
            <a:ext cx="16455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기초대사량 </a:t>
            </a:r>
            <a:r>
              <a:rPr lang="en-US" altLang="ko-KR" sz="700" dirty="0"/>
              <a:t>: 0000kcal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58654" y="5468787"/>
            <a:ext cx="16455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권장 섭취 칼로리 </a:t>
            </a:r>
            <a:r>
              <a:rPr lang="en-US" altLang="ko-KR" sz="700" dirty="0"/>
              <a:t>: 0000kcal</a:t>
            </a:r>
          </a:p>
        </p:txBody>
      </p:sp>
      <p:sp>
        <p:nvSpPr>
          <p:cNvPr id="55" name="직사각형 6"/>
          <p:cNvSpPr/>
          <p:nvPr/>
        </p:nvSpPr>
        <p:spPr>
          <a:xfrm>
            <a:off x="3014395" y="1551293"/>
            <a:ext cx="2122146" cy="1104549"/>
          </a:xfrm>
          <a:prstGeom prst="round2SameRect">
            <a:avLst>
              <a:gd name="adj1" fmla="val 8210"/>
              <a:gd name="adj2" fmla="val 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237227" y="2200732"/>
            <a:ext cx="1706810" cy="29175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여성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992823" y="1251837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#1</a:t>
            </a:r>
            <a:endParaRPr lang="ko-KR" altLang="en-US" sz="700" dirty="0"/>
          </a:p>
        </p:txBody>
      </p:sp>
      <p:sp>
        <p:nvSpPr>
          <p:cNvPr id="65" name="직사각형 64"/>
          <p:cNvSpPr/>
          <p:nvPr/>
        </p:nvSpPr>
        <p:spPr>
          <a:xfrm>
            <a:off x="3407036" y="3442457"/>
            <a:ext cx="1570607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181 . 1        cm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402628" y="3674269"/>
            <a:ext cx="1583825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182 . 2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402635" y="3216387"/>
            <a:ext cx="1583825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180 . 0    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20817" y="2751715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#2</a:t>
            </a:r>
            <a:endParaRPr lang="ko-KR" altLang="en-US" sz="700" dirty="0"/>
          </a:p>
        </p:txBody>
      </p:sp>
      <p:sp>
        <p:nvSpPr>
          <p:cNvPr id="69" name="TextBox 68"/>
          <p:cNvSpPr txBox="1"/>
          <p:nvPr/>
        </p:nvSpPr>
        <p:spPr>
          <a:xfrm>
            <a:off x="3798261" y="3054952"/>
            <a:ext cx="506901" cy="209729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키선택</a:t>
            </a:r>
            <a:endParaRPr lang="ko-KR" altLang="en-US" sz="700" dirty="0"/>
          </a:p>
        </p:txBody>
      </p:sp>
      <p:sp>
        <p:nvSpPr>
          <p:cNvPr id="70" name="모서리가 둥근 직사각형 131"/>
          <p:cNvSpPr/>
          <p:nvPr/>
        </p:nvSpPr>
        <p:spPr>
          <a:xfrm>
            <a:off x="3663938" y="3943166"/>
            <a:ext cx="775545" cy="25834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71" name="직사각형 6"/>
          <p:cNvSpPr/>
          <p:nvPr/>
        </p:nvSpPr>
        <p:spPr>
          <a:xfrm>
            <a:off x="2992823" y="3030680"/>
            <a:ext cx="2122146" cy="1225347"/>
          </a:xfrm>
          <a:prstGeom prst="round2SameRect">
            <a:avLst>
              <a:gd name="adj1" fmla="val 9205"/>
              <a:gd name="adj2" fmla="val 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3412170" y="5058582"/>
            <a:ext cx="1570607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75 . 1        kg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407762" y="5290394"/>
            <a:ext cx="1583825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76 . 2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407769" y="4832512"/>
            <a:ext cx="1583825" cy="2577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>
              <a:defRPr/>
            </a:pPr>
            <a:r>
              <a:rPr lang="en-US" altLang="ko-KR" sz="7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74 . 0                      </a:t>
            </a:r>
            <a:endParaRPr lang="ko-KR" altLang="en-US" sz="7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780535" y="4671077"/>
            <a:ext cx="641222" cy="209729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체중 선택</a:t>
            </a:r>
          </a:p>
        </p:txBody>
      </p:sp>
      <p:sp>
        <p:nvSpPr>
          <p:cNvPr id="76" name="모서리가 둥근 직사각형 131"/>
          <p:cNvSpPr/>
          <p:nvPr/>
        </p:nvSpPr>
        <p:spPr>
          <a:xfrm>
            <a:off x="3669072" y="5559291"/>
            <a:ext cx="775545" cy="25834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77" name="직사각형 6"/>
          <p:cNvSpPr/>
          <p:nvPr/>
        </p:nvSpPr>
        <p:spPr>
          <a:xfrm>
            <a:off x="2997957" y="4646805"/>
            <a:ext cx="2122146" cy="1225347"/>
          </a:xfrm>
          <a:prstGeom prst="round2SameRect">
            <a:avLst>
              <a:gd name="adj1" fmla="val 7961"/>
              <a:gd name="adj2" fmla="val 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2997957" y="4366032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#3</a:t>
            </a:r>
            <a:endParaRPr lang="ko-KR" altLang="en-US" sz="700" dirty="0"/>
          </a:p>
        </p:txBody>
      </p:sp>
      <p:sp>
        <p:nvSpPr>
          <p:cNvPr id="79" name="양쪽 모서리가 둥근 사각형 78"/>
          <p:cNvSpPr/>
          <p:nvPr/>
        </p:nvSpPr>
        <p:spPr>
          <a:xfrm>
            <a:off x="5555213" y="1515494"/>
            <a:ext cx="2068826" cy="1533641"/>
          </a:xfrm>
          <a:prstGeom prst="round2SameRect">
            <a:avLst>
              <a:gd name="adj1" fmla="val 7876"/>
              <a:gd name="adj2" fmla="val 0"/>
            </a:avLst>
          </a:prstGeom>
          <a:solidFill>
            <a:schemeClr val="bg1"/>
          </a:solidFill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330721" y="1586901"/>
            <a:ext cx="1555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시간 선택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5947535" y="2108984"/>
            <a:ext cx="42989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6480935" y="2108984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6852907" y="2108984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947535" y="2337436"/>
            <a:ext cx="42989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480935" y="2337436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6852907" y="2337436"/>
            <a:ext cx="280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927439" y="2147160"/>
            <a:ext cx="449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1993</a:t>
            </a:r>
            <a:endParaRPr lang="ko-KR" altLang="en-US" sz="700" dirty="0"/>
          </a:p>
        </p:txBody>
      </p:sp>
      <p:sp>
        <p:nvSpPr>
          <p:cNvPr id="90" name="TextBox 89"/>
          <p:cNvSpPr txBox="1"/>
          <p:nvPr/>
        </p:nvSpPr>
        <p:spPr>
          <a:xfrm>
            <a:off x="6480935" y="2140886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12</a:t>
            </a:r>
            <a:endParaRPr lang="ko-KR" altLang="en-US" sz="700" dirty="0"/>
          </a:p>
        </p:txBody>
      </p:sp>
      <p:sp>
        <p:nvSpPr>
          <p:cNvPr id="91" name="TextBox 90"/>
          <p:cNvSpPr txBox="1"/>
          <p:nvPr/>
        </p:nvSpPr>
        <p:spPr>
          <a:xfrm>
            <a:off x="6842227" y="2140886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14</a:t>
            </a:r>
            <a:endParaRPr lang="ko-KR" altLang="en-US" sz="700" dirty="0"/>
          </a:p>
        </p:txBody>
      </p:sp>
      <p:sp>
        <p:nvSpPr>
          <p:cNvPr id="93" name="TextBox 92"/>
          <p:cNvSpPr txBox="1"/>
          <p:nvPr/>
        </p:nvSpPr>
        <p:spPr>
          <a:xfrm>
            <a:off x="6842227" y="1890780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13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479222" y="1890780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11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480935" y="2393272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01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842227" y="2393272"/>
            <a:ext cx="3270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15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927439" y="2406785"/>
            <a:ext cx="449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1994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555985" y="1263108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#4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3237227" y="1805966"/>
            <a:ext cx="1706810" cy="291755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남성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749796" y="1573765"/>
            <a:ext cx="641222" cy="209729"/>
          </a:xfrm>
          <a:prstGeom prst="round2Same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성별 선택</a:t>
            </a:r>
          </a:p>
        </p:txBody>
      </p:sp>
      <p:sp>
        <p:nvSpPr>
          <p:cNvPr id="103" name="모서리가 둥근 직사각형 131"/>
          <p:cNvSpPr/>
          <p:nvPr/>
        </p:nvSpPr>
        <p:spPr>
          <a:xfrm>
            <a:off x="6231462" y="2663371"/>
            <a:ext cx="775545" cy="25834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27439" y="1889458"/>
            <a:ext cx="449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3"/>
                </a:solidFill>
              </a:rPr>
              <a:t>1992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8654" y="1581246"/>
            <a:ext cx="16455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프로필</a:t>
            </a:r>
            <a:endParaRPr lang="en-US" altLang="ko-KR" sz="8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0" y="300924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08" name="직사각형 107"/>
          <p:cNvSpPr/>
          <p:nvPr/>
        </p:nvSpPr>
        <p:spPr>
          <a:xfrm>
            <a:off x="0" y="3605137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109" name="직사각형 108"/>
          <p:cNvSpPr/>
          <p:nvPr/>
        </p:nvSpPr>
        <p:spPr>
          <a:xfrm>
            <a:off x="0" y="531964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110" name="직사각형 109"/>
          <p:cNvSpPr/>
          <p:nvPr/>
        </p:nvSpPr>
        <p:spPr>
          <a:xfrm>
            <a:off x="504636" y="1813726"/>
            <a:ext cx="1972885" cy="199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꺾인 연결선 110"/>
          <p:cNvCxnSpPr>
            <a:stCxn id="110" idx="3"/>
            <a:endCxn id="64" idx="1"/>
          </p:cNvCxnSpPr>
          <p:nvPr/>
        </p:nvCxnSpPr>
        <p:spPr>
          <a:xfrm flipV="1">
            <a:off x="2477521" y="1351865"/>
            <a:ext cx="515302" cy="56164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504636" y="2058085"/>
            <a:ext cx="1972885" cy="199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04636" y="2362967"/>
            <a:ext cx="1972885" cy="199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504636" y="2637649"/>
            <a:ext cx="1972885" cy="199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꺾인 연결선 116"/>
          <p:cNvCxnSpPr>
            <a:stCxn id="113" idx="3"/>
            <a:endCxn id="68" idx="1"/>
          </p:cNvCxnSpPr>
          <p:nvPr/>
        </p:nvCxnSpPr>
        <p:spPr>
          <a:xfrm>
            <a:off x="2477521" y="2157866"/>
            <a:ext cx="543296" cy="69387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>
            <a:stCxn id="114" idx="3"/>
            <a:endCxn id="78" idx="1"/>
          </p:cNvCxnSpPr>
          <p:nvPr/>
        </p:nvCxnSpPr>
        <p:spPr>
          <a:xfrm>
            <a:off x="2477521" y="2462748"/>
            <a:ext cx="520436" cy="2003312"/>
          </a:xfrm>
          <a:prstGeom prst="bentConnector3">
            <a:avLst>
              <a:gd name="adj1" fmla="val 441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16" idx="3"/>
            <a:endCxn id="98" idx="0"/>
          </p:cNvCxnSpPr>
          <p:nvPr/>
        </p:nvCxnSpPr>
        <p:spPr>
          <a:xfrm flipV="1">
            <a:off x="2477521" y="1263108"/>
            <a:ext cx="3721585" cy="1474322"/>
          </a:xfrm>
          <a:prstGeom prst="bentConnector4">
            <a:avLst>
              <a:gd name="adj1" fmla="val 76168"/>
              <a:gd name="adj2" fmla="val 11550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D6ECED5C-74DC-19D8-1634-494D1CA7DD26}"/>
              </a:ext>
            </a:extLst>
          </p:cNvPr>
          <p:cNvSpPr/>
          <p:nvPr/>
        </p:nvSpPr>
        <p:spPr>
          <a:xfrm>
            <a:off x="5440904" y="4815225"/>
            <a:ext cx="5812488" cy="1002410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정보 수정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 /api/user/updateProfile</a:t>
            </a:r>
          </a:p>
          <a:p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2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344527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건강 문진 시작 전 화면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PWM-04-03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30949"/>
              </p:ext>
            </p:extLst>
          </p:nvPr>
        </p:nvGraphicFramePr>
        <p:xfrm>
          <a:off x="9136380" y="451435"/>
          <a:ext cx="3055620" cy="406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건강 문진 시작 전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 err="1"/>
                        <a:t>클릭시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메인으로</a:t>
                      </a:r>
                      <a:r>
                        <a:rPr lang="ko-KR" altLang="en-US" sz="700" dirty="0"/>
                        <a:t>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1)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안내 문구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/>
                        <a:t>다음</a:t>
                      </a:r>
                      <a:endParaRPr lang="en-US" altLang="ko-KR" sz="7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/>
                        <a:t>- </a:t>
                      </a:r>
                      <a:r>
                        <a:rPr lang="ko-KR" altLang="en-US" sz="700" baseline="0" dirty="0"/>
                        <a:t>클릭 시 </a:t>
                      </a:r>
                      <a:r>
                        <a:rPr lang="ko-KR" altLang="en-US" sz="700" baseline="0" dirty="0" err="1"/>
                        <a:t>마이페이지</a:t>
                      </a:r>
                      <a:r>
                        <a:rPr lang="en-US" altLang="ko-KR" sz="700" baseline="0" dirty="0"/>
                        <a:t>_</a:t>
                      </a:r>
                      <a:r>
                        <a:rPr lang="ko-KR" altLang="en-US" sz="700" baseline="0" dirty="0"/>
                        <a:t>건강문진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PWM-04-03-01)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건강 문진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6231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46" name="TextBox 45"/>
          <p:cNvSpPr txBox="1"/>
          <p:nvPr/>
        </p:nvSpPr>
        <p:spPr>
          <a:xfrm>
            <a:off x="323230" y="2089958"/>
            <a:ext cx="23714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식습관</a:t>
            </a:r>
            <a:r>
              <a:rPr lang="en-US" altLang="ko-KR" sz="600" dirty="0"/>
              <a:t>, </a:t>
            </a:r>
            <a:r>
              <a:rPr lang="ko-KR" altLang="en-US" sz="600" dirty="0"/>
              <a:t>운동</a:t>
            </a:r>
            <a:r>
              <a:rPr lang="en-US" altLang="ko-KR" sz="600" dirty="0"/>
              <a:t>, </a:t>
            </a:r>
            <a:r>
              <a:rPr lang="ko-KR" altLang="en-US" sz="600" dirty="0"/>
              <a:t>금주</a:t>
            </a:r>
            <a:r>
              <a:rPr lang="en-US" altLang="ko-KR" sz="600" dirty="0"/>
              <a:t>, </a:t>
            </a:r>
            <a:r>
              <a:rPr lang="ko-KR" altLang="en-US" sz="600" dirty="0"/>
              <a:t>수면 등 건강한 생활습관을 유지하는 것만으로도 만성질환의 약 </a:t>
            </a:r>
            <a:r>
              <a:rPr lang="en-US" altLang="ko-KR" sz="600" dirty="0"/>
              <a:t>40~50%</a:t>
            </a:r>
            <a:r>
              <a:rPr lang="ko-KR" altLang="en-US" sz="600" dirty="0"/>
              <a:t>는 예방할 수 있어요</a:t>
            </a:r>
            <a:r>
              <a:rPr lang="en-US" altLang="ko-KR" sz="600" dirty="0"/>
              <a:t>. </a:t>
            </a:r>
            <a:br>
              <a:rPr lang="en-US" altLang="ko-KR" sz="600" dirty="0"/>
            </a:br>
            <a:r>
              <a:rPr lang="ko-KR" altLang="en-US" sz="600" dirty="0"/>
              <a:t>정확한 예방과 관리를 위해 건강 문진을 진행해볼까요</a:t>
            </a:r>
            <a:r>
              <a:rPr lang="en-US" altLang="ko-KR" sz="600" dirty="0"/>
              <a:t>?</a:t>
            </a:r>
            <a:r>
              <a:rPr lang="ko-KR" altLang="en-US" sz="600" dirty="0"/>
              <a:t> </a:t>
            </a:r>
            <a:endParaRPr lang="en-US" altLang="ko-KR" sz="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0" y="5601688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92" name="TextBox 91"/>
          <p:cNvSpPr txBox="1"/>
          <p:nvPr/>
        </p:nvSpPr>
        <p:spPr>
          <a:xfrm>
            <a:off x="383739" y="1616716"/>
            <a:ext cx="231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당뇨</a:t>
            </a:r>
            <a:r>
              <a:rPr lang="en-US" altLang="ko-KR" sz="800" b="1" dirty="0"/>
              <a:t>, </a:t>
            </a:r>
            <a:r>
              <a:rPr lang="ko-KR" altLang="en-US" sz="800" b="1" dirty="0" err="1"/>
              <a:t>근감소증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치매는 충분히 예방 가능하다는 사실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알고 계셨나요</a:t>
            </a:r>
            <a:r>
              <a:rPr lang="en-US" altLang="ko-KR" sz="800" b="1" dirty="0"/>
              <a:t>?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514605" y="5614058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712F0F-E531-0F6C-638A-71414420C7B8}"/>
              </a:ext>
            </a:extLst>
          </p:cNvPr>
          <p:cNvSpPr/>
          <p:nvPr/>
        </p:nvSpPr>
        <p:spPr>
          <a:xfrm>
            <a:off x="-817418" y="2433012"/>
            <a:ext cx="13092545" cy="1716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폐기</a:t>
            </a:r>
          </a:p>
        </p:txBody>
      </p:sp>
    </p:spTree>
    <p:extLst>
      <p:ext uri="{BB962C8B-B14F-4D97-AF65-F5344CB8AC3E}">
        <p14:creationId xmlns:p14="http://schemas.microsoft.com/office/powerpoint/2010/main" val="2623742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719343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건강 문진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PWM-04-03-01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735292"/>
              </p:ext>
            </p:extLst>
          </p:nvPr>
        </p:nvGraphicFramePr>
        <p:xfrm>
          <a:off x="9136380" y="451435"/>
          <a:ext cx="3055620" cy="5369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건강 문진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dirty="0"/>
                        <a:t>화면</a:t>
                      </a:r>
                      <a:br>
                        <a:rPr lang="en-US" altLang="ko-KR" sz="700" dirty="0"/>
                      </a:br>
                      <a:r>
                        <a:rPr lang="en-US" altLang="ko-KR" sz="700" dirty="0"/>
                        <a:t>-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화면 초과시 </a:t>
                      </a:r>
                      <a:r>
                        <a:rPr lang="ko-KR" altLang="en-US" sz="700" baseline="0" dirty="0">
                          <a:solidFill>
                            <a:srgbClr val="7030A0"/>
                          </a:solidFill>
                        </a:rPr>
                        <a:t>하단 스크롤</a:t>
                      </a:r>
                      <a:r>
                        <a:rPr lang="ko-KR" altLang="en-US" sz="700" baseline="0" dirty="0"/>
                        <a:t> 진행</a:t>
                      </a:r>
                      <a:endParaRPr lang="en-US" altLang="ko-KR" sz="700" baseline="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ko-KR" altLang="en-US" sz="700" baseline="0" dirty="0"/>
                        <a:t> 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건강 문진 시작 전 화면 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PWM-04-03)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진행 확인 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보유 질환 체크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</a:t>
                      </a:r>
                      <a:r>
                        <a:rPr lang="ko-KR" altLang="en-US" sz="700" dirty="0"/>
                        <a:t>중복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다음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2</a:t>
                      </a:r>
                      <a:r>
                        <a:rPr lang="ko-KR" altLang="en-US" sz="700" dirty="0"/>
                        <a:t>번 페이지로 이동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- 1</a:t>
                      </a:r>
                      <a:r>
                        <a:rPr lang="ko-KR" altLang="en-US" sz="700" dirty="0" err="1"/>
                        <a:t>번페이지로</a:t>
                      </a:r>
                      <a:r>
                        <a:rPr lang="ko-KR" altLang="en-US" sz="700" dirty="0"/>
                        <a:t> 이동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하루 평균 수면 시간 체크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</a:t>
                      </a:r>
                      <a:r>
                        <a:rPr lang="ko-KR" altLang="en-US" sz="700" dirty="0"/>
                        <a:t>중복 불가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2-3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/>
                        <a:t>다음</a:t>
                      </a: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- </a:t>
                      </a:r>
                      <a:r>
                        <a:rPr lang="ko-KR" altLang="en-US" sz="700" baseline="0" dirty="0"/>
                        <a:t>클릭 시</a:t>
                      </a:r>
                      <a:r>
                        <a:rPr lang="en-US" altLang="ko-KR" sz="700" baseline="0" dirty="0"/>
                        <a:t>, 3</a:t>
                      </a:r>
                      <a:r>
                        <a:rPr lang="ko-KR" altLang="en-US" sz="700" baseline="0" dirty="0"/>
                        <a:t>번 페이지로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 err="1"/>
                        <a:t>뒤로가기</a:t>
                      </a: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- 2</a:t>
                      </a:r>
                      <a:r>
                        <a:rPr lang="ko-KR" altLang="en-US" sz="700" baseline="0" dirty="0" err="1"/>
                        <a:t>번페이지로</a:t>
                      </a:r>
                      <a:r>
                        <a:rPr lang="ko-KR" altLang="en-US" sz="700" baseline="0" dirty="0"/>
                        <a:t>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/>
                        <a:t>일주일에 땀이 나는 운동 횟수 체크</a:t>
                      </a: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- </a:t>
                      </a:r>
                      <a:r>
                        <a:rPr lang="ko-KR" altLang="en-US" sz="700" baseline="0" dirty="0"/>
                        <a:t>중복 불가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다음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건강 문진</a:t>
                      </a:r>
                      <a:r>
                        <a:rPr lang="en-US" altLang="ko-KR" sz="700" dirty="0"/>
                        <a:t>(PWM-04-03-02)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en-US" altLang="ko-KR" sz="700" baseline="0" dirty="0"/>
                        <a:t>1</a:t>
                      </a:r>
                      <a:r>
                        <a:rPr lang="ko-KR" altLang="en-US" sz="700" baseline="0" dirty="0"/>
                        <a:t>번 페이지로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38213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건강 문진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6231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-20533" y="202806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08" name="직사각형 107"/>
          <p:cNvSpPr/>
          <p:nvPr/>
        </p:nvSpPr>
        <p:spPr>
          <a:xfrm>
            <a:off x="0" y="6249595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526181" y="6249595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다음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5991" y="1934372"/>
            <a:ext cx="231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다음 보기 중 보유하고 있는 질환을 모두 체크해주세요</a:t>
            </a:r>
            <a:r>
              <a:rPr lang="en-US" altLang="ko-KR" sz="800" b="1" dirty="0"/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44676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50225" y="1747099"/>
            <a:ext cx="23657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0225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4547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8869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63191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67512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5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53425" y="2331111"/>
            <a:ext cx="1992950" cy="252376"/>
            <a:chOff x="453425" y="2331111"/>
            <a:chExt cx="1992950" cy="252376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3425" y="2331111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 bwMode="auto">
            <a:xfrm>
              <a:off x="515609" y="2415924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4547" y="2341883"/>
              <a:ext cx="1719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err="1"/>
                <a:t>임신성당뇨병</a:t>
              </a:r>
              <a:endParaRPr lang="en-US" altLang="ko-KR" sz="6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53425" y="2652614"/>
            <a:ext cx="1992950" cy="252376"/>
            <a:chOff x="453425" y="2638060"/>
            <a:chExt cx="1992950" cy="252376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53425" y="2638060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 bwMode="auto">
            <a:xfrm>
              <a:off x="515609" y="2722873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4547" y="2648832"/>
              <a:ext cx="1719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/>
                <a:t>고혈압</a:t>
              </a:r>
              <a:endParaRPr lang="en-US" altLang="ko-KR" sz="6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53425" y="2974117"/>
            <a:ext cx="1992950" cy="252376"/>
            <a:chOff x="453425" y="2950453"/>
            <a:chExt cx="1992950" cy="25237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53425" y="2950453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 bwMode="auto">
            <a:xfrm>
              <a:off x="515609" y="3035266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4547" y="2961225"/>
              <a:ext cx="1719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/>
                <a:t>우울증</a:t>
              </a:r>
              <a:endParaRPr lang="en-US" altLang="ko-KR" sz="6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3425" y="3295620"/>
            <a:ext cx="1992950" cy="252376"/>
            <a:chOff x="453425" y="3283174"/>
            <a:chExt cx="1992950" cy="252376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53425" y="3283174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 bwMode="auto">
            <a:xfrm>
              <a:off x="515609" y="3367987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4547" y="3293946"/>
              <a:ext cx="1719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err="1"/>
                <a:t>고지혈증</a:t>
              </a:r>
              <a:endParaRPr lang="en-US" altLang="ko-KR" sz="6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53425" y="3617123"/>
            <a:ext cx="1992950" cy="252376"/>
            <a:chOff x="453425" y="3618209"/>
            <a:chExt cx="1992950" cy="252376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53425" y="3618209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 bwMode="auto">
            <a:xfrm>
              <a:off x="515609" y="3703022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547" y="3628981"/>
              <a:ext cx="1719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/>
                <a:t>심장병</a:t>
              </a:r>
              <a:endParaRPr lang="en-US" altLang="ko-KR" sz="6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53425" y="3938626"/>
            <a:ext cx="1992950" cy="252376"/>
            <a:chOff x="453425" y="3960809"/>
            <a:chExt cx="1992950" cy="252376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453425" y="3960809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43" name="타원 42"/>
            <p:cNvSpPr>
              <a:spLocks noChangeAspect="1"/>
            </p:cNvSpPr>
            <p:nvPr/>
          </p:nvSpPr>
          <p:spPr bwMode="auto">
            <a:xfrm>
              <a:off x="515609" y="4045622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54547" y="3971581"/>
              <a:ext cx="1719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/>
                <a:t>뇌혈관질환</a:t>
              </a:r>
              <a:endParaRPr lang="en-US" altLang="ko-KR" sz="6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53425" y="4260129"/>
            <a:ext cx="1992950" cy="252376"/>
            <a:chOff x="453425" y="4276454"/>
            <a:chExt cx="1992950" cy="252376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53425" y="4276454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47" name="타원 46"/>
            <p:cNvSpPr>
              <a:spLocks noChangeAspect="1"/>
            </p:cNvSpPr>
            <p:nvPr/>
          </p:nvSpPr>
          <p:spPr bwMode="auto">
            <a:xfrm>
              <a:off x="515609" y="4361267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4547" y="4287226"/>
              <a:ext cx="1719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/>
                <a:t>뇌졸중</a:t>
              </a:r>
              <a:endParaRPr lang="en-US" altLang="ko-KR" sz="6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53425" y="4581632"/>
            <a:ext cx="1992950" cy="252376"/>
            <a:chOff x="453425" y="4581327"/>
            <a:chExt cx="1992950" cy="252376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453425" y="4581327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50" name="타원 49"/>
            <p:cNvSpPr>
              <a:spLocks noChangeAspect="1"/>
            </p:cNvSpPr>
            <p:nvPr/>
          </p:nvSpPr>
          <p:spPr bwMode="auto">
            <a:xfrm>
              <a:off x="515609" y="4666140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54547" y="4592099"/>
              <a:ext cx="1719124" cy="213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/>
                <a:t>치매</a:t>
              </a:r>
              <a:endParaRPr lang="en-US" altLang="ko-KR" sz="600" dirty="0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453425" y="4903135"/>
            <a:ext cx="1992950" cy="252376"/>
            <a:chOff x="453425" y="4913298"/>
            <a:chExt cx="1992950" cy="252376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53425" y="4913298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53" name="타원 52"/>
            <p:cNvSpPr>
              <a:spLocks noChangeAspect="1"/>
            </p:cNvSpPr>
            <p:nvPr/>
          </p:nvSpPr>
          <p:spPr bwMode="auto">
            <a:xfrm>
              <a:off x="515609" y="4998111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54547" y="4924070"/>
              <a:ext cx="1719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/>
                <a:t>관절</a:t>
              </a:r>
              <a:endParaRPr lang="en-US" altLang="ko-KR" sz="600" dirty="0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53425" y="5224638"/>
            <a:ext cx="1992950" cy="252376"/>
            <a:chOff x="453425" y="5250084"/>
            <a:chExt cx="1992950" cy="252376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453425" y="5250084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56" name="타원 55"/>
            <p:cNvSpPr>
              <a:spLocks noChangeAspect="1"/>
            </p:cNvSpPr>
            <p:nvPr/>
          </p:nvSpPr>
          <p:spPr bwMode="auto">
            <a:xfrm>
              <a:off x="515609" y="5334897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54547" y="5260856"/>
              <a:ext cx="1719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err="1"/>
                <a:t>골감소증</a:t>
              </a:r>
              <a:endParaRPr lang="en-US" altLang="ko-KR" sz="600" dirty="0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453425" y="5546141"/>
            <a:ext cx="1992950" cy="252376"/>
            <a:chOff x="453425" y="5557033"/>
            <a:chExt cx="1992950" cy="252376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53425" y="5557033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59" name="타원 58"/>
            <p:cNvSpPr>
              <a:spLocks noChangeAspect="1"/>
            </p:cNvSpPr>
            <p:nvPr/>
          </p:nvSpPr>
          <p:spPr bwMode="auto">
            <a:xfrm>
              <a:off x="515609" y="5641846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54547" y="5567805"/>
              <a:ext cx="1719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/>
                <a:t>파킨슨병</a:t>
              </a:r>
              <a:endParaRPr lang="en-US" altLang="ko-KR" sz="600" dirty="0"/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453425" y="5867647"/>
            <a:ext cx="1992950" cy="252376"/>
            <a:chOff x="453425" y="5867647"/>
            <a:chExt cx="1992950" cy="252376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53425" y="5867647"/>
              <a:ext cx="1992950" cy="252376"/>
            </a:xfrm>
            <a:prstGeom prst="roundRect">
              <a:avLst>
                <a:gd name="adj" fmla="val 7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62" name="타원 61"/>
            <p:cNvSpPr>
              <a:spLocks noChangeAspect="1"/>
            </p:cNvSpPr>
            <p:nvPr/>
          </p:nvSpPr>
          <p:spPr bwMode="auto">
            <a:xfrm>
              <a:off x="515609" y="5952460"/>
              <a:ext cx="88385" cy="8653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69" tIns="41985" rIns="83969" bIns="41985" anchor="ctr"/>
            <a:lstStyle/>
            <a:p>
              <a:pPr algn="ctr">
                <a:defRPr/>
              </a:pPr>
              <a:endPara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54547" y="5878419"/>
              <a:ext cx="1719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/>
                <a:t>당뇨</a:t>
              </a:r>
              <a:endParaRPr lang="en-US" altLang="ko-KR" sz="600" dirty="0"/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3097626" y="1261295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3097069" y="1262998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건강 문진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099776" y="1114924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77" name="TextBox 76"/>
          <p:cNvSpPr txBox="1"/>
          <p:nvPr/>
        </p:nvSpPr>
        <p:spPr>
          <a:xfrm>
            <a:off x="3111775" y="129509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3279174" y="5620472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다음</a:t>
            </a:r>
          </a:p>
        </p:txBody>
      </p:sp>
      <p:cxnSp>
        <p:nvCxnSpPr>
          <p:cNvPr id="80" name="직선 연결선 79"/>
          <p:cNvCxnSpPr/>
          <p:nvPr/>
        </p:nvCxnSpPr>
        <p:spPr>
          <a:xfrm>
            <a:off x="3095062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100611" y="1747099"/>
            <a:ext cx="43506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100611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404933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709255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3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013577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317898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5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95062" y="1964852"/>
            <a:ext cx="231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하루 평균 수면 시간이 어떻게 되나요</a:t>
            </a:r>
            <a:r>
              <a:rPr lang="en-US" altLang="ko-KR" sz="800" b="1" dirty="0"/>
              <a:t>?</a:t>
            </a:r>
            <a:r>
              <a:rPr lang="ko-KR" altLang="en-US" sz="800" b="1" dirty="0"/>
              <a:t> </a:t>
            </a:r>
            <a:endParaRPr lang="en-US" altLang="ko-KR" sz="800" b="1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3206428" y="2331111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95" name="타원 94"/>
          <p:cNvSpPr>
            <a:spLocks noChangeAspect="1"/>
          </p:cNvSpPr>
          <p:nvPr/>
        </p:nvSpPr>
        <p:spPr bwMode="auto">
          <a:xfrm>
            <a:off x="3268612" y="2415924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07550" y="2341883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6~8</a:t>
            </a:r>
            <a:r>
              <a:rPr lang="ko-KR" altLang="en-US" sz="600" dirty="0"/>
              <a:t>시간</a:t>
            </a:r>
            <a:endParaRPr lang="en-US" altLang="ko-KR" sz="600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3206428" y="2627288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98" name="타원 97"/>
          <p:cNvSpPr>
            <a:spLocks noChangeAspect="1"/>
          </p:cNvSpPr>
          <p:nvPr/>
        </p:nvSpPr>
        <p:spPr bwMode="auto">
          <a:xfrm>
            <a:off x="3268612" y="2712101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407550" y="2638060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6</a:t>
            </a:r>
            <a:r>
              <a:rPr lang="ko-KR" altLang="en-US" sz="600" dirty="0"/>
              <a:t>시간 이하 또는</a:t>
            </a:r>
            <a:r>
              <a:rPr lang="en-US" altLang="ko-KR" sz="600" dirty="0"/>
              <a:t> 8</a:t>
            </a:r>
            <a:r>
              <a:rPr lang="ko-KR" altLang="en-US" sz="600" dirty="0"/>
              <a:t>시간 이상</a:t>
            </a:r>
            <a:endParaRPr lang="en-US" altLang="ko-KR" sz="600" dirty="0"/>
          </a:p>
        </p:txBody>
      </p:sp>
      <p:sp>
        <p:nvSpPr>
          <p:cNvPr id="116" name="직사각형 115"/>
          <p:cNvSpPr/>
          <p:nvPr/>
        </p:nvSpPr>
        <p:spPr>
          <a:xfrm>
            <a:off x="5866898" y="1261295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5866341" y="1262998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건강 문진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81047" y="129509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6048446" y="5620472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다음</a:t>
            </a:r>
          </a:p>
        </p:txBody>
      </p:sp>
      <p:cxnSp>
        <p:nvCxnSpPr>
          <p:cNvPr id="120" name="직선 연결선 119"/>
          <p:cNvCxnSpPr/>
          <p:nvPr/>
        </p:nvCxnSpPr>
        <p:spPr>
          <a:xfrm>
            <a:off x="5864334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5869883" y="1747099"/>
            <a:ext cx="72141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869883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174205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478527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3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782849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4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087170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5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864334" y="1964852"/>
            <a:ext cx="231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일주일에 땀이 나는 운동을 몇 번 하시나요</a:t>
            </a:r>
            <a:r>
              <a:rPr lang="en-US" altLang="ko-KR" sz="800" b="1" dirty="0"/>
              <a:t>?</a:t>
            </a: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5975700" y="2331111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31" name="타원 130"/>
          <p:cNvSpPr>
            <a:spLocks noChangeAspect="1"/>
          </p:cNvSpPr>
          <p:nvPr/>
        </p:nvSpPr>
        <p:spPr bwMode="auto">
          <a:xfrm>
            <a:off x="6037884" y="2415924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176822" y="2341883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5</a:t>
            </a:r>
            <a:r>
              <a:rPr lang="ko-KR" altLang="en-US" sz="600" dirty="0"/>
              <a:t>번 이상</a:t>
            </a:r>
            <a:endParaRPr lang="en-US" altLang="ko-KR" sz="600" dirty="0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5975700" y="2627288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34" name="타원 133"/>
          <p:cNvSpPr>
            <a:spLocks noChangeAspect="1"/>
          </p:cNvSpPr>
          <p:nvPr/>
        </p:nvSpPr>
        <p:spPr bwMode="auto">
          <a:xfrm>
            <a:off x="6037884" y="2712101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176822" y="2638060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1~4</a:t>
            </a:r>
            <a:r>
              <a:rPr lang="ko-KR" altLang="en-US" sz="600" dirty="0"/>
              <a:t>번</a:t>
            </a:r>
            <a:endParaRPr lang="en-US" altLang="ko-KR" sz="600" dirty="0"/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5975700" y="2932742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38" name="타원 137"/>
          <p:cNvSpPr>
            <a:spLocks noChangeAspect="1"/>
          </p:cNvSpPr>
          <p:nvPr/>
        </p:nvSpPr>
        <p:spPr bwMode="auto">
          <a:xfrm>
            <a:off x="6037884" y="3017555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176822" y="2943514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/>
              <a:t>안함</a:t>
            </a:r>
            <a:endParaRPr lang="en-US" altLang="ko-KR" sz="6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364872" y="1757913"/>
            <a:ext cx="294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9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112599" y="1742093"/>
            <a:ext cx="236572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…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865323" y="1757913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6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064641" y="1757913"/>
            <a:ext cx="294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9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812368" y="1742093"/>
            <a:ext cx="236572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…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565092" y="1757913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6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859952" y="1757913"/>
            <a:ext cx="294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9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607679" y="1742093"/>
            <a:ext cx="236572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…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7360403" y="1757913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6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2752103" y="2061163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128" name="직사각형 127"/>
          <p:cNvSpPr/>
          <p:nvPr/>
        </p:nvSpPr>
        <p:spPr>
          <a:xfrm>
            <a:off x="5516116" y="2040678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3-2</a:t>
            </a:r>
            <a:endParaRPr lang="ko-KR" altLang="en-US" sz="600" dirty="0"/>
          </a:p>
        </p:txBody>
      </p:sp>
      <p:sp>
        <p:nvSpPr>
          <p:cNvPr id="136" name="직사각형 135"/>
          <p:cNvSpPr/>
          <p:nvPr/>
        </p:nvSpPr>
        <p:spPr>
          <a:xfrm>
            <a:off x="5859019" y="1114924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43" name="직사각형 142"/>
          <p:cNvSpPr/>
          <p:nvPr/>
        </p:nvSpPr>
        <p:spPr>
          <a:xfrm>
            <a:off x="2752103" y="5637171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144" name="직사각형 143"/>
          <p:cNvSpPr/>
          <p:nvPr/>
        </p:nvSpPr>
        <p:spPr>
          <a:xfrm>
            <a:off x="5522830" y="5637171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3-3</a:t>
            </a:r>
            <a:endParaRPr lang="ko-KR" altLang="en-US" sz="600" dirty="0"/>
          </a:p>
        </p:txBody>
      </p:sp>
      <p:sp>
        <p:nvSpPr>
          <p:cNvPr id="151" name="직사각형 150"/>
          <p:cNvSpPr/>
          <p:nvPr/>
        </p:nvSpPr>
        <p:spPr>
          <a:xfrm>
            <a:off x="2752103" y="1327525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152" name="직사각형 151"/>
          <p:cNvSpPr/>
          <p:nvPr/>
        </p:nvSpPr>
        <p:spPr>
          <a:xfrm>
            <a:off x="5533886" y="1327525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3-1</a:t>
            </a:r>
            <a:endParaRPr lang="ko-KR" altLang="en-US" sz="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1BE662-8E29-8028-3AC8-03829EC46A9D}"/>
              </a:ext>
            </a:extLst>
          </p:cNvPr>
          <p:cNvSpPr/>
          <p:nvPr/>
        </p:nvSpPr>
        <p:spPr>
          <a:xfrm>
            <a:off x="-817418" y="2433012"/>
            <a:ext cx="13092545" cy="1716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폐기</a:t>
            </a:r>
          </a:p>
        </p:txBody>
      </p:sp>
    </p:spTree>
    <p:extLst>
      <p:ext uri="{BB962C8B-B14F-4D97-AF65-F5344CB8AC3E}">
        <p14:creationId xmlns:p14="http://schemas.microsoft.com/office/powerpoint/2010/main" val="1867710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674582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건강 문진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PWM-04-03-02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건강 문진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-8584" y="199007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575849" y="5624880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다음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5991" y="1934372"/>
            <a:ext cx="231097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근력 운동을 하시나요</a:t>
            </a:r>
            <a:r>
              <a:rPr lang="en-US" altLang="ko-KR" sz="800" b="1" dirty="0"/>
              <a:t>?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44676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50225" y="1747099"/>
            <a:ext cx="1065825" cy="1255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0225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4547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8869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63191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67512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5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097626" y="1261295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3097069" y="1262998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건강 문진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099776" y="1114924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77" name="TextBox 76"/>
          <p:cNvSpPr txBox="1"/>
          <p:nvPr/>
        </p:nvSpPr>
        <p:spPr>
          <a:xfrm>
            <a:off x="3111775" y="129509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3279174" y="5620472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다음</a:t>
            </a:r>
          </a:p>
        </p:txBody>
      </p:sp>
      <p:cxnSp>
        <p:nvCxnSpPr>
          <p:cNvPr id="80" name="직선 연결선 79"/>
          <p:cNvCxnSpPr/>
          <p:nvPr/>
        </p:nvCxnSpPr>
        <p:spPr>
          <a:xfrm>
            <a:off x="3095062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100611" y="1747099"/>
            <a:ext cx="137232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100611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404933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709255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3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013577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317898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066463" y="1759247"/>
            <a:ext cx="294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9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814190" y="1743427"/>
            <a:ext cx="236572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…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95062" y="1934372"/>
            <a:ext cx="231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단백질을 비롯해서 영양소를 골고루 섭취하고 있나요</a:t>
            </a:r>
            <a:r>
              <a:rPr lang="en-US" altLang="ko-KR" sz="800" b="1" dirty="0"/>
              <a:t>?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3206428" y="2331111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95" name="타원 94"/>
          <p:cNvSpPr>
            <a:spLocks noChangeAspect="1"/>
          </p:cNvSpPr>
          <p:nvPr/>
        </p:nvSpPr>
        <p:spPr bwMode="auto">
          <a:xfrm>
            <a:off x="3268612" y="2415924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07550" y="2341883"/>
            <a:ext cx="1719124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예</a:t>
            </a:r>
            <a:endParaRPr lang="en-US" altLang="ko-KR" sz="600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3206428" y="2627288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98" name="타원 97"/>
          <p:cNvSpPr>
            <a:spLocks noChangeAspect="1"/>
          </p:cNvSpPr>
          <p:nvPr/>
        </p:nvSpPr>
        <p:spPr bwMode="auto">
          <a:xfrm>
            <a:off x="3268612" y="2712101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407550" y="2638060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아니오</a:t>
            </a:r>
            <a:endParaRPr lang="en-US" altLang="ko-KR" sz="600" dirty="0"/>
          </a:p>
        </p:txBody>
      </p:sp>
      <p:sp>
        <p:nvSpPr>
          <p:cNvPr id="116" name="직사각형 115"/>
          <p:cNvSpPr/>
          <p:nvPr/>
        </p:nvSpPr>
        <p:spPr>
          <a:xfrm>
            <a:off x="5866898" y="1261295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5866341" y="1262998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건강 문진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81047" y="129509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6048446" y="5620472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다음</a:t>
            </a:r>
          </a:p>
        </p:txBody>
      </p:sp>
      <p:cxnSp>
        <p:nvCxnSpPr>
          <p:cNvPr id="120" name="직선 연결선 119"/>
          <p:cNvCxnSpPr/>
          <p:nvPr/>
        </p:nvCxnSpPr>
        <p:spPr>
          <a:xfrm>
            <a:off x="5864334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5869883" y="1747099"/>
            <a:ext cx="162376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869883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174205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478527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3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782849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4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087170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5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836983" y="1759247"/>
            <a:ext cx="29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9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608862" y="1743427"/>
            <a:ext cx="236572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…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864334" y="1964852"/>
            <a:ext cx="231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과거에 머리를 다친 적이 있나요</a:t>
            </a:r>
            <a:r>
              <a:rPr lang="en-US" altLang="ko-KR" sz="800" b="1" dirty="0"/>
              <a:t>?</a:t>
            </a: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5975700" y="2331111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31" name="타원 130"/>
          <p:cNvSpPr>
            <a:spLocks noChangeAspect="1"/>
          </p:cNvSpPr>
          <p:nvPr/>
        </p:nvSpPr>
        <p:spPr bwMode="auto">
          <a:xfrm>
            <a:off x="6037884" y="2415924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176822" y="2341883"/>
            <a:ext cx="1719124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예</a:t>
            </a:r>
            <a:endParaRPr lang="en-US" altLang="ko-KR" sz="600" dirty="0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5975700" y="2627288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34" name="타원 133"/>
          <p:cNvSpPr>
            <a:spLocks noChangeAspect="1"/>
          </p:cNvSpPr>
          <p:nvPr/>
        </p:nvSpPr>
        <p:spPr bwMode="auto">
          <a:xfrm>
            <a:off x="6037884" y="2712101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176822" y="2638060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아니오</a:t>
            </a:r>
            <a:endParaRPr lang="en-US" altLang="ko-KR" sz="600" dirty="0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36428" y="2331111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40" name="타원 139"/>
          <p:cNvSpPr>
            <a:spLocks noChangeAspect="1"/>
          </p:cNvSpPr>
          <p:nvPr/>
        </p:nvSpPr>
        <p:spPr bwMode="auto">
          <a:xfrm>
            <a:off x="498612" y="2415924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37550" y="2341883"/>
            <a:ext cx="1719124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예</a:t>
            </a:r>
            <a:endParaRPr lang="en-US" altLang="ko-KR" sz="600" dirty="0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36428" y="2627288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43" name="타원 142"/>
          <p:cNvSpPr>
            <a:spLocks noChangeAspect="1"/>
          </p:cNvSpPr>
          <p:nvPr/>
        </p:nvSpPr>
        <p:spPr bwMode="auto">
          <a:xfrm>
            <a:off x="498612" y="2712101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37550" y="2638060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아니오</a:t>
            </a:r>
            <a:endParaRPr lang="en-US" altLang="ko-KR" sz="600" dirty="0"/>
          </a:p>
        </p:txBody>
      </p:sp>
      <p:sp>
        <p:nvSpPr>
          <p:cNvPr id="145" name="TextBox 144"/>
          <p:cNvSpPr txBox="1"/>
          <p:nvPr/>
        </p:nvSpPr>
        <p:spPr>
          <a:xfrm>
            <a:off x="7375357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6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566914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6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2329766" y="1759247"/>
            <a:ext cx="294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9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077493" y="1743427"/>
            <a:ext cx="236572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…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830217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6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255921"/>
              </p:ext>
            </p:extLst>
          </p:nvPr>
        </p:nvGraphicFramePr>
        <p:xfrm>
          <a:off x="9136380" y="451435"/>
          <a:ext cx="3055620" cy="4640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PWM-04-03-01</a:t>
                      </a:r>
                      <a:r>
                        <a:rPr lang="en-US" altLang="ko-KR" sz="700" baseline="0" dirty="0"/>
                        <a:t> 3</a:t>
                      </a:r>
                      <a:r>
                        <a:rPr lang="ko-KR" altLang="en-US" sz="700" baseline="0" dirty="0" err="1"/>
                        <a:t>번페이지로</a:t>
                      </a:r>
                      <a:r>
                        <a:rPr lang="ko-KR" altLang="en-US" sz="700" baseline="0" dirty="0"/>
                        <a:t>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근력운동 여부 체크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</a:t>
                      </a:r>
                      <a:r>
                        <a:rPr lang="ko-KR" altLang="en-US" sz="700" dirty="0"/>
                        <a:t>중복 불가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다음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2</a:t>
                      </a:r>
                      <a:r>
                        <a:rPr lang="ko-KR" altLang="en-US" sz="700" dirty="0"/>
                        <a:t>번 페이지로 이동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- 1</a:t>
                      </a:r>
                      <a:r>
                        <a:rPr lang="ko-KR" altLang="en-US" sz="700" dirty="0" err="1"/>
                        <a:t>번페이지로</a:t>
                      </a:r>
                      <a:r>
                        <a:rPr lang="ko-KR" altLang="en-US" sz="700" dirty="0"/>
                        <a:t> 이동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단백질을 비롯해서 영양소를 골고루 섭취하고 있나요</a:t>
                      </a:r>
                      <a:r>
                        <a:rPr lang="en-US" altLang="ko-KR" sz="700" dirty="0"/>
                        <a:t>?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</a:t>
                      </a:r>
                      <a:r>
                        <a:rPr lang="ko-KR" altLang="en-US" sz="700" dirty="0"/>
                        <a:t>중복 불가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2-3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/>
                        <a:t>다음</a:t>
                      </a: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- </a:t>
                      </a:r>
                      <a:r>
                        <a:rPr lang="ko-KR" altLang="en-US" sz="700" baseline="0" dirty="0"/>
                        <a:t>클릭 시</a:t>
                      </a:r>
                      <a:r>
                        <a:rPr lang="en-US" altLang="ko-KR" sz="700" baseline="0" dirty="0"/>
                        <a:t>, 3</a:t>
                      </a:r>
                      <a:r>
                        <a:rPr lang="ko-KR" altLang="en-US" sz="700" baseline="0" dirty="0"/>
                        <a:t>번 페이지로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 err="1"/>
                        <a:t>뒤로가기</a:t>
                      </a: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- 2</a:t>
                      </a:r>
                      <a:r>
                        <a:rPr lang="ko-KR" altLang="en-US" sz="700" baseline="0" dirty="0" err="1"/>
                        <a:t>번페이지로</a:t>
                      </a:r>
                      <a:r>
                        <a:rPr lang="ko-KR" altLang="en-US" sz="700" baseline="0" dirty="0"/>
                        <a:t>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/>
                        <a:t>과거에 머리를 다친 적이 있나요</a:t>
                      </a:r>
                      <a:r>
                        <a:rPr lang="en-US" altLang="ko-KR" sz="700" baseline="0" dirty="0"/>
                        <a:t>?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- </a:t>
                      </a:r>
                      <a:r>
                        <a:rPr lang="ko-KR" altLang="en-US" sz="700" baseline="0" dirty="0"/>
                        <a:t>중복 불가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다음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건강 문진</a:t>
                      </a:r>
                      <a:r>
                        <a:rPr lang="en-US" altLang="ko-KR" sz="700" dirty="0"/>
                        <a:t>(PWM-04-03-03)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en-US" altLang="ko-KR" sz="700" baseline="0" dirty="0"/>
                        <a:t>1</a:t>
                      </a:r>
                      <a:r>
                        <a:rPr lang="ko-KR" altLang="en-US" sz="700" baseline="0" dirty="0"/>
                        <a:t>번 페이지로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01" name="직사각형 100"/>
          <p:cNvSpPr/>
          <p:nvPr/>
        </p:nvSpPr>
        <p:spPr>
          <a:xfrm>
            <a:off x="-8584" y="5545185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02" name="직사각형 101"/>
          <p:cNvSpPr/>
          <p:nvPr/>
        </p:nvSpPr>
        <p:spPr>
          <a:xfrm>
            <a:off x="2751546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103" name="직사각형 102"/>
          <p:cNvSpPr/>
          <p:nvPr/>
        </p:nvSpPr>
        <p:spPr>
          <a:xfrm>
            <a:off x="2743344" y="199007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104" name="직사각형 103"/>
          <p:cNvSpPr/>
          <p:nvPr/>
        </p:nvSpPr>
        <p:spPr>
          <a:xfrm>
            <a:off x="5864206" y="1114924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05" name="직사각형 104"/>
          <p:cNvSpPr/>
          <p:nvPr/>
        </p:nvSpPr>
        <p:spPr>
          <a:xfrm>
            <a:off x="551965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3-1</a:t>
            </a:r>
            <a:endParaRPr lang="ko-KR" altLang="en-US" sz="600" dirty="0"/>
          </a:p>
        </p:txBody>
      </p:sp>
      <p:sp>
        <p:nvSpPr>
          <p:cNvPr id="112" name="직사각형 111"/>
          <p:cNvSpPr/>
          <p:nvPr/>
        </p:nvSpPr>
        <p:spPr>
          <a:xfrm>
            <a:off x="5517201" y="199007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3-2</a:t>
            </a:r>
            <a:endParaRPr lang="ko-KR" altLang="en-US" sz="600" dirty="0"/>
          </a:p>
        </p:txBody>
      </p:sp>
      <p:sp>
        <p:nvSpPr>
          <p:cNvPr id="113" name="직사각형 112"/>
          <p:cNvSpPr/>
          <p:nvPr/>
        </p:nvSpPr>
        <p:spPr>
          <a:xfrm>
            <a:off x="2743344" y="562047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114" name="직사각형 113"/>
          <p:cNvSpPr/>
          <p:nvPr/>
        </p:nvSpPr>
        <p:spPr>
          <a:xfrm>
            <a:off x="5517201" y="562047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3-3</a:t>
            </a:r>
            <a:endParaRPr lang="ko-KR" altLang="en-US" sz="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187FFC-9B55-7EE8-B226-DB0C02EFDB30}"/>
              </a:ext>
            </a:extLst>
          </p:cNvPr>
          <p:cNvSpPr/>
          <p:nvPr/>
        </p:nvSpPr>
        <p:spPr>
          <a:xfrm>
            <a:off x="-817418" y="2433012"/>
            <a:ext cx="13092545" cy="1716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폐기</a:t>
            </a:r>
          </a:p>
        </p:txBody>
      </p:sp>
    </p:spTree>
    <p:extLst>
      <p:ext uri="{BB962C8B-B14F-4D97-AF65-F5344CB8AC3E}">
        <p14:creationId xmlns:p14="http://schemas.microsoft.com/office/powerpoint/2010/main" val="1166012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80578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건강 문진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PWM-04-03-03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건강 문진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575849" y="5624880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다음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5991" y="1911512"/>
            <a:ext cx="231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혼자 사시거나 배우자와 사별 혹은 이혼을 하셨나요</a:t>
            </a:r>
            <a:r>
              <a:rPr lang="en-US" altLang="ko-KR" sz="800" b="1" dirty="0"/>
              <a:t>?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44676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50225" y="1747099"/>
            <a:ext cx="150529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0225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2942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5086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6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097626" y="1261295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3097069" y="1262998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건강 문진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111775" y="129509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3279174" y="5620472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다음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95062" y="1934372"/>
            <a:ext cx="231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하루 평균 음주량은 몇 잔인가요</a:t>
            </a:r>
            <a:r>
              <a:rPr lang="en-US" altLang="ko-KR" sz="800" b="1" dirty="0"/>
              <a:t>?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3206428" y="2331111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95" name="타원 94"/>
          <p:cNvSpPr>
            <a:spLocks noChangeAspect="1"/>
          </p:cNvSpPr>
          <p:nvPr/>
        </p:nvSpPr>
        <p:spPr bwMode="auto">
          <a:xfrm>
            <a:off x="3268612" y="2415924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07550" y="2341883"/>
            <a:ext cx="1719124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</a:t>
            </a:r>
            <a:r>
              <a:rPr lang="ko-KR" altLang="en-US" sz="600" dirty="0"/>
              <a:t>잔 미만</a:t>
            </a:r>
            <a:endParaRPr lang="en-US" altLang="ko-KR" sz="600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3206428" y="2627288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98" name="타원 97"/>
          <p:cNvSpPr>
            <a:spLocks noChangeAspect="1"/>
          </p:cNvSpPr>
          <p:nvPr/>
        </p:nvSpPr>
        <p:spPr bwMode="auto">
          <a:xfrm>
            <a:off x="3268612" y="2712101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407550" y="2638060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1~5</a:t>
            </a:r>
            <a:r>
              <a:rPr lang="ko-KR" altLang="en-US" sz="600" dirty="0"/>
              <a:t>잔</a:t>
            </a:r>
            <a:endParaRPr lang="en-US" altLang="ko-KR" sz="600" dirty="0"/>
          </a:p>
        </p:txBody>
      </p:sp>
      <p:sp>
        <p:nvSpPr>
          <p:cNvPr id="116" name="직사각형 115"/>
          <p:cNvSpPr/>
          <p:nvPr/>
        </p:nvSpPr>
        <p:spPr>
          <a:xfrm>
            <a:off x="5866898" y="1261295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5866341" y="1262998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건강 문진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81047" y="129509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6048446" y="5620472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864334" y="1964852"/>
            <a:ext cx="231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사회적 활동이 많은 편인가요</a:t>
            </a:r>
            <a:r>
              <a:rPr lang="en-US" altLang="ko-KR" sz="800" b="1" dirty="0"/>
              <a:t>?</a:t>
            </a: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5975700" y="2331111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31" name="타원 130"/>
          <p:cNvSpPr>
            <a:spLocks noChangeAspect="1"/>
          </p:cNvSpPr>
          <p:nvPr/>
        </p:nvSpPr>
        <p:spPr bwMode="auto">
          <a:xfrm>
            <a:off x="6037884" y="2415924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176822" y="2341883"/>
            <a:ext cx="1719124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예</a:t>
            </a:r>
            <a:endParaRPr lang="en-US" altLang="ko-KR" sz="600" dirty="0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5975700" y="2627288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34" name="타원 133"/>
          <p:cNvSpPr>
            <a:spLocks noChangeAspect="1"/>
          </p:cNvSpPr>
          <p:nvPr/>
        </p:nvSpPr>
        <p:spPr bwMode="auto">
          <a:xfrm>
            <a:off x="6037884" y="2712101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176822" y="2638060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아니오</a:t>
            </a:r>
            <a:endParaRPr lang="en-US" altLang="ko-KR" sz="600" dirty="0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36428" y="2331111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40" name="타원 139"/>
          <p:cNvSpPr>
            <a:spLocks noChangeAspect="1"/>
          </p:cNvSpPr>
          <p:nvPr/>
        </p:nvSpPr>
        <p:spPr bwMode="auto">
          <a:xfrm>
            <a:off x="498612" y="2415924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37550" y="2341883"/>
            <a:ext cx="1719124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예</a:t>
            </a:r>
            <a:endParaRPr lang="en-US" altLang="ko-KR" sz="600" dirty="0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36428" y="2627288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43" name="타원 142"/>
          <p:cNvSpPr>
            <a:spLocks noChangeAspect="1"/>
          </p:cNvSpPr>
          <p:nvPr/>
        </p:nvSpPr>
        <p:spPr bwMode="auto">
          <a:xfrm>
            <a:off x="498612" y="2712101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37550" y="2638060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아니오</a:t>
            </a:r>
            <a:endParaRPr lang="en-US" altLang="ko-KR" sz="6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3206428" y="2950869"/>
            <a:ext cx="1992950" cy="252376"/>
          </a:xfrm>
          <a:prstGeom prst="roundRect">
            <a:avLst>
              <a:gd name="adj" fmla="val 7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72" name="타원 71"/>
          <p:cNvSpPr>
            <a:spLocks noChangeAspect="1"/>
          </p:cNvSpPr>
          <p:nvPr/>
        </p:nvSpPr>
        <p:spPr bwMode="auto">
          <a:xfrm>
            <a:off x="3268612" y="3035682"/>
            <a:ext cx="88385" cy="86537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>
              <a:defRPr/>
            </a:pP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407550" y="2961641"/>
            <a:ext cx="1719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5</a:t>
            </a:r>
            <a:r>
              <a:rPr lang="ko-KR" altLang="en-US" sz="600" dirty="0"/>
              <a:t>잔 이상</a:t>
            </a:r>
            <a:endParaRPr lang="en-US" altLang="ko-KR" sz="600" dirty="0"/>
          </a:p>
        </p:txBody>
      </p:sp>
      <p:sp>
        <p:nvSpPr>
          <p:cNvPr id="78" name="TextBox 77"/>
          <p:cNvSpPr txBox="1"/>
          <p:nvPr/>
        </p:nvSpPr>
        <p:spPr>
          <a:xfrm>
            <a:off x="2361516" y="1759247"/>
            <a:ext cx="294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9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37230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7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49113" y="1743427"/>
            <a:ext cx="236572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…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049374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8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00798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4</a:t>
            </a:r>
          </a:p>
        </p:txBody>
      </p:sp>
      <p:cxnSp>
        <p:nvCxnSpPr>
          <p:cNvPr id="104" name="직선 연결선 103"/>
          <p:cNvCxnSpPr/>
          <p:nvPr/>
        </p:nvCxnSpPr>
        <p:spPr>
          <a:xfrm>
            <a:off x="3097262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102811" y="1747099"/>
            <a:ext cx="1815904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102811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865528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5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77672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6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114102" y="1759247"/>
            <a:ext cx="294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9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489816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7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314399" y="1743427"/>
            <a:ext cx="236572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…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553384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4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800429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8</a:t>
            </a:r>
          </a:p>
        </p:txBody>
      </p:sp>
      <p:cxnSp>
        <p:nvCxnSpPr>
          <p:cNvPr id="145" name="직선 연결선 144"/>
          <p:cNvCxnSpPr/>
          <p:nvPr/>
        </p:nvCxnSpPr>
        <p:spPr>
          <a:xfrm>
            <a:off x="5866047" y="1747099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5871596" y="1747099"/>
            <a:ext cx="231160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5871596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6634313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5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946457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6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7882887" y="1759247"/>
            <a:ext cx="294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9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258601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7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095884" y="1743427"/>
            <a:ext cx="236572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…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322169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4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569214" y="1759247"/>
            <a:ext cx="23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8</a:t>
            </a: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03728"/>
              </p:ext>
            </p:extLst>
          </p:nvPr>
        </p:nvGraphicFramePr>
        <p:xfrm>
          <a:off x="9136380" y="451435"/>
          <a:ext cx="3055620" cy="4533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PWM-04-03-02</a:t>
                      </a:r>
                      <a:r>
                        <a:rPr lang="en-US" altLang="ko-KR" sz="700" baseline="0" dirty="0"/>
                        <a:t> 3</a:t>
                      </a:r>
                      <a:r>
                        <a:rPr lang="ko-KR" altLang="en-US" sz="700" baseline="0" dirty="0" err="1"/>
                        <a:t>번페이지로</a:t>
                      </a:r>
                      <a:r>
                        <a:rPr lang="ko-KR" altLang="en-US" sz="700" baseline="0" dirty="0"/>
                        <a:t>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사별 </a:t>
                      </a:r>
                      <a:r>
                        <a:rPr lang="en-US" altLang="ko-KR" sz="700" dirty="0"/>
                        <a:t>or </a:t>
                      </a:r>
                      <a:r>
                        <a:rPr lang="ko-KR" altLang="en-US" sz="700" dirty="0"/>
                        <a:t>이혼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</a:t>
                      </a:r>
                      <a:r>
                        <a:rPr lang="ko-KR" altLang="en-US" sz="700" dirty="0"/>
                        <a:t>중복 불가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다음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2</a:t>
                      </a:r>
                      <a:r>
                        <a:rPr lang="ko-KR" altLang="en-US" sz="700" dirty="0"/>
                        <a:t>번 페이지로 이동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- 1</a:t>
                      </a:r>
                      <a:r>
                        <a:rPr lang="ko-KR" altLang="en-US" sz="700" dirty="0" err="1"/>
                        <a:t>번페이지로</a:t>
                      </a:r>
                      <a:r>
                        <a:rPr lang="ko-KR" altLang="en-US" sz="700" dirty="0"/>
                        <a:t> 이동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하루 평균 음주량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</a:t>
                      </a:r>
                      <a:r>
                        <a:rPr lang="ko-KR" altLang="en-US" sz="700" dirty="0"/>
                        <a:t>중복 불가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2-3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/>
                        <a:t>다음</a:t>
                      </a: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- </a:t>
                      </a:r>
                      <a:r>
                        <a:rPr lang="ko-KR" altLang="en-US" sz="700" baseline="0" dirty="0"/>
                        <a:t>클릭 시</a:t>
                      </a:r>
                      <a:r>
                        <a:rPr lang="en-US" altLang="ko-KR" sz="700" baseline="0" dirty="0"/>
                        <a:t>, 3</a:t>
                      </a:r>
                      <a:r>
                        <a:rPr lang="ko-KR" altLang="en-US" sz="700" baseline="0" dirty="0"/>
                        <a:t>번 페이지로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 err="1"/>
                        <a:t>뒤로가기</a:t>
                      </a: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- 2</a:t>
                      </a:r>
                      <a:r>
                        <a:rPr lang="ko-KR" altLang="en-US" sz="700" baseline="0" dirty="0" err="1"/>
                        <a:t>번페이지로</a:t>
                      </a:r>
                      <a:r>
                        <a:rPr lang="ko-KR" altLang="en-US" sz="700" baseline="0" dirty="0"/>
                        <a:t>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/>
                        <a:t>사회적 활동</a:t>
                      </a: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- </a:t>
                      </a:r>
                      <a:r>
                        <a:rPr lang="ko-KR" altLang="en-US" sz="700" baseline="0" dirty="0"/>
                        <a:t>중복 불가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완료</a:t>
                      </a:r>
                      <a:endParaRPr lang="en-US" altLang="ko-KR" sz="7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메인 화면</a:t>
                      </a:r>
                      <a:r>
                        <a:rPr lang="en-US" altLang="ko-KR" sz="700" dirty="0"/>
                        <a:t>(PWM-04-01</a:t>
                      </a:r>
                      <a:r>
                        <a:rPr lang="ko-KR" altLang="en-US" sz="700" dirty="0"/>
                        <a:t>으</a:t>
                      </a:r>
                      <a:r>
                        <a:rPr lang="ko-KR" altLang="en-US" sz="700" baseline="0" dirty="0"/>
                        <a:t>로 이동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84" name="직사각형 83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85" name="직사각형 84"/>
          <p:cNvSpPr/>
          <p:nvPr/>
        </p:nvSpPr>
        <p:spPr>
          <a:xfrm>
            <a:off x="-8584" y="199007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86" name="직사각형 85"/>
          <p:cNvSpPr/>
          <p:nvPr/>
        </p:nvSpPr>
        <p:spPr>
          <a:xfrm>
            <a:off x="3099776" y="1114924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87" name="직사각형 86"/>
          <p:cNvSpPr/>
          <p:nvPr/>
        </p:nvSpPr>
        <p:spPr>
          <a:xfrm>
            <a:off x="-8584" y="5545185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88" name="직사각형 87"/>
          <p:cNvSpPr/>
          <p:nvPr/>
        </p:nvSpPr>
        <p:spPr>
          <a:xfrm>
            <a:off x="2751546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89" name="직사각형 88"/>
          <p:cNvSpPr/>
          <p:nvPr/>
        </p:nvSpPr>
        <p:spPr>
          <a:xfrm>
            <a:off x="2743344" y="199007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90" name="직사각형 89"/>
          <p:cNvSpPr/>
          <p:nvPr/>
        </p:nvSpPr>
        <p:spPr>
          <a:xfrm>
            <a:off x="5864206" y="1114924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91" name="직사각형 90"/>
          <p:cNvSpPr/>
          <p:nvPr/>
        </p:nvSpPr>
        <p:spPr>
          <a:xfrm>
            <a:off x="551965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3-1</a:t>
            </a:r>
            <a:endParaRPr lang="ko-KR" altLang="en-US" sz="600" dirty="0"/>
          </a:p>
        </p:txBody>
      </p:sp>
      <p:sp>
        <p:nvSpPr>
          <p:cNvPr id="120" name="직사각형 119"/>
          <p:cNvSpPr/>
          <p:nvPr/>
        </p:nvSpPr>
        <p:spPr>
          <a:xfrm>
            <a:off x="5517201" y="199007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3-2</a:t>
            </a:r>
            <a:endParaRPr lang="ko-KR" altLang="en-US" sz="600" dirty="0"/>
          </a:p>
        </p:txBody>
      </p:sp>
      <p:sp>
        <p:nvSpPr>
          <p:cNvPr id="121" name="직사각형 120"/>
          <p:cNvSpPr/>
          <p:nvPr/>
        </p:nvSpPr>
        <p:spPr>
          <a:xfrm>
            <a:off x="2743344" y="562047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122" name="직사각형 121"/>
          <p:cNvSpPr/>
          <p:nvPr/>
        </p:nvSpPr>
        <p:spPr>
          <a:xfrm>
            <a:off x="5517201" y="562047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3-3</a:t>
            </a:r>
            <a:endParaRPr lang="ko-KR" altLang="en-US" sz="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EB8858-07C0-5BCF-AABE-8FAD763A887E}"/>
              </a:ext>
            </a:extLst>
          </p:cNvPr>
          <p:cNvSpPr/>
          <p:nvPr/>
        </p:nvSpPr>
        <p:spPr>
          <a:xfrm>
            <a:off x="-817418" y="2433012"/>
            <a:ext cx="13092545" cy="1716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폐기</a:t>
            </a:r>
          </a:p>
        </p:txBody>
      </p:sp>
    </p:spTree>
    <p:extLst>
      <p:ext uri="{BB962C8B-B14F-4D97-AF65-F5344CB8AC3E}">
        <p14:creationId xmlns:p14="http://schemas.microsoft.com/office/powerpoint/2010/main" val="3382499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669329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결과 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PWM-04-04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519445"/>
              </p:ext>
            </p:extLst>
          </p:nvPr>
        </p:nvGraphicFramePr>
        <p:xfrm>
          <a:off x="9136380" y="451435"/>
          <a:ext cx="3055620" cy="5385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결과 보기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dirty="0"/>
                        <a:t>화면</a:t>
                      </a:r>
                      <a:endParaRPr lang="en-US" altLang="ko-KR" sz="700" baseline="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메인 화면</a:t>
                      </a:r>
                      <a:r>
                        <a:rPr lang="en-US" altLang="ko-KR" sz="700" dirty="0"/>
                        <a:t>(PWM-04-01)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건강보고서</a:t>
                      </a:r>
                      <a:endParaRPr lang="en-US" altLang="ko-KR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dirty="0"/>
                        <a:t>최근 측정날짜</a:t>
                      </a:r>
                      <a:endParaRPr lang="en-US" altLang="ko-KR" sz="7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dirty="0"/>
                        <a:t>    -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문진을 진행했을 때 업데이트</a:t>
                      </a:r>
                      <a:endParaRPr lang="en-US" altLang="ko-KR" sz="7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    - </a:t>
                      </a:r>
                      <a:r>
                        <a:rPr lang="ko-KR" altLang="en-US" sz="700" baseline="0" dirty="0"/>
                        <a:t>자동 </a:t>
                      </a:r>
                      <a:r>
                        <a:rPr lang="en-US" altLang="ko-KR" sz="700" baseline="0" dirty="0"/>
                        <a:t>: </a:t>
                      </a:r>
                      <a:r>
                        <a:rPr lang="ko-KR" altLang="en-US" sz="700" baseline="0" dirty="0"/>
                        <a:t>매주 월요일 업데이트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건강인</a:t>
                      </a:r>
                      <a:r>
                        <a:rPr lang="en-US" altLang="ko-KR" sz="700" baseline="0" dirty="0"/>
                        <a:t>/</a:t>
                      </a:r>
                      <a:r>
                        <a:rPr lang="ko-KR" altLang="en-US" sz="700" baseline="0" dirty="0" err="1"/>
                        <a:t>반건강인</a:t>
                      </a:r>
                      <a:r>
                        <a:rPr lang="en-US" altLang="ko-KR" sz="700" baseline="0" dirty="0"/>
                        <a:t>/</a:t>
                      </a:r>
                      <a:r>
                        <a:rPr lang="ko-KR" altLang="en-US" sz="700" baseline="0" dirty="0"/>
                        <a:t>질환인 안내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신체 정보 노출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 err="1"/>
                        <a:t>질환별</a:t>
                      </a:r>
                      <a:r>
                        <a:rPr lang="ko-KR" altLang="en-US" sz="700" baseline="0" dirty="0"/>
                        <a:t> 위험 상태 노출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dirty="0"/>
                        <a:t>1)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기록이 없을 시엔</a:t>
                      </a:r>
                      <a:r>
                        <a:rPr lang="en-US" altLang="ko-KR" sz="700" baseline="0" dirty="0"/>
                        <a:t>, 1-3</a:t>
                      </a:r>
                      <a:r>
                        <a:rPr lang="ko-KR" altLang="en-US" sz="700" baseline="0" dirty="0"/>
                        <a:t>영역 노출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700" dirty="0"/>
                        <a:t>비건강인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질환자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코드 </a:t>
                      </a:r>
                      <a:r>
                        <a:rPr lang="en-US" altLang="ko-KR" sz="700" dirty="0"/>
                        <a:t>2,3,4) </a:t>
                      </a:r>
                      <a:r>
                        <a:rPr lang="ko-KR" altLang="en-US" sz="700" dirty="0"/>
                        <a:t> 인 질병이 의심될 경우에만 표출 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1) </a:t>
                      </a:r>
                      <a:r>
                        <a:rPr lang="ko-KR" altLang="en-US" sz="700" dirty="0"/>
                        <a:t>당뇨 </a:t>
                      </a:r>
                      <a:r>
                        <a:rPr lang="ko-KR" altLang="en-US" sz="700" baseline="0" dirty="0"/>
                        <a:t>위험에 대한</a:t>
                      </a:r>
                      <a:r>
                        <a:rPr lang="ko-KR" altLang="en-US" sz="700" dirty="0"/>
                        <a:t> 건강 조언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2)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비만 위험에 대한 건강 조언</a:t>
                      </a: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3) </a:t>
                      </a:r>
                      <a:r>
                        <a:rPr lang="ko-KR" altLang="en-US" sz="700" baseline="0" dirty="0"/>
                        <a:t>고혈압 위험에 대한 건강 조언</a:t>
                      </a: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4) </a:t>
                      </a:r>
                      <a:r>
                        <a:rPr lang="ko-KR" altLang="en-US" sz="700" baseline="0" dirty="0"/>
                        <a:t>심장질환 위험에 대한 건강 조언</a:t>
                      </a: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endParaRPr lang="en-US" altLang="ko-KR" sz="700" baseline="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* </a:t>
                      </a:r>
                      <a:r>
                        <a:rPr lang="ko-KR" altLang="en-US" sz="700" baseline="0" dirty="0" err="1"/>
                        <a:t>노션에</a:t>
                      </a:r>
                      <a:r>
                        <a:rPr lang="ko-KR" altLang="en-US" sz="700" baseline="0" dirty="0"/>
                        <a:t> 정리할 예정입니다</a:t>
                      </a:r>
                      <a:r>
                        <a:rPr lang="en-US" altLang="ko-KR" sz="700" baseline="0" dirty="0"/>
                        <a:t>.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확인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메인 화면</a:t>
                      </a:r>
                      <a:r>
                        <a:rPr lang="en-US" altLang="ko-KR" sz="700" dirty="0"/>
                        <a:t>(PWM-04-01)</a:t>
                      </a:r>
                      <a:r>
                        <a:rPr lang="ko-KR" altLang="en-US" sz="700" dirty="0"/>
                        <a:t>으로 이동</a:t>
                      </a:r>
                    </a:p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6231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7" name="직사각형 106"/>
          <p:cNvSpPr/>
          <p:nvPr/>
        </p:nvSpPr>
        <p:spPr>
          <a:xfrm>
            <a:off x="-15018" y="345846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08" name="직사각형 107"/>
          <p:cNvSpPr/>
          <p:nvPr/>
        </p:nvSpPr>
        <p:spPr>
          <a:xfrm>
            <a:off x="-7309" y="3927505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109" name="직사각형 108"/>
          <p:cNvSpPr/>
          <p:nvPr/>
        </p:nvSpPr>
        <p:spPr>
          <a:xfrm>
            <a:off x="-7310" y="563140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27" name="직사각형 26"/>
          <p:cNvSpPr/>
          <p:nvPr/>
        </p:nvSpPr>
        <p:spPr>
          <a:xfrm>
            <a:off x="343474" y="1261405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42917" y="1263108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결과 보기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7623" y="129520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86266" y="5631404"/>
            <a:ext cx="1870591" cy="276408"/>
          </a:xfrm>
          <a:prstGeom prst="roundRect">
            <a:avLst>
              <a:gd name="adj" fmla="val 12614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19452" y="1910122"/>
            <a:ext cx="2138274" cy="1473928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>
                <a:solidFill>
                  <a:schemeClr val="tx1"/>
                </a:solidFill>
              </a:rPr>
              <a:t>홍길동 님은                    입니다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신체 정보</a:t>
            </a:r>
            <a:endParaRPr lang="en-US" altLang="ko-KR" sz="600" dirty="0">
              <a:solidFill>
                <a:schemeClr val="tx1"/>
              </a:solidFill>
            </a:endParaRPr>
          </a:p>
          <a:p>
            <a:endParaRPr lang="en-US" altLang="ko-KR" sz="600" dirty="0">
              <a:solidFill>
                <a:schemeClr val="tx1"/>
              </a:solidFill>
            </a:endParaRPr>
          </a:p>
          <a:p>
            <a:endParaRPr lang="en-US" altLang="ko-KR" sz="600" dirty="0">
              <a:solidFill>
                <a:schemeClr val="tx1"/>
              </a:solidFill>
            </a:endParaRPr>
          </a:p>
          <a:p>
            <a:endParaRPr lang="en-US" altLang="ko-KR" sz="600" dirty="0">
              <a:solidFill>
                <a:schemeClr val="tx1"/>
              </a:solidFill>
            </a:endParaRPr>
          </a:p>
          <a:p>
            <a:endParaRPr lang="en-US" altLang="ko-KR" sz="600" dirty="0">
              <a:solidFill>
                <a:schemeClr val="tx1"/>
              </a:solidFill>
            </a:endParaRPr>
          </a:p>
          <a:p>
            <a:endParaRPr lang="en-US" altLang="ko-KR" sz="600" dirty="0">
              <a:solidFill>
                <a:schemeClr val="tx1"/>
              </a:solidFill>
            </a:endParaRPr>
          </a:p>
          <a:p>
            <a:endParaRPr lang="en-US" altLang="ko-KR" sz="600" dirty="0">
              <a:solidFill>
                <a:schemeClr val="tx1"/>
              </a:solidFill>
            </a:endParaRPr>
          </a:p>
          <a:p>
            <a:endParaRPr lang="en-US" altLang="ko-KR" sz="600" dirty="0">
              <a:solidFill>
                <a:schemeClr val="tx1"/>
              </a:solidFill>
            </a:endParaRPr>
          </a:p>
          <a:p>
            <a:r>
              <a:rPr lang="ko-KR" altLang="en-US" sz="600" dirty="0" err="1">
                <a:solidFill>
                  <a:schemeClr val="tx1"/>
                </a:solidFill>
              </a:rPr>
              <a:t>질환별</a:t>
            </a:r>
            <a:r>
              <a:rPr lang="ko-KR" altLang="en-US" sz="600" dirty="0">
                <a:solidFill>
                  <a:schemeClr val="tx1"/>
                </a:solidFill>
              </a:rPr>
              <a:t> 위험 상태</a:t>
            </a:r>
            <a:endParaRPr lang="en-US" altLang="ko-KR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9452" y="1595142"/>
            <a:ext cx="14600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건강보고서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79158" y="1951988"/>
            <a:ext cx="441440" cy="140766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7030A0"/>
                </a:solidFill>
              </a:rPr>
              <a:t>질환인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9831" y="2294241"/>
            <a:ext cx="1460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600" dirty="0"/>
              <a:t>나이 </a:t>
            </a:r>
            <a:r>
              <a:rPr lang="en-US" altLang="ko-KR" sz="600" dirty="0"/>
              <a:t>: 32</a:t>
            </a:r>
            <a:r>
              <a:rPr lang="ko-KR" altLang="en-US" sz="600" dirty="0"/>
              <a:t>세</a:t>
            </a:r>
            <a:endParaRPr lang="en-US" altLang="ko-KR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600" dirty="0"/>
              <a:t>신장 </a:t>
            </a:r>
            <a:r>
              <a:rPr lang="en-US" altLang="ko-KR" sz="600" dirty="0"/>
              <a:t>: 181cm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600" dirty="0"/>
              <a:t>체중 </a:t>
            </a:r>
            <a:r>
              <a:rPr lang="en-US" altLang="ko-KR" sz="600" dirty="0"/>
              <a:t>: 85kg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600" dirty="0"/>
              <a:t>허리둘레 </a:t>
            </a:r>
            <a:r>
              <a:rPr lang="en-US" altLang="ko-KR" sz="600" dirty="0"/>
              <a:t>: 90cm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600" dirty="0"/>
              <a:t>BMI : 25.95 (</a:t>
            </a:r>
            <a:r>
              <a:rPr lang="ko-KR" altLang="en-US" sz="600" dirty="0"/>
              <a:t>비만</a:t>
            </a:r>
            <a:r>
              <a:rPr lang="en-US" altLang="ko-KR" sz="600" dirty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9831" y="2994610"/>
            <a:ext cx="146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600" dirty="0"/>
              <a:t>당뇨 </a:t>
            </a:r>
            <a:r>
              <a:rPr lang="en-US" altLang="ko-KR" sz="600" dirty="0"/>
              <a:t>: </a:t>
            </a:r>
            <a:r>
              <a:rPr lang="ko-KR" altLang="en-US" sz="600" dirty="0"/>
              <a:t>질환인</a:t>
            </a:r>
            <a:endParaRPr lang="en-US" altLang="ko-KR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600" dirty="0" err="1"/>
              <a:t>근감소증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건강인</a:t>
            </a:r>
            <a:endParaRPr lang="en-US" altLang="ko-KR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600" dirty="0"/>
              <a:t>치매 </a:t>
            </a:r>
            <a:r>
              <a:rPr lang="en-US" altLang="ko-KR" sz="600" dirty="0"/>
              <a:t>: </a:t>
            </a:r>
            <a:r>
              <a:rPr lang="ko-KR" altLang="en-US" sz="600" dirty="0" err="1"/>
              <a:t>반건강인</a:t>
            </a:r>
            <a:endParaRPr lang="en-US" altLang="ko-KR" sz="600" dirty="0"/>
          </a:p>
        </p:txBody>
      </p:sp>
      <p:sp>
        <p:nvSpPr>
          <p:cNvPr id="36" name="TextBox 35"/>
          <p:cNvSpPr txBox="1"/>
          <p:nvPr/>
        </p:nvSpPr>
        <p:spPr>
          <a:xfrm>
            <a:off x="1420598" y="1716420"/>
            <a:ext cx="12627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3"/>
                </a:solidFill>
              </a:rPr>
              <a:t>최근 측정날짜 </a:t>
            </a:r>
            <a:r>
              <a:rPr lang="en-US" altLang="ko-KR" sz="600" dirty="0">
                <a:solidFill>
                  <a:schemeClr val="accent3"/>
                </a:solidFill>
              </a:rPr>
              <a:t>: 2024. 04. 05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452" y="3861458"/>
            <a:ext cx="14600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건강 조언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19452" y="4078079"/>
            <a:ext cx="2138274" cy="247349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당뇨 환자를 위한 건강조언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0800000">
            <a:off x="2290006" y="4098751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19452" y="4393658"/>
            <a:ext cx="2138274" cy="247349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 err="1">
                <a:solidFill>
                  <a:schemeClr val="tx1"/>
                </a:solidFill>
              </a:rPr>
              <a:t>근감소증</a:t>
            </a:r>
            <a:r>
              <a:rPr lang="ko-KR" altLang="en-US" sz="600" dirty="0">
                <a:solidFill>
                  <a:schemeClr val="tx1"/>
                </a:solidFill>
              </a:rPr>
              <a:t> 환자를 위한 건강조언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10800000">
            <a:off x="2290006" y="4414330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19452" y="4708927"/>
            <a:ext cx="2138274" cy="247349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치매 환자를 위한 건강조언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10800000">
            <a:off x="2290006" y="4729599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419452" y="3438088"/>
            <a:ext cx="226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accent3"/>
                </a:solidFill>
              </a:rPr>
              <a:t>*</a:t>
            </a:r>
            <a:r>
              <a:rPr lang="ko-KR" altLang="en-US" sz="600" dirty="0">
                <a:solidFill>
                  <a:schemeClr val="accent3"/>
                </a:solidFill>
              </a:rPr>
              <a:t> 기초 정보 입력 값만을 바탕으로 당뇨</a:t>
            </a:r>
            <a:r>
              <a:rPr lang="en-US" altLang="ko-KR" sz="600" dirty="0">
                <a:solidFill>
                  <a:schemeClr val="accent3"/>
                </a:solidFill>
              </a:rPr>
              <a:t>, </a:t>
            </a:r>
            <a:r>
              <a:rPr lang="ko-KR" altLang="en-US" sz="600" dirty="0" err="1">
                <a:solidFill>
                  <a:schemeClr val="accent3"/>
                </a:solidFill>
              </a:rPr>
              <a:t>근감소증</a:t>
            </a:r>
            <a:r>
              <a:rPr lang="en-US" altLang="ko-KR" sz="600" dirty="0">
                <a:solidFill>
                  <a:schemeClr val="accent3"/>
                </a:solidFill>
              </a:rPr>
              <a:t>, </a:t>
            </a:r>
            <a:r>
              <a:rPr lang="ko-KR" altLang="en-US" sz="600" dirty="0">
                <a:solidFill>
                  <a:schemeClr val="accent3"/>
                </a:solidFill>
              </a:rPr>
              <a:t>치매에 대한 위험 상태를 분류하였습니다</a:t>
            </a:r>
            <a:r>
              <a:rPr lang="en-US" altLang="ko-KR" sz="600" dirty="0">
                <a:solidFill>
                  <a:schemeClr val="accent3"/>
                </a:solidFill>
              </a:rPr>
              <a:t>. </a:t>
            </a:r>
            <a:r>
              <a:rPr lang="ko-KR" altLang="en-US" sz="600" dirty="0">
                <a:solidFill>
                  <a:schemeClr val="accent3"/>
                </a:solidFill>
              </a:rPr>
              <a:t>문진과 데이터를 기록하시면 좀 더 자세하게 나의 상태를 알 수 있어요</a:t>
            </a:r>
            <a:r>
              <a:rPr lang="en-US" altLang="ko-KR" sz="600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88278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960250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라이프로그 메인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PWM-04-05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179787"/>
              </p:ext>
            </p:extLst>
          </p:nvPr>
        </p:nvGraphicFramePr>
        <p:xfrm>
          <a:off x="9136380" y="451435"/>
          <a:ext cx="3055620" cy="5236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라이프로그 메인 화면</a:t>
                      </a:r>
                      <a:endParaRPr lang="en-US" altLang="ko-KR" sz="700" baseline="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메인 화면</a:t>
                      </a:r>
                      <a:r>
                        <a:rPr lang="en-US" altLang="ko-KR" sz="700" dirty="0"/>
                        <a:t>(PWM-04-01)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오늘의 디바이스</a:t>
                      </a:r>
                      <a:r>
                        <a:rPr lang="ko-KR" altLang="en-US" sz="700" baseline="0" dirty="0"/>
                        <a:t> 연동 데이터 목록 노출</a:t>
                      </a:r>
                      <a:endParaRPr lang="en-US" altLang="ko-KR" sz="7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aseline="0" dirty="0"/>
                        <a:t>수면 </a:t>
                      </a:r>
                      <a:r>
                        <a:rPr lang="en-US" altLang="ko-KR" sz="700" baseline="0" dirty="0"/>
                        <a:t>: </a:t>
                      </a:r>
                      <a:r>
                        <a:rPr lang="ko-KR" altLang="en-US" sz="700" baseline="0" dirty="0"/>
                        <a:t>클릭 시</a:t>
                      </a:r>
                      <a:r>
                        <a:rPr lang="en-US" altLang="ko-KR" sz="700" baseline="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라이프로그 수면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PWM-04-05-01)</a:t>
                      </a:r>
                      <a:r>
                        <a:rPr lang="ko-KR" altLang="en-US" sz="700" dirty="0"/>
                        <a:t>으로 이동</a:t>
                      </a:r>
                      <a:endParaRPr lang="en-US" altLang="ko-KR" sz="7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 err="1"/>
                        <a:t>심박수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라이프로그 </a:t>
                      </a:r>
                      <a:r>
                        <a:rPr lang="ko-KR" altLang="en-US" sz="700" baseline="0" dirty="0" err="1"/>
                        <a:t>심박수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PWM-04-05-02)</a:t>
                      </a:r>
                      <a:r>
                        <a:rPr lang="ko-KR" altLang="en-US" sz="700" dirty="0"/>
                        <a:t>로 이동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/>
                        <a:t>혈중 산소포화도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라이프로그 혈중 산호포화도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PWM-04-05-03)</a:t>
                      </a:r>
                      <a:r>
                        <a:rPr lang="ko-KR" altLang="en-US" sz="700" dirty="0"/>
                        <a:t>로 이동</a:t>
                      </a:r>
                      <a:endParaRPr lang="en-US" altLang="ko-KR" sz="7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/>
                        <a:t>걸음 수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라이프로그 걸음 수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PWM-04-05-04)</a:t>
                      </a:r>
                      <a:r>
                        <a:rPr lang="ko-KR" altLang="en-US" sz="700" dirty="0"/>
                        <a:t>로 이동</a:t>
                      </a:r>
                      <a:endParaRPr lang="en-US" altLang="ko-KR" sz="7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/>
                        <a:t>스트레스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라이프로그 스트레스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PWM-04-05-05)</a:t>
                      </a:r>
                      <a:r>
                        <a:rPr lang="ko-KR" altLang="en-US" sz="700" dirty="0"/>
                        <a:t>로 이동</a:t>
                      </a:r>
                      <a:endParaRPr lang="en-US" altLang="ko-KR" sz="7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/>
                        <a:t>체중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 err="1"/>
                        <a:t>체성분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라이프로그 체중</a:t>
                      </a:r>
                      <a:r>
                        <a:rPr lang="en-US" altLang="ko-KR" sz="700" baseline="0" dirty="0"/>
                        <a:t>/</a:t>
                      </a:r>
                      <a:r>
                        <a:rPr lang="ko-KR" altLang="en-US" sz="700" baseline="0" dirty="0" err="1"/>
                        <a:t>체성분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PWM-04-05-06)</a:t>
                      </a:r>
                      <a:r>
                        <a:rPr lang="ko-KR" altLang="en-US" sz="700" dirty="0"/>
                        <a:t>로 이동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라이프로그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779513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91" name="TextBox 90"/>
          <p:cNvSpPr txBox="1"/>
          <p:nvPr/>
        </p:nvSpPr>
        <p:spPr>
          <a:xfrm>
            <a:off x="1773787" y="1829408"/>
            <a:ext cx="915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6</a:t>
            </a:r>
            <a:r>
              <a:rPr lang="ko-KR" altLang="en-US" sz="900" b="1" dirty="0"/>
              <a:t>시간 </a:t>
            </a:r>
            <a:r>
              <a:rPr lang="en-US" altLang="ko-KR" sz="900" b="1" dirty="0"/>
              <a:t>10</a:t>
            </a:r>
            <a:r>
              <a:rPr lang="ko-KR" altLang="en-US" sz="900" b="1" dirty="0"/>
              <a:t>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846" y="1805281"/>
            <a:ext cx="1479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수면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 err="1"/>
              <a:t>심박수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혈중산소포화도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걸음 수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스트레스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체중</a:t>
            </a:r>
            <a:r>
              <a:rPr lang="en-US" altLang="ko-KR" sz="800" dirty="0"/>
              <a:t>/</a:t>
            </a:r>
            <a:r>
              <a:rPr lang="ko-KR" altLang="en-US" sz="800" dirty="0" err="1"/>
              <a:t>체성분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</p:txBody>
      </p:sp>
      <p:grpSp>
        <p:nvGrpSpPr>
          <p:cNvPr id="2" name="그룹 1"/>
          <p:cNvGrpSpPr/>
          <p:nvPr/>
        </p:nvGrpSpPr>
        <p:grpSpPr>
          <a:xfrm>
            <a:off x="397972" y="1798625"/>
            <a:ext cx="386664" cy="292398"/>
            <a:chOff x="397972" y="1798625"/>
            <a:chExt cx="386664" cy="292398"/>
          </a:xfrm>
        </p:grpSpPr>
        <p:sp>
          <p:nvSpPr>
            <p:cNvPr id="22" name="타원 21"/>
            <p:cNvSpPr/>
            <p:nvPr/>
          </p:nvSpPr>
          <p:spPr>
            <a:xfrm>
              <a:off x="413603" y="1798625"/>
              <a:ext cx="292398" cy="2923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7972" y="1852491"/>
              <a:ext cx="38666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icon</a:t>
              </a: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413603" y="2165698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13603" y="2766855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13603" y="2357439"/>
            <a:ext cx="292398" cy="2923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ysClr val="windowText" lastClr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7972" y="2411305"/>
            <a:ext cx="3866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icon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97712" y="2382370"/>
            <a:ext cx="5695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76 </a:t>
            </a:r>
            <a:r>
              <a:rPr lang="en-US" altLang="ko-KR" sz="700" dirty="0">
                <a:solidFill>
                  <a:schemeClr val="accent3"/>
                </a:solidFill>
              </a:rPr>
              <a:t>bpm</a:t>
            </a:r>
            <a:endParaRPr lang="ko-KR" altLang="en-US" sz="900" dirty="0">
              <a:solidFill>
                <a:schemeClr val="accent3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28800" y="2914737"/>
            <a:ext cx="738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94-100 </a:t>
            </a:r>
            <a:r>
              <a:rPr lang="en-US" altLang="ko-KR" sz="700" dirty="0">
                <a:solidFill>
                  <a:schemeClr val="accent3"/>
                </a:solidFill>
              </a:rPr>
              <a:t>%</a:t>
            </a:r>
            <a:endParaRPr lang="ko-KR" altLang="en-US" sz="900" dirty="0">
              <a:solidFill>
                <a:schemeClr val="accent3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13603" y="3315447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397972" y="2906031"/>
            <a:ext cx="386664" cy="292398"/>
            <a:chOff x="397972" y="1798625"/>
            <a:chExt cx="386664" cy="292398"/>
          </a:xfrm>
        </p:grpSpPr>
        <p:sp>
          <p:nvSpPr>
            <p:cNvPr id="34" name="타원 33"/>
            <p:cNvSpPr/>
            <p:nvPr/>
          </p:nvSpPr>
          <p:spPr>
            <a:xfrm>
              <a:off x="413603" y="1798625"/>
              <a:ext cx="292398" cy="2923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7972" y="1852491"/>
              <a:ext cx="38666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icon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828800" y="3318332"/>
            <a:ext cx="738438" cy="568361"/>
            <a:chOff x="1828800" y="3318332"/>
            <a:chExt cx="738438" cy="568361"/>
          </a:xfrm>
        </p:grpSpPr>
        <p:sp>
          <p:nvSpPr>
            <p:cNvPr id="36" name="TextBox 35"/>
            <p:cNvSpPr txBox="1"/>
            <p:nvPr/>
          </p:nvSpPr>
          <p:spPr>
            <a:xfrm>
              <a:off x="1828800" y="3318332"/>
              <a:ext cx="7384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/>
                <a:t>2,994 </a:t>
              </a:r>
              <a:r>
                <a:rPr lang="ko-KR" altLang="en-US" sz="700" dirty="0">
                  <a:solidFill>
                    <a:schemeClr val="accent3"/>
                  </a:solidFill>
                </a:rPr>
                <a:t>걸음</a:t>
              </a:r>
              <a:endParaRPr lang="ko-KR" altLang="en-US" sz="900" dirty="0">
                <a:solidFill>
                  <a:schemeClr val="accent3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28800" y="3479601"/>
              <a:ext cx="7384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2.28 </a:t>
              </a:r>
              <a:r>
                <a:rPr lang="en-US" altLang="ko-KR" sz="700" dirty="0">
                  <a:solidFill>
                    <a:schemeClr val="accent3"/>
                  </a:solidFill>
                </a:rPr>
                <a:t>km</a:t>
              </a:r>
              <a:endParaRPr lang="ko-KR" altLang="en-US" sz="900" dirty="0">
                <a:solidFill>
                  <a:schemeClr val="accent3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28800" y="3655861"/>
              <a:ext cx="7384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143 </a:t>
              </a:r>
              <a:r>
                <a:rPr lang="en-US" altLang="ko-KR" sz="700" dirty="0">
                  <a:solidFill>
                    <a:schemeClr val="accent3"/>
                  </a:solidFill>
                </a:rPr>
                <a:t>Kcal</a:t>
              </a:r>
              <a:endParaRPr lang="ko-KR" altLang="en-US" sz="900" dirty="0">
                <a:solidFill>
                  <a:schemeClr val="accent3"/>
                </a:solidFill>
              </a:endParaRPr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413603" y="3858862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97972" y="3449446"/>
            <a:ext cx="386664" cy="292398"/>
            <a:chOff x="397972" y="1798625"/>
            <a:chExt cx="386664" cy="292398"/>
          </a:xfrm>
        </p:grpSpPr>
        <p:sp>
          <p:nvSpPr>
            <p:cNvPr id="42" name="타원 41"/>
            <p:cNvSpPr/>
            <p:nvPr/>
          </p:nvSpPr>
          <p:spPr>
            <a:xfrm>
              <a:off x="413603" y="1798625"/>
              <a:ext cx="292398" cy="2923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7972" y="1852491"/>
              <a:ext cx="38666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icon</a:t>
              </a: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413603" y="4408117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397972" y="3998701"/>
            <a:ext cx="386664" cy="292398"/>
            <a:chOff x="397972" y="1798625"/>
            <a:chExt cx="386664" cy="292398"/>
          </a:xfrm>
        </p:grpSpPr>
        <p:sp>
          <p:nvSpPr>
            <p:cNvPr id="46" name="타원 45"/>
            <p:cNvSpPr/>
            <p:nvPr/>
          </p:nvSpPr>
          <p:spPr>
            <a:xfrm>
              <a:off x="413603" y="1798625"/>
              <a:ext cx="292398" cy="2923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97972" y="1852491"/>
              <a:ext cx="38666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icon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089157" y="4020131"/>
            <a:ext cx="510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/>
              <a:t>높음</a:t>
            </a:r>
            <a:endParaRPr lang="ko-KR" altLang="en-US" sz="900" dirty="0">
              <a:solidFill>
                <a:schemeClr val="accent3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397972" y="4554489"/>
            <a:ext cx="386664" cy="292398"/>
            <a:chOff x="397972" y="1798625"/>
            <a:chExt cx="386664" cy="292398"/>
          </a:xfrm>
        </p:grpSpPr>
        <p:sp>
          <p:nvSpPr>
            <p:cNvPr id="57" name="타원 56"/>
            <p:cNvSpPr/>
            <p:nvPr/>
          </p:nvSpPr>
          <p:spPr>
            <a:xfrm>
              <a:off x="413603" y="1798625"/>
              <a:ext cx="292398" cy="2923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7972" y="1852491"/>
              <a:ext cx="38666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icon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958340" y="4429545"/>
            <a:ext cx="738438" cy="568361"/>
            <a:chOff x="1828800" y="3318332"/>
            <a:chExt cx="738438" cy="568361"/>
          </a:xfrm>
        </p:grpSpPr>
        <p:sp>
          <p:nvSpPr>
            <p:cNvPr id="60" name="TextBox 59"/>
            <p:cNvSpPr txBox="1"/>
            <p:nvPr/>
          </p:nvSpPr>
          <p:spPr>
            <a:xfrm>
              <a:off x="1828800" y="3318332"/>
              <a:ext cx="7384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84.2 </a:t>
              </a:r>
              <a:r>
                <a:rPr lang="en-US" altLang="ko-KR" sz="700" dirty="0">
                  <a:solidFill>
                    <a:schemeClr val="accent3"/>
                  </a:solidFill>
                </a:rPr>
                <a:t>kg</a:t>
              </a:r>
              <a:endParaRPr lang="ko-KR" altLang="en-US" sz="900" dirty="0">
                <a:solidFill>
                  <a:schemeClr val="accent3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28800" y="3479601"/>
              <a:ext cx="7384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34.5 </a:t>
              </a:r>
              <a:r>
                <a:rPr lang="en-US" altLang="ko-KR" sz="700" dirty="0">
                  <a:solidFill>
                    <a:schemeClr val="accent3"/>
                  </a:solidFill>
                </a:rPr>
                <a:t>kg</a:t>
              </a:r>
              <a:endParaRPr lang="ko-KR" altLang="en-US" sz="900" dirty="0">
                <a:solidFill>
                  <a:schemeClr val="accent3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28800" y="3655861"/>
              <a:ext cx="7384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24.2 </a:t>
              </a:r>
              <a:r>
                <a:rPr lang="en-US" altLang="ko-KR" sz="700" dirty="0">
                  <a:solidFill>
                    <a:schemeClr val="accent3"/>
                  </a:solidFill>
                </a:rPr>
                <a:t>%l</a:t>
              </a:r>
              <a:endParaRPr lang="ko-KR" altLang="en-US" sz="9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3470313E-7DA3-C6E9-1750-C5319A3B3E01}"/>
              </a:ext>
            </a:extLst>
          </p:cNvPr>
          <p:cNvSpPr/>
          <p:nvPr/>
        </p:nvSpPr>
        <p:spPr>
          <a:xfrm>
            <a:off x="3002532" y="1465744"/>
            <a:ext cx="5812488" cy="2393118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40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건강 앱 정보 저장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endParaRPr lang="en-US" altLang="ko-KR" sz="140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심박수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수면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걸음 수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활동 칼로리 소모량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체온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체지방률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수분 섭취량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호흡률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혈중 산소 포화도</a:t>
            </a: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40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12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/>
          <p:cNvSpPr/>
          <p:nvPr/>
        </p:nvSpPr>
        <p:spPr>
          <a:xfrm>
            <a:off x="512398" y="5359937"/>
            <a:ext cx="1980000" cy="104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/>
          <p:cNvSpPr/>
          <p:nvPr/>
        </p:nvSpPr>
        <p:spPr>
          <a:xfrm>
            <a:off x="1775681" y="5358476"/>
            <a:ext cx="720000" cy="1060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54055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라이프로그 </a:t>
                      </a:r>
                      <a:r>
                        <a:rPr lang="ko-KR" altLang="en-US" sz="800" baseline="0" dirty="0" err="1"/>
                        <a:t>심박수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PWM-04-05-02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ysClr val="windowText" lastClr="000000"/>
                </a:solidFill>
              </a:rPr>
              <a:t>심박수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6231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-21556" y="1965919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45" name="TextBox 44"/>
          <p:cNvSpPr txBox="1"/>
          <p:nvPr/>
        </p:nvSpPr>
        <p:spPr>
          <a:xfrm>
            <a:off x="977957" y="1581219"/>
            <a:ext cx="1305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&lt;     04-08     </a:t>
            </a:r>
            <a:r>
              <a:rPr lang="en-US" altLang="ko-KR" sz="900" dirty="0">
                <a:solidFill>
                  <a:schemeClr val="accent3"/>
                </a:solidFill>
              </a:rPr>
              <a:t>&gt;</a:t>
            </a:r>
            <a:endParaRPr lang="ko-KR" altLang="en-US" sz="900" dirty="0">
              <a:solidFill>
                <a:schemeClr val="accent3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428730" y="1958422"/>
            <a:ext cx="2138274" cy="2084941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80958" y="4134111"/>
            <a:ext cx="1305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심박수</a:t>
            </a:r>
            <a:r>
              <a:rPr lang="ko-KR" altLang="en-US" sz="800" dirty="0"/>
              <a:t> 상세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28674" y="4362965"/>
            <a:ext cx="10979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정상</a:t>
            </a:r>
            <a:r>
              <a:rPr lang="en-US" altLang="ko-KR" sz="600" dirty="0"/>
              <a:t>(60bpm ~ 100bpm)</a:t>
            </a:r>
            <a:endParaRPr lang="ko-KR" altLang="en-US" sz="600" dirty="0"/>
          </a:p>
        </p:txBody>
      </p:sp>
      <p:sp>
        <p:nvSpPr>
          <p:cNvPr id="156" name="TextBox 155"/>
          <p:cNvSpPr txBox="1"/>
          <p:nvPr/>
        </p:nvSpPr>
        <p:spPr>
          <a:xfrm>
            <a:off x="2375056" y="4362965"/>
            <a:ext cx="3838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</a:t>
            </a:r>
            <a:endParaRPr lang="ko-KR" altLang="en-US" sz="600" dirty="0"/>
          </a:p>
        </p:txBody>
      </p:sp>
      <p:sp>
        <p:nvSpPr>
          <p:cNvPr id="157" name="직사각형 156"/>
          <p:cNvSpPr/>
          <p:nvPr/>
        </p:nvSpPr>
        <p:spPr>
          <a:xfrm>
            <a:off x="501064" y="4587914"/>
            <a:ext cx="1987619" cy="106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28674" y="4737629"/>
            <a:ext cx="11673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부정서맥</a:t>
            </a:r>
            <a:r>
              <a:rPr lang="en-US" altLang="ko-KR" sz="600" dirty="0"/>
              <a:t>(~59bpm)</a:t>
            </a:r>
            <a:endParaRPr lang="ko-KR" altLang="en-US" sz="600" dirty="0"/>
          </a:p>
        </p:txBody>
      </p:sp>
      <p:sp>
        <p:nvSpPr>
          <p:cNvPr id="159" name="TextBox 158"/>
          <p:cNvSpPr txBox="1"/>
          <p:nvPr/>
        </p:nvSpPr>
        <p:spPr>
          <a:xfrm>
            <a:off x="2033282" y="4737629"/>
            <a:ext cx="7256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</a:t>
            </a:r>
            <a:r>
              <a:rPr lang="ko-KR" altLang="en-US" sz="600" dirty="0"/>
              <a:t>시간 </a:t>
            </a:r>
            <a:r>
              <a:rPr lang="en-US" altLang="ko-KR" sz="600" dirty="0"/>
              <a:t>11</a:t>
            </a:r>
            <a:r>
              <a:rPr lang="ko-KR" altLang="en-US" sz="600" dirty="0"/>
              <a:t>분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501064" y="4962578"/>
            <a:ext cx="1987619" cy="106088"/>
          </a:xfrm>
          <a:prstGeom prst="rect">
            <a:avLst/>
          </a:prstGeom>
          <a:solidFill>
            <a:srgbClr val="F98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/>
          <p:cNvSpPr txBox="1"/>
          <p:nvPr/>
        </p:nvSpPr>
        <p:spPr>
          <a:xfrm>
            <a:off x="428674" y="5133527"/>
            <a:ext cx="10979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/>
              <a:t>부정빈맥</a:t>
            </a:r>
            <a:r>
              <a:rPr lang="en-US" altLang="ko-KR" sz="600" dirty="0"/>
              <a:t>(100bpm ~)</a:t>
            </a:r>
            <a:endParaRPr lang="ko-KR" altLang="en-US" sz="600" dirty="0"/>
          </a:p>
        </p:txBody>
      </p:sp>
      <p:sp>
        <p:nvSpPr>
          <p:cNvPr id="162" name="TextBox 161"/>
          <p:cNvSpPr txBox="1"/>
          <p:nvPr/>
        </p:nvSpPr>
        <p:spPr>
          <a:xfrm>
            <a:off x="2033282" y="5133527"/>
            <a:ext cx="7256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5</a:t>
            </a:r>
            <a:r>
              <a:rPr lang="ko-KR" altLang="en-US" sz="600" dirty="0"/>
              <a:t>시간 </a:t>
            </a:r>
            <a:r>
              <a:rPr lang="en-US" altLang="ko-KR" sz="600" dirty="0"/>
              <a:t>40</a:t>
            </a:r>
            <a:r>
              <a:rPr lang="ko-KR" altLang="en-US" sz="600" dirty="0"/>
              <a:t>분</a:t>
            </a:r>
          </a:p>
        </p:txBody>
      </p:sp>
      <p:sp>
        <p:nvSpPr>
          <p:cNvPr id="164" name="직사각형 163"/>
          <p:cNvSpPr/>
          <p:nvPr/>
        </p:nvSpPr>
        <p:spPr>
          <a:xfrm>
            <a:off x="1049356" y="4962578"/>
            <a:ext cx="1440000" cy="106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22439"/>
              </p:ext>
            </p:extLst>
          </p:nvPr>
        </p:nvGraphicFramePr>
        <p:xfrm>
          <a:off x="9136380" y="451435"/>
          <a:ext cx="3055620" cy="4689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라이프로그 </a:t>
                      </a:r>
                      <a:r>
                        <a:rPr lang="ko-KR" altLang="en-US" sz="700" dirty="0" err="1"/>
                        <a:t>심박수</a:t>
                      </a:r>
                      <a:r>
                        <a:rPr lang="ko-KR" altLang="en-US" sz="700" dirty="0"/>
                        <a:t>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라이프로그 메인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PWM-04-05)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날짜 표시</a:t>
                      </a:r>
                      <a:endParaRPr lang="en-US" altLang="ko-KR" sz="7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디폴트 값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오늘 </a:t>
                      </a:r>
                      <a:endParaRPr lang="en-US" altLang="ko-KR" sz="7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    - </a:t>
                      </a:r>
                      <a:r>
                        <a:rPr lang="ko-KR" altLang="en-US" sz="700" dirty="0"/>
                        <a:t>오른쪽 화살표 회색 처리 및 비활성화</a:t>
                      </a:r>
                      <a:endParaRPr lang="en-US" altLang="ko-KR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오늘 제외</a:t>
                      </a:r>
                      <a:endParaRPr lang="en-US" altLang="ko-KR" sz="7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    - </a:t>
                      </a:r>
                      <a:r>
                        <a:rPr lang="ko-KR" altLang="en-US" sz="700" baseline="0" dirty="0"/>
                        <a:t>양쪽 화살표 검정 처리 및 활성화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최근 저장된 </a:t>
                      </a:r>
                      <a:r>
                        <a:rPr lang="en-US" altLang="ko-KR" sz="700" dirty="0"/>
                        <a:t>5</a:t>
                      </a:r>
                      <a:r>
                        <a:rPr lang="ko-KR" altLang="en-US" sz="700" dirty="0"/>
                        <a:t>건의 심박수를 보여준다</a:t>
                      </a:r>
                      <a:r>
                        <a:rPr lang="en-US" altLang="ko-KR" sz="700" dirty="0"/>
                        <a:t>. </a:t>
                      </a:r>
                    </a:p>
                    <a:p>
                      <a:pPr marL="228600" indent="-228600">
                        <a:buAutoNum type="arabicParenR"/>
                      </a:pPr>
                      <a:r>
                        <a:rPr lang="en-US" altLang="ko-KR" sz="700" dirty="0"/>
                        <a:t>5</a:t>
                      </a:r>
                      <a:r>
                        <a:rPr lang="ko-KR" altLang="en-US" sz="700" dirty="0"/>
                        <a:t>건 이하일때는 이하의 횟수만큼 보여준다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/>
                        <a:t>최근 심박수 상태를 기반으로 아래 내용 중 한가지를 보여주면 된다</a:t>
                      </a:r>
                      <a:r>
                        <a:rPr lang="en-US" altLang="ko-KR" sz="700" baseline="0" dirty="0"/>
                        <a:t>. </a:t>
                      </a:r>
                    </a:p>
                    <a:p>
                      <a:pPr marL="685800" lvl="1" indent="-2286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aseline="0" dirty="0"/>
                        <a:t>정상인 심박수 </a:t>
                      </a:r>
                      <a:r>
                        <a:rPr lang="en-US" altLang="ko-KR" sz="700" baseline="0" dirty="0"/>
                        <a:t>60~100</a:t>
                      </a:r>
                    </a:p>
                    <a:p>
                      <a:pPr marL="685800" lvl="1" indent="-2286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aseline="0" dirty="0" err="1"/>
                        <a:t>부정빈맥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en-US" altLang="ko-KR" sz="700" baseline="0" dirty="0"/>
                        <a:t>100 </a:t>
                      </a:r>
                      <a:r>
                        <a:rPr lang="ko-KR" altLang="en-US" sz="700" baseline="0" dirty="0"/>
                        <a:t>초과</a:t>
                      </a:r>
                      <a:r>
                        <a:rPr lang="en-US" altLang="ko-KR" sz="700" baseline="0" dirty="0"/>
                        <a:t>, </a:t>
                      </a:r>
                      <a:r>
                        <a:rPr lang="ko-KR" altLang="en-US" sz="700" baseline="0" dirty="0"/>
                        <a:t>부정서맥 </a:t>
                      </a:r>
                      <a:r>
                        <a:rPr lang="en-US" altLang="ko-KR" sz="700" baseline="0" dirty="0"/>
                        <a:t>60 </a:t>
                      </a:r>
                      <a:r>
                        <a:rPr lang="ko-KR" altLang="en-US" sz="700" baseline="0" dirty="0"/>
                        <a:t>미만</a:t>
                      </a:r>
                      <a:endParaRPr lang="en-US" altLang="ko-KR" sz="700" baseline="0" dirty="0"/>
                    </a:p>
                    <a:p>
                      <a:pPr marL="228600" indent="-228600">
                        <a:buAutoNum type="arabicParenR"/>
                      </a:pPr>
                      <a:endParaRPr lang="en-US" altLang="ko-KR" sz="700" baseline="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70" name="직사각형 69"/>
          <p:cNvSpPr/>
          <p:nvPr/>
        </p:nvSpPr>
        <p:spPr>
          <a:xfrm>
            <a:off x="0" y="4166546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3E4B1AD7-4880-D56C-FDD7-E01E1FA0C25F}"/>
              </a:ext>
            </a:extLst>
          </p:cNvPr>
          <p:cNvSpPr/>
          <p:nvPr/>
        </p:nvSpPr>
        <p:spPr>
          <a:xfrm>
            <a:off x="4201293" y="4635453"/>
            <a:ext cx="3736155" cy="553610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Front –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건강 앱</a:t>
            </a: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F0C53C-7C89-0713-03AC-BC77072C16A4}"/>
              </a:ext>
            </a:extLst>
          </p:cNvPr>
          <p:cNvSpPr/>
          <p:nvPr/>
        </p:nvSpPr>
        <p:spPr>
          <a:xfrm>
            <a:off x="1111588" y="4582409"/>
            <a:ext cx="720000" cy="1060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0136D1-A8E9-0D8A-376D-A3FDE9CBB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3" t="31124" r="13284" b="24138"/>
          <a:stretch/>
        </p:blipFill>
        <p:spPr>
          <a:xfrm>
            <a:off x="3147933" y="1660331"/>
            <a:ext cx="1575980" cy="2140388"/>
          </a:xfrm>
          <a:prstGeom prst="round2SameRect">
            <a:avLst>
              <a:gd name="adj1" fmla="val 7480"/>
              <a:gd name="adj2" fmla="val 0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9524F5-5FEA-F4FC-CFBA-85F9F923B52B}"/>
              </a:ext>
            </a:extLst>
          </p:cNvPr>
          <p:cNvSpPr/>
          <p:nvPr/>
        </p:nvSpPr>
        <p:spPr>
          <a:xfrm>
            <a:off x="1135815" y="1595133"/>
            <a:ext cx="683918" cy="188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121">
            <a:extLst>
              <a:ext uri="{FF2B5EF4-FFF2-40B4-BE49-F238E27FC236}">
                <a16:creationId xmlns:a16="http://schemas.microsoft.com/office/drawing/2014/main" id="{06055A4E-886B-26FD-3CAF-92482A739627}"/>
              </a:ext>
            </a:extLst>
          </p:cNvPr>
          <p:cNvCxnSpPr>
            <a:stCxn id="8" idx="0"/>
          </p:cNvCxnSpPr>
          <p:nvPr/>
        </p:nvCxnSpPr>
        <p:spPr>
          <a:xfrm rot="5400000" flipH="1" flipV="1">
            <a:off x="2810271" y="75600"/>
            <a:ext cx="187037" cy="2852030"/>
          </a:xfrm>
          <a:prstGeom prst="bentConnector3">
            <a:avLst>
              <a:gd name="adj1" fmla="val 2222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5C7A96-113F-E3DC-00B0-EAEF4E9FF44E}"/>
              </a:ext>
            </a:extLst>
          </p:cNvPr>
          <p:cNvCxnSpPr>
            <a:cxnSpLocks/>
          </p:cNvCxnSpPr>
          <p:nvPr/>
        </p:nvCxnSpPr>
        <p:spPr>
          <a:xfrm>
            <a:off x="426781" y="2244436"/>
            <a:ext cx="2113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F0C8C1-F865-19BC-1F6F-7A5870877C73}"/>
              </a:ext>
            </a:extLst>
          </p:cNvPr>
          <p:cNvCxnSpPr>
            <a:cxnSpLocks/>
          </p:cNvCxnSpPr>
          <p:nvPr/>
        </p:nvCxnSpPr>
        <p:spPr>
          <a:xfrm>
            <a:off x="426781" y="2599459"/>
            <a:ext cx="2113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301EC28-F791-6125-CE1D-FF106B8DEFE4}"/>
              </a:ext>
            </a:extLst>
          </p:cNvPr>
          <p:cNvCxnSpPr>
            <a:cxnSpLocks/>
          </p:cNvCxnSpPr>
          <p:nvPr/>
        </p:nvCxnSpPr>
        <p:spPr>
          <a:xfrm>
            <a:off x="426781" y="2954482"/>
            <a:ext cx="2113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B820D5D-4BE6-6654-2DA5-8C9E9321864C}"/>
              </a:ext>
            </a:extLst>
          </p:cNvPr>
          <p:cNvCxnSpPr>
            <a:cxnSpLocks/>
          </p:cNvCxnSpPr>
          <p:nvPr/>
        </p:nvCxnSpPr>
        <p:spPr>
          <a:xfrm>
            <a:off x="426781" y="3309505"/>
            <a:ext cx="2113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3957685-6B0E-F078-29CE-4762D8786F21}"/>
              </a:ext>
            </a:extLst>
          </p:cNvPr>
          <p:cNvCxnSpPr>
            <a:cxnSpLocks/>
          </p:cNvCxnSpPr>
          <p:nvPr/>
        </p:nvCxnSpPr>
        <p:spPr>
          <a:xfrm>
            <a:off x="426781" y="3664527"/>
            <a:ext cx="2113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6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88419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라이프로그 걸음 수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PWM-04-05-04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걸음 수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6231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0" y="2708987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08" name="직사각형 107"/>
          <p:cNvSpPr/>
          <p:nvPr/>
        </p:nvSpPr>
        <p:spPr>
          <a:xfrm>
            <a:off x="-7309" y="3620547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109" name="직사각형 108"/>
          <p:cNvSpPr/>
          <p:nvPr/>
        </p:nvSpPr>
        <p:spPr>
          <a:xfrm>
            <a:off x="0" y="531964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1-5</a:t>
            </a:r>
            <a:endParaRPr lang="ko-KR" altLang="en-US" sz="6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40755" y="3572084"/>
            <a:ext cx="528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걸음 수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488868" y="3704485"/>
            <a:ext cx="528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15,521</a:t>
            </a:r>
            <a:endParaRPr lang="ko-KR" altLang="en-US" sz="500" dirty="0"/>
          </a:p>
        </p:txBody>
      </p:sp>
      <p:sp>
        <p:nvSpPr>
          <p:cNvPr id="154" name="TextBox 153"/>
          <p:cNvSpPr txBox="1"/>
          <p:nvPr/>
        </p:nvSpPr>
        <p:spPr>
          <a:xfrm>
            <a:off x="351196" y="4026243"/>
            <a:ext cx="1305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주간 걸음 </a:t>
            </a:r>
            <a:r>
              <a:rPr lang="ko-KR" altLang="en-US" sz="800" dirty="0"/>
              <a:t>상세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57515" y="329148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월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59923" y="329148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화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228918" y="329148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목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806688" y="329007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solidFill>
                  <a:schemeClr val="accent4"/>
                </a:solidFill>
              </a:rPr>
              <a:t>토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09778" y="329148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금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43798" y="329148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수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408408" y="4530155"/>
            <a:ext cx="620727" cy="1220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 flipH="1" flipV="1">
            <a:off x="443696" y="2922322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양쪽 모서리가 둥근 사각형 63"/>
          <p:cNvSpPr/>
          <p:nvPr/>
        </p:nvSpPr>
        <p:spPr>
          <a:xfrm>
            <a:off x="1878994" y="2428769"/>
            <a:ext cx="135589" cy="802339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/>
          <p:nvPr/>
        </p:nvCxnSpPr>
        <p:spPr>
          <a:xfrm flipH="1" flipV="1">
            <a:off x="443696" y="2615266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 flipV="1">
            <a:off x="360678" y="3233136"/>
            <a:ext cx="1932936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 flipV="1">
            <a:off x="476944" y="2281533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26306" y="313729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49588" y="2522414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12000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8810" y="219894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18000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72" name="양쪽 모서리가 둥근 사각형 71"/>
          <p:cNvSpPr/>
          <p:nvPr/>
        </p:nvSpPr>
        <p:spPr>
          <a:xfrm>
            <a:off x="1587608" y="2584007"/>
            <a:ext cx="148078" cy="647102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양쪽 모서리가 둥근 사각형 72"/>
          <p:cNvSpPr/>
          <p:nvPr/>
        </p:nvSpPr>
        <p:spPr>
          <a:xfrm>
            <a:off x="1295508" y="2653863"/>
            <a:ext cx="148791" cy="577245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양쪽 모서리가 둥근 사각형 73"/>
          <p:cNvSpPr/>
          <p:nvPr/>
        </p:nvSpPr>
        <p:spPr>
          <a:xfrm>
            <a:off x="1012317" y="2784274"/>
            <a:ext cx="146314" cy="446834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양쪽 모서리가 둥근 사각형 74"/>
          <p:cNvSpPr/>
          <p:nvPr/>
        </p:nvSpPr>
        <p:spPr>
          <a:xfrm>
            <a:off x="718772" y="2608027"/>
            <a:ext cx="148238" cy="623082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양쪽 모서리가 둥근 사각형 75"/>
          <p:cNvSpPr/>
          <p:nvPr/>
        </p:nvSpPr>
        <p:spPr>
          <a:xfrm>
            <a:off x="410456" y="2653863"/>
            <a:ext cx="151491" cy="577245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2249588" y="2827667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6000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77957" y="1581219"/>
            <a:ext cx="1305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&lt;     </a:t>
            </a:r>
            <a:r>
              <a:rPr lang="ko-KR" altLang="en-US" sz="900" dirty="0"/>
              <a:t>이번 주</a:t>
            </a:r>
            <a:r>
              <a:rPr lang="en-US" altLang="ko-KR" sz="900" dirty="0"/>
              <a:t>    </a:t>
            </a:r>
            <a:r>
              <a:rPr lang="en-US" altLang="ko-KR" sz="900" dirty="0">
                <a:solidFill>
                  <a:schemeClr val="accent2"/>
                </a:solidFill>
              </a:rPr>
              <a:t> &gt;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073063" y="3290076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일</a:t>
            </a:r>
          </a:p>
        </p:txBody>
      </p:sp>
      <p:cxnSp>
        <p:nvCxnSpPr>
          <p:cNvPr id="83" name="직선 연결선 82"/>
          <p:cNvCxnSpPr/>
          <p:nvPr/>
        </p:nvCxnSpPr>
        <p:spPr>
          <a:xfrm flipH="1" flipV="1">
            <a:off x="417717" y="2777596"/>
            <a:ext cx="1888401" cy="1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249588" y="267985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rgbClr val="00B050"/>
                </a:solidFill>
              </a:rPr>
              <a:t>8000</a:t>
            </a:r>
            <a:endParaRPr lang="ko-KR" altLang="en-US" sz="500" dirty="0">
              <a:solidFill>
                <a:srgbClr val="00B05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241606" y="3572084"/>
            <a:ext cx="528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이동거리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94621" y="3704485"/>
            <a:ext cx="567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12.3 </a:t>
            </a:r>
            <a:r>
              <a:rPr lang="en-US" altLang="ko-KR" sz="700" dirty="0"/>
              <a:t>km</a:t>
            </a:r>
            <a:endParaRPr lang="ko-KR" altLang="en-US" sz="400" dirty="0"/>
          </a:p>
        </p:txBody>
      </p:sp>
      <p:sp>
        <p:nvSpPr>
          <p:cNvPr id="89" name="TextBox 88"/>
          <p:cNvSpPr txBox="1"/>
          <p:nvPr/>
        </p:nvSpPr>
        <p:spPr>
          <a:xfrm>
            <a:off x="1947359" y="3572084"/>
            <a:ext cx="528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소모 칼로리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888131" y="3704485"/>
            <a:ext cx="665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 855</a:t>
            </a:r>
            <a:r>
              <a:rPr lang="en-US" altLang="ko-KR" sz="700" dirty="0"/>
              <a:t> kcal</a:t>
            </a:r>
            <a:endParaRPr lang="ko-KR" altLang="en-US" sz="400" dirty="0"/>
          </a:p>
        </p:txBody>
      </p:sp>
      <p:sp>
        <p:nvSpPr>
          <p:cNvPr id="99" name="TextBox 98"/>
          <p:cNvSpPr txBox="1"/>
          <p:nvPr/>
        </p:nvSpPr>
        <p:spPr>
          <a:xfrm>
            <a:off x="616267" y="4321681"/>
            <a:ext cx="528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주간 </a:t>
            </a:r>
            <a:r>
              <a:rPr lang="ko-KR" altLang="en-US" sz="500" dirty="0" err="1"/>
              <a:t>걸음수</a:t>
            </a:r>
            <a:endParaRPr lang="ko-KR" altLang="en-US" sz="500" dirty="0"/>
          </a:p>
        </p:txBody>
      </p:sp>
      <p:sp>
        <p:nvSpPr>
          <p:cNvPr id="103" name="직사각형 102"/>
          <p:cNvSpPr/>
          <p:nvPr/>
        </p:nvSpPr>
        <p:spPr>
          <a:xfrm>
            <a:off x="1023315" y="4530155"/>
            <a:ext cx="338878" cy="122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540755" y="4713935"/>
            <a:ext cx="7596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79,899 / 56,000</a:t>
            </a:r>
            <a:endParaRPr lang="ko-KR" altLang="en-US" sz="500" dirty="0"/>
          </a:p>
        </p:txBody>
      </p:sp>
      <p:sp>
        <p:nvSpPr>
          <p:cNvPr id="105" name="직사각형 104"/>
          <p:cNvSpPr/>
          <p:nvPr/>
        </p:nvSpPr>
        <p:spPr>
          <a:xfrm>
            <a:off x="1550942" y="4530155"/>
            <a:ext cx="620727" cy="1220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1758801" y="4321681"/>
            <a:ext cx="528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소모 칼로리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2165849" y="4530155"/>
            <a:ext cx="338878" cy="122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1729862" y="4713934"/>
            <a:ext cx="7596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3,544/ 2,450</a:t>
            </a:r>
            <a:endParaRPr lang="ko-KR" altLang="en-US" sz="500" dirty="0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849215"/>
              </p:ext>
            </p:extLst>
          </p:nvPr>
        </p:nvGraphicFramePr>
        <p:xfrm>
          <a:off x="9136380" y="451435"/>
          <a:ext cx="3055620" cy="411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라이프로그 걸음 수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라이프로그 메인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PWM-04-05)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주 단위로 표시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목표 걸음 수 표시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700" baseline="0" dirty="0"/>
                        <a:t>1) </a:t>
                      </a:r>
                      <a:r>
                        <a:rPr lang="ko-KR" altLang="en-US" sz="700" baseline="0" dirty="0"/>
                        <a:t>걸음 수</a:t>
                      </a:r>
                      <a:r>
                        <a:rPr lang="en-US" altLang="ko-KR" sz="700" baseline="0" dirty="0"/>
                        <a:t>, </a:t>
                      </a:r>
                      <a:r>
                        <a:rPr lang="ko-KR" altLang="en-US" sz="700" baseline="0" dirty="0"/>
                        <a:t>이동거리</a:t>
                      </a:r>
                      <a:r>
                        <a:rPr lang="en-US" altLang="ko-KR" sz="700" baseline="0" dirty="0"/>
                        <a:t>, </a:t>
                      </a:r>
                      <a:r>
                        <a:rPr lang="ko-KR" altLang="en-US" sz="700" baseline="0" dirty="0"/>
                        <a:t>소모 칼로리 표시</a:t>
                      </a:r>
                      <a:endParaRPr lang="en-US" altLang="ko-KR" sz="700" baseline="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주간 걸음 상세</a:t>
                      </a:r>
                      <a:endParaRPr lang="en-US" altLang="ko-KR" sz="700" dirty="0"/>
                    </a:p>
                    <a:p>
                      <a:pPr marL="0" indent="0">
                        <a:buNone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주간 걸음 수와 소모 칼로리 합산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66905241-E8A1-5D80-99B7-6787A0A77B31}"/>
              </a:ext>
            </a:extLst>
          </p:cNvPr>
          <p:cNvSpPr/>
          <p:nvPr/>
        </p:nvSpPr>
        <p:spPr>
          <a:xfrm>
            <a:off x="2989466" y="1379831"/>
            <a:ext cx="3736155" cy="553610"/>
          </a:xfrm>
          <a:prstGeom prst="wedgeRectCallout">
            <a:avLst>
              <a:gd name="adj1" fmla="val -50154"/>
              <a:gd name="adj2" fmla="val -21893"/>
            </a:avLst>
          </a:prstGeom>
          <a:solidFill>
            <a:srgbClr val="99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Front –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건강 앱</a:t>
            </a:r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400" b="0" i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866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111313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라이프로그 체중</a:t>
                      </a:r>
                      <a:r>
                        <a:rPr lang="en-US" altLang="ko-KR" sz="800" baseline="0" dirty="0"/>
                        <a:t>/</a:t>
                      </a:r>
                      <a:r>
                        <a:rPr lang="ko-KR" altLang="en-US" sz="800" baseline="0" dirty="0" err="1"/>
                        <a:t>체성분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PWM-04-05-06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6231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8" name="직사각형 107"/>
          <p:cNvSpPr/>
          <p:nvPr/>
        </p:nvSpPr>
        <p:spPr>
          <a:xfrm>
            <a:off x="0" y="350160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1-4</a:t>
            </a:r>
            <a:endParaRPr lang="ko-KR" altLang="en-US" sz="600" dirty="0"/>
          </a:p>
        </p:txBody>
      </p:sp>
      <p:sp>
        <p:nvSpPr>
          <p:cNvPr id="171" name="직사각형 170"/>
          <p:cNvSpPr/>
          <p:nvPr/>
        </p:nvSpPr>
        <p:spPr>
          <a:xfrm>
            <a:off x="351003" y="1253676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직사각형 171"/>
          <p:cNvSpPr/>
          <p:nvPr/>
        </p:nvSpPr>
        <p:spPr>
          <a:xfrm>
            <a:off x="350446" y="1255379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체중</a:t>
            </a:r>
            <a:r>
              <a:rPr lang="en-US" altLang="ko-KR" sz="7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700" dirty="0" err="1">
                <a:solidFill>
                  <a:sysClr val="windowText" lastClr="000000"/>
                </a:solidFill>
              </a:rPr>
              <a:t>체성분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65152" y="1287471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77" name="TextBox 176"/>
          <p:cNvSpPr txBox="1"/>
          <p:nvPr/>
        </p:nvSpPr>
        <p:spPr>
          <a:xfrm>
            <a:off x="455228" y="4196645"/>
            <a:ext cx="9544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체중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423424" y="3937860"/>
            <a:ext cx="79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84.2 </a:t>
            </a:r>
            <a:r>
              <a:rPr lang="en-US" altLang="ko-KR" sz="800" b="1" dirty="0"/>
              <a:t>kg</a:t>
            </a:r>
            <a:endParaRPr lang="ko-KR" altLang="en-US" sz="500" dirty="0"/>
          </a:p>
        </p:txBody>
      </p:sp>
      <p:sp>
        <p:nvSpPr>
          <p:cNvPr id="179" name="TextBox 178"/>
          <p:cNvSpPr txBox="1"/>
          <p:nvPr/>
        </p:nvSpPr>
        <p:spPr>
          <a:xfrm>
            <a:off x="508309" y="3722423"/>
            <a:ext cx="384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체중</a:t>
            </a:r>
            <a:endParaRPr lang="ko-KR" altLang="en-US" sz="600" dirty="0"/>
          </a:p>
        </p:txBody>
      </p:sp>
      <p:sp>
        <p:nvSpPr>
          <p:cNvPr id="180" name="TextBox 179"/>
          <p:cNvSpPr txBox="1"/>
          <p:nvPr/>
        </p:nvSpPr>
        <p:spPr>
          <a:xfrm>
            <a:off x="1172086" y="3722423"/>
            <a:ext cx="6273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골격근량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1910985" y="3722423"/>
            <a:ext cx="5412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체지방률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137854" y="3937860"/>
            <a:ext cx="79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34.5 </a:t>
            </a:r>
            <a:r>
              <a:rPr lang="en-US" altLang="ko-KR" sz="800" b="1" dirty="0"/>
              <a:t>kg</a:t>
            </a:r>
            <a:endParaRPr lang="ko-KR" altLang="en-US" sz="500" dirty="0"/>
          </a:p>
        </p:txBody>
      </p:sp>
      <p:sp>
        <p:nvSpPr>
          <p:cNvPr id="185" name="TextBox 184"/>
          <p:cNvSpPr txBox="1"/>
          <p:nvPr/>
        </p:nvSpPr>
        <p:spPr>
          <a:xfrm>
            <a:off x="1887571" y="3937860"/>
            <a:ext cx="799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24.2 </a:t>
            </a:r>
            <a:r>
              <a:rPr lang="en-US" altLang="ko-KR" sz="800" b="1" dirty="0"/>
              <a:t>kg</a:t>
            </a:r>
            <a:endParaRPr lang="ko-KR" altLang="en-US" sz="500" dirty="0"/>
          </a:p>
        </p:txBody>
      </p:sp>
      <p:sp>
        <p:nvSpPr>
          <p:cNvPr id="187" name="TextBox 186"/>
          <p:cNvSpPr txBox="1"/>
          <p:nvPr/>
        </p:nvSpPr>
        <p:spPr>
          <a:xfrm>
            <a:off x="474473" y="4279499"/>
            <a:ext cx="799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84.2 </a:t>
            </a:r>
            <a:r>
              <a:rPr lang="en-US" altLang="ko-KR" sz="600" b="1" dirty="0"/>
              <a:t>kg</a:t>
            </a:r>
            <a:endParaRPr lang="ko-KR" altLang="en-US" sz="300" dirty="0"/>
          </a:p>
        </p:txBody>
      </p:sp>
      <p:sp>
        <p:nvSpPr>
          <p:cNvPr id="188" name="직사각형 187"/>
          <p:cNvSpPr/>
          <p:nvPr/>
        </p:nvSpPr>
        <p:spPr>
          <a:xfrm>
            <a:off x="527618" y="4511649"/>
            <a:ext cx="695517" cy="6733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/>
          <p:cNvSpPr/>
          <p:nvPr/>
        </p:nvSpPr>
        <p:spPr>
          <a:xfrm>
            <a:off x="1232428" y="4511649"/>
            <a:ext cx="695517" cy="67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/>
          <p:cNvSpPr/>
          <p:nvPr/>
        </p:nvSpPr>
        <p:spPr>
          <a:xfrm>
            <a:off x="1935178" y="4511649"/>
            <a:ext cx="45719" cy="67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/>
          <p:cNvSpPr/>
          <p:nvPr/>
        </p:nvSpPr>
        <p:spPr>
          <a:xfrm>
            <a:off x="1980041" y="4511649"/>
            <a:ext cx="599213" cy="67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/>
          <p:cNvSpPr txBox="1"/>
          <p:nvPr/>
        </p:nvSpPr>
        <p:spPr>
          <a:xfrm>
            <a:off x="1085029" y="4574408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60.7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1798495" y="4574408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82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55228" y="4697341"/>
            <a:ext cx="9544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골격근량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474473" y="4780195"/>
            <a:ext cx="799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34.5 </a:t>
            </a:r>
            <a:r>
              <a:rPr lang="en-US" altLang="ko-KR" sz="600" b="1" dirty="0"/>
              <a:t>kg</a:t>
            </a:r>
            <a:endParaRPr lang="ko-KR" altLang="en-US" sz="300" dirty="0"/>
          </a:p>
        </p:txBody>
      </p:sp>
      <p:sp>
        <p:nvSpPr>
          <p:cNvPr id="196" name="직사각형 195"/>
          <p:cNvSpPr/>
          <p:nvPr/>
        </p:nvSpPr>
        <p:spPr>
          <a:xfrm>
            <a:off x="527618" y="5012345"/>
            <a:ext cx="695517" cy="6733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/>
          <p:cNvSpPr/>
          <p:nvPr/>
        </p:nvSpPr>
        <p:spPr>
          <a:xfrm>
            <a:off x="1232428" y="5012345"/>
            <a:ext cx="695517" cy="67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1980041" y="5012345"/>
            <a:ext cx="599213" cy="67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TextBox 199"/>
          <p:cNvSpPr txBox="1"/>
          <p:nvPr/>
        </p:nvSpPr>
        <p:spPr>
          <a:xfrm>
            <a:off x="1085029" y="5075104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28.5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798495" y="5075104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31.4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455228" y="5215344"/>
            <a:ext cx="9544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체지방률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474473" y="5298198"/>
            <a:ext cx="799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24.2 </a:t>
            </a:r>
            <a:r>
              <a:rPr lang="en-US" altLang="ko-KR" sz="600" b="1" dirty="0"/>
              <a:t>kg</a:t>
            </a:r>
            <a:endParaRPr lang="ko-KR" altLang="en-US" sz="300" dirty="0"/>
          </a:p>
        </p:txBody>
      </p:sp>
      <p:sp>
        <p:nvSpPr>
          <p:cNvPr id="204" name="직사각형 203"/>
          <p:cNvSpPr/>
          <p:nvPr/>
        </p:nvSpPr>
        <p:spPr>
          <a:xfrm>
            <a:off x="527618" y="5530348"/>
            <a:ext cx="695517" cy="6733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/>
          <p:cNvSpPr/>
          <p:nvPr/>
        </p:nvSpPr>
        <p:spPr>
          <a:xfrm>
            <a:off x="1232428" y="5530348"/>
            <a:ext cx="695517" cy="67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/>
          <p:cNvSpPr/>
          <p:nvPr/>
        </p:nvSpPr>
        <p:spPr>
          <a:xfrm>
            <a:off x="1935178" y="5530348"/>
            <a:ext cx="45719" cy="67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1980041" y="5530348"/>
            <a:ext cx="599213" cy="67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1108506" y="5598934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15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1798495" y="5593107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22.3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455228" y="5709886"/>
            <a:ext cx="9544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BMI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74473" y="5792740"/>
            <a:ext cx="799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25.7 </a:t>
            </a:r>
            <a:r>
              <a:rPr lang="en-US" altLang="ko-KR" sz="600" b="1" dirty="0"/>
              <a:t>kg</a:t>
            </a:r>
            <a:endParaRPr lang="ko-KR" altLang="en-US" sz="300" dirty="0"/>
          </a:p>
        </p:txBody>
      </p:sp>
      <p:sp>
        <p:nvSpPr>
          <p:cNvPr id="229" name="직사각형 228"/>
          <p:cNvSpPr/>
          <p:nvPr/>
        </p:nvSpPr>
        <p:spPr>
          <a:xfrm>
            <a:off x="527618" y="6024890"/>
            <a:ext cx="695517" cy="6733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/>
          <p:cNvSpPr/>
          <p:nvPr/>
        </p:nvSpPr>
        <p:spPr>
          <a:xfrm>
            <a:off x="1232428" y="6024890"/>
            <a:ext cx="695517" cy="67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직사각형 230"/>
          <p:cNvSpPr/>
          <p:nvPr/>
        </p:nvSpPr>
        <p:spPr>
          <a:xfrm>
            <a:off x="1935178" y="6024890"/>
            <a:ext cx="45719" cy="67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/>
          <p:cNvSpPr/>
          <p:nvPr/>
        </p:nvSpPr>
        <p:spPr>
          <a:xfrm>
            <a:off x="1980041" y="6024890"/>
            <a:ext cx="599213" cy="67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TextBox 232"/>
          <p:cNvSpPr txBox="1"/>
          <p:nvPr/>
        </p:nvSpPr>
        <p:spPr>
          <a:xfrm>
            <a:off x="1085029" y="608764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18.5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1798495" y="608764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25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35" name="모서리가 둥근 직사각형 234"/>
          <p:cNvSpPr/>
          <p:nvPr/>
        </p:nvSpPr>
        <p:spPr>
          <a:xfrm>
            <a:off x="481260" y="1583891"/>
            <a:ext cx="2001487" cy="244632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551426" y="1607038"/>
            <a:ext cx="561981" cy="198338"/>
          </a:xfrm>
          <a:prstGeom prst="roundRect">
            <a:avLst>
              <a:gd name="adj" fmla="val 10367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7030A0"/>
                </a:solidFill>
              </a:rPr>
              <a:t>체중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917433" y="1631123"/>
            <a:ext cx="5479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>
                <a:solidFill>
                  <a:schemeClr val="accent4"/>
                </a:solidFill>
              </a:rPr>
              <a:t>체지방률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337976" y="1626463"/>
            <a:ext cx="4896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solidFill>
                  <a:schemeClr val="accent4"/>
                </a:solidFill>
              </a:rPr>
              <a:t>골격근량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240" name="직선 연결선 239"/>
          <p:cNvCxnSpPr/>
          <p:nvPr/>
        </p:nvCxnSpPr>
        <p:spPr>
          <a:xfrm flipH="1" flipV="1">
            <a:off x="456259" y="3192037"/>
            <a:ext cx="1829173" cy="86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 flipH="1" flipV="1">
            <a:off x="464363" y="2758218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>
            <a:stCxn id="263" idx="1"/>
          </p:cNvCxnSpPr>
          <p:nvPr/>
        </p:nvCxnSpPr>
        <p:spPr>
          <a:xfrm>
            <a:off x="2259882" y="2304824"/>
            <a:ext cx="4946" cy="940731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>
            <a:stCxn id="251" idx="6"/>
            <a:endCxn id="255" idx="6"/>
          </p:cNvCxnSpPr>
          <p:nvPr/>
        </p:nvCxnSpPr>
        <p:spPr>
          <a:xfrm>
            <a:off x="586837" y="2401683"/>
            <a:ext cx="689097" cy="10700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>
            <a:stCxn id="255" idx="6"/>
            <a:endCxn id="258" idx="2"/>
          </p:cNvCxnSpPr>
          <p:nvPr/>
        </p:nvCxnSpPr>
        <p:spPr>
          <a:xfrm flipV="1">
            <a:off x="1275934" y="2420547"/>
            <a:ext cx="921943" cy="8813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타원 250"/>
          <p:cNvSpPr/>
          <p:nvPr/>
        </p:nvSpPr>
        <p:spPr>
          <a:xfrm>
            <a:off x="520161" y="2368345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/>
          <p:cNvSpPr/>
          <p:nvPr/>
        </p:nvSpPr>
        <p:spPr>
          <a:xfrm>
            <a:off x="1209258" y="2475347"/>
            <a:ext cx="66676" cy="66676"/>
          </a:xfrm>
          <a:prstGeom prst="ellipse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>
            <a:off x="2197877" y="2357891"/>
            <a:ext cx="125312" cy="125312"/>
            <a:chOff x="579918" y="2971763"/>
            <a:chExt cx="125312" cy="125312"/>
          </a:xfrm>
        </p:grpSpPr>
        <p:sp>
          <p:nvSpPr>
            <p:cNvPr id="257" name="타원 256"/>
            <p:cNvSpPr/>
            <p:nvPr/>
          </p:nvSpPr>
          <p:spPr>
            <a:xfrm>
              <a:off x="608195" y="3004826"/>
              <a:ext cx="66676" cy="66676"/>
            </a:xfrm>
            <a:prstGeom prst="ellipse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/>
            <p:cNvSpPr/>
            <p:nvPr/>
          </p:nvSpPr>
          <p:spPr>
            <a:xfrm>
              <a:off x="579918" y="2971763"/>
              <a:ext cx="125312" cy="125312"/>
            </a:xfrm>
            <a:prstGeom prst="ellipse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9" name="직선 연결선 258"/>
          <p:cNvCxnSpPr/>
          <p:nvPr/>
        </p:nvCxnSpPr>
        <p:spPr>
          <a:xfrm flipH="1" flipV="1">
            <a:off x="498016" y="2302769"/>
            <a:ext cx="1829173" cy="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/>
          <p:cNvSpPr/>
          <p:nvPr/>
        </p:nvSpPr>
        <p:spPr>
          <a:xfrm>
            <a:off x="2100102" y="2049567"/>
            <a:ext cx="377048" cy="1965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rgbClr val="0070C0"/>
                </a:solidFill>
              </a:rPr>
              <a:t>84.2kg</a:t>
            </a:r>
          </a:p>
          <a:p>
            <a:pPr algn="ctr"/>
            <a:r>
              <a:rPr lang="en-US" altLang="ko-KR" sz="500" dirty="0">
                <a:solidFill>
                  <a:srgbClr val="0070C0"/>
                </a:solidFill>
              </a:rPr>
              <a:t>4.08</a:t>
            </a:r>
            <a:endParaRPr lang="ko-KR" altLang="en-US" sz="500" dirty="0">
              <a:solidFill>
                <a:srgbClr val="0070C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2259882" y="320262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71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2264964" y="2677108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78.6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259882" y="2220185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86.2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420418" y="3436737"/>
            <a:ext cx="1305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체중 상세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114299" y="3225578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4/8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0418" y="3222079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4/2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107092" y="3212121"/>
            <a:ext cx="3779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4"/>
                </a:solidFill>
              </a:rPr>
              <a:t>4/4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cxnSp>
        <p:nvCxnSpPr>
          <p:cNvPr id="267" name="직선 연결선 266"/>
          <p:cNvCxnSpPr/>
          <p:nvPr/>
        </p:nvCxnSpPr>
        <p:spPr>
          <a:xfrm flipH="1" flipV="1">
            <a:off x="508508" y="2070904"/>
            <a:ext cx="159781" cy="1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650501" y="1981824"/>
            <a:ext cx="6567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accent4"/>
                </a:solidFill>
              </a:rPr>
              <a:t>목표 </a:t>
            </a:r>
            <a:r>
              <a:rPr lang="en-US" altLang="ko-KR" sz="500" dirty="0">
                <a:solidFill>
                  <a:schemeClr val="accent4"/>
                </a:solidFill>
              </a:rPr>
              <a:t>72.0kg</a:t>
            </a:r>
            <a:endParaRPr lang="ko-KR" altLang="en-US" sz="500" dirty="0">
              <a:solidFill>
                <a:schemeClr val="accent4"/>
              </a:solidFill>
            </a:endParaRPr>
          </a:p>
        </p:txBody>
      </p:sp>
      <p:graphicFrame>
        <p:nvGraphicFramePr>
          <p:cNvPr id="269" name="표 26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93976"/>
              </p:ext>
            </p:extLst>
          </p:nvPr>
        </p:nvGraphicFramePr>
        <p:xfrm>
          <a:off x="9136380" y="451435"/>
          <a:ext cx="3055620" cy="4318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2556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8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4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라이프로그 체중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 err="1"/>
                        <a:t>체성분</a:t>
                      </a:r>
                      <a:r>
                        <a:rPr lang="ko-KR" altLang="en-US" sz="700" dirty="0"/>
                        <a:t>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3470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baseline="0" dirty="0"/>
                        <a:t>라이프로그 메인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PWM-04-05)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75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체중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골격근량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체지방률 선택 바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0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체중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골격근량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체지방률 그래프</a:t>
                      </a:r>
                      <a:endParaRPr lang="en-US" altLang="ko-KR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측정된 날만 표시</a:t>
                      </a:r>
                      <a:endParaRPr lang="en-US" altLang="ko-KR" sz="700" baseline="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7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/>
                        <a:t>체중 상세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선택 날짜에서 기록한 체중</a:t>
                      </a:r>
                      <a:r>
                        <a:rPr lang="en-US" altLang="ko-KR" sz="700" baseline="0" dirty="0"/>
                        <a:t>, </a:t>
                      </a:r>
                      <a:r>
                        <a:rPr lang="ko-KR" altLang="en-US" sz="700" baseline="0" dirty="0"/>
                        <a:t>골격근량</a:t>
                      </a:r>
                      <a:r>
                        <a:rPr lang="en-US" altLang="ko-KR" sz="700" baseline="0" dirty="0"/>
                        <a:t>, </a:t>
                      </a:r>
                      <a:r>
                        <a:rPr lang="ko-KR" altLang="en-US" sz="700" baseline="0" dirty="0"/>
                        <a:t>체지방률 노출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내 키</a:t>
                      </a:r>
                      <a:r>
                        <a:rPr lang="en-US" altLang="ko-KR" sz="700" baseline="0" dirty="0"/>
                        <a:t>, </a:t>
                      </a:r>
                      <a:r>
                        <a:rPr lang="ko-KR" altLang="en-US" sz="700" baseline="0" dirty="0"/>
                        <a:t>나이</a:t>
                      </a:r>
                      <a:r>
                        <a:rPr lang="en-US" altLang="ko-KR" sz="700" baseline="0" dirty="0"/>
                        <a:t>, </a:t>
                      </a:r>
                      <a:r>
                        <a:rPr lang="ko-KR" altLang="en-US" sz="700" baseline="0" dirty="0"/>
                        <a:t>성별 표준 그래프와 내 상태 노출</a:t>
                      </a:r>
                      <a:endParaRPr lang="en-US" altLang="ko-KR" sz="700" baseline="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8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8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8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8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99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8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7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270" name="직사각형 269"/>
          <p:cNvSpPr/>
          <p:nvPr/>
        </p:nvSpPr>
        <p:spPr>
          <a:xfrm>
            <a:off x="0" y="1997265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98" name="직사각형 197"/>
          <p:cNvSpPr/>
          <p:nvPr/>
        </p:nvSpPr>
        <p:spPr>
          <a:xfrm>
            <a:off x="1935178" y="5012345"/>
            <a:ext cx="179121" cy="67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4661A4-7823-8AEE-6B84-B0DA43C7C686}"/>
              </a:ext>
            </a:extLst>
          </p:cNvPr>
          <p:cNvSpPr/>
          <p:nvPr/>
        </p:nvSpPr>
        <p:spPr>
          <a:xfrm>
            <a:off x="-450272" y="2570788"/>
            <a:ext cx="13092545" cy="1716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3</a:t>
            </a:r>
            <a:r>
              <a:rPr lang="ko-KR" altLang="en-US" sz="5000" b="1" dirty="0" err="1">
                <a:solidFill>
                  <a:schemeClr val="bg1"/>
                </a:solidFill>
              </a:rPr>
              <a:t>년차</a:t>
            </a:r>
            <a:r>
              <a:rPr lang="ko-KR" altLang="en-US" sz="5000" b="1" dirty="0">
                <a:solidFill>
                  <a:schemeClr val="bg1"/>
                </a:solidFill>
              </a:rPr>
              <a:t> 구현 고민</a:t>
            </a:r>
          </a:p>
        </p:txBody>
      </p:sp>
    </p:spTree>
    <p:extLst>
      <p:ext uri="{BB962C8B-B14F-4D97-AF65-F5344CB8AC3E}">
        <p14:creationId xmlns:p14="http://schemas.microsoft.com/office/powerpoint/2010/main" val="353610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18039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Web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2023-03-29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이메일로</a:t>
                      </a:r>
                      <a:r>
                        <a:rPr lang="ko-KR" altLang="en-US" sz="800" dirty="0"/>
                        <a:t> 회원가입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약관동의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PWM-01-04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2024-04-02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749043"/>
              </p:ext>
            </p:extLst>
          </p:nvPr>
        </p:nvGraphicFramePr>
        <p:xfrm>
          <a:off x="8807624" y="451435"/>
          <a:ext cx="3384376" cy="5365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이메일로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회원가입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처음으로 나타나는 화면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baseline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 회원가입 메인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700" dirty="0"/>
                        <a:t>PWM-01-02)</a:t>
                      </a:r>
                      <a:r>
                        <a:rPr lang="ko-KR" altLang="en-US" sz="700" b="0" baseline="0" dirty="0">
                          <a:latin typeface="+mn-ea"/>
                          <a:ea typeface="+mn-ea"/>
                        </a:rPr>
                        <a:t>페이지로 이동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서비스 이용약관 목록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2)</a:t>
                      </a:r>
                      <a:r>
                        <a:rPr lang="en-US" altLang="ko-KR" sz="7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체크박스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필수항목에 동의체크 완료가 되면 버튼 활성화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다음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dirty="0" err="1"/>
                        <a:t>이메일로</a:t>
                      </a:r>
                      <a:r>
                        <a:rPr lang="ko-KR" altLang="en-US" sz="700" dirty="0"/>
                        <a:t> 회원가입</a:t>
                      </a:r>
                      <a:r>
                        <a:rPr lang="en-US" altLang="ko-KR" sz="700" baseline="0" dirty="0"/>
                        <a:t>_</a:t>
                      </a:r>
                      <a:r>
                        <a:rPr lang="ko-KR" altLang="en-US" sz="700" baseline="0" dirty="0"/>
                        <a:t>회원가입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en-US" altLang="ko-KR" sz="700" dirty="0"/>
                        <a:t>PWM-01-04-01)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으로 이동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약관 내용 필요</a:t>
                      </a:r>
                      <a:r>
                        <a:rPr lang="en-US" altLang="ko-KR" sz="7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6687" y="1266554"/>
            <a:ext cx="2292937" cy="50274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33059" tIns="33059" rIns="33059" bIns="33059" rtlCol="0" anchor="t">
            <a:noAutofit/>
          </a:bodyPr>
          <a:lstStyle/>
          <a:p>
            <a:pPr>
              <a:spcAft>
                <a:spcPts val="367"/>
              </a:spcAft>
            </a:pPr>
            <a:endParaRPr lang="ko-KR" altLang="en-US" sz="7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8577" y="1460138"/>
            <a:ext cx="844009" cy="2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약관동의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7749" y="1752808"/>
            <a:ext cx="147172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서비스 이용을 위한 </a:t>
            </a:r>
            <a:br>
              <a:rPr lang="en-US" altLang="ko-KR" sz="800" dirty="0"/>
            </a:br>
            <a:r>
              <a:rPr lang="ko-KR" altLang="en-US" sz="800" dirty="0"/>
              <a:t>이용약관에 동의해 주세요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06688" y="1134195"/>
            <a:ext cx="209090" cy="1415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0" name="TextBox 19"/>
          <p:cNvSpPr txBox="1"/>
          <p:nvPr/>
        </p:nvSpPr>
        <p:spPr>
          <a:xfrm>
            <a:off x="379944" y="1473459"/>
            <a:ext cx="213884" cy="2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620770" y="4804483"/>
            <a:ext cx="1591037" cy="475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29163" y="2300857"/>
            <a:ext cx="151479" cy="151782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63237" y="5412164"/>
            <a:ext cx="1029441" cy="23979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1845" y="2269026"/>
            <a:ext cx="2099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모든 이용약관과 정보수신에 동의합니다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45030" y="2725224"/>
            <a:ext cx="151479" cy="151782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509" y="2685457"/>
            <a:ext cx="2099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서비스 이용약관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               </a:t>
            </a:r>
            <a:r>
              <a:rPr lang="ko-KR" altLang="en-US" sz="800" dirty="0"/>
              <a:t>보기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45030" y="2991612"/>
            <a:ext cx="151479" cy="151782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509" y="2951845"/>
            <a:ext cx="2099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개인정보 처리방침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            </a:t>
            </a:r>
            <a:r>
              <a:rPr lang="ko-KR" altLang="en-US" sz="800" dirty="0"/>
              <a:t>보기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45030" y="3262698"/>
            <a:ext cx="151479" cy="151782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509" y="3222931"/>
            <a:ext cx="2099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민감정보</a:t>
            </a:r>
            <a:r>
              <a:rPr lang="ko-KR" altLang="en-US" sz="800" dirty="0"/>
              <a:t> 취급방침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            </a:t>
            </a:r>
            <a:r>
              <a:rPr lang="ko-KR" altLang="en-US" sz="800" dirty="0"/>
              <a:t>보기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45030" y="3562005"/>
            <a:ext cx="151479" cy="151782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509" y="3522238"/>
            <a:ext cx="2099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마케팅 이용동의</a:t>
            </a:r>
            <a:r>
              <a:rPr lang="en-US" altLang="ko-KR" sz="800" dirty="0"/>
              <a:t>(</a:t>
            </a:r>
            <a:r>
              <a:rPr lang="ko-KR" altLang="en-US" sz="800" dirty="0"/>
              <a:t>선택</a:t>
            </a:r>
            <a:r>
              <a:rPr lang="en-US" altLang="ko-KR" sz="800" dirty="0"/>
              <a:t>)               </a:t>
            </a:r>
            <a:r>
              <a:rPr lang="ko-KR" altLang="en-US" sz="800" dirty="0"/>
              <a:t>보기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86560" y="3920307"/>
            <a:ext cx="151479" cy="151782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509" y="3888476"/>
            <a:ext cx="5965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앱</a:t>
            </a:r>
            <a:r>
              <a:rPr lang="ko-KR" altLang="en-US" sz="800" dirty="0"/>
              <a:t> </a:t>
            </a:r>
            <a:r>
              <a:rPr lang="en-US" altLang="ko-KR" sz="800" dirty="0"/>
              <a:t>Push</a:t>
            </a:r>
            <a:endParaRPr lang="ko-KR" altLang="en-US" sz="8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286142" y="3920307"/>
            <a:ext cx="151479" cy="151782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96091" y="3888476"/>
            <a:ext cx="5965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SMS</a:t>
            </a:r>
            <a:endParaRPr lang="ko-KR" altLang="en-US" sz="8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916938" y="3920307"/>
            <a:ext cx="151479" cy="151782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26887" y="3888476"/>
            <a:ext cx="5965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이메일</a:t>
            </a:r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0" y="1509750"/>
            <a:ext cx="306686" cy="1664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54" name="직사각형 53"/>
          <p:cNvSpPr/>
          <p:nvPr/>
        </p:nvSpPr>
        <p:spPr>
          <a:xfrm>
            <a:off x="0" y="2268855"/>
            <a:ext cx="306686" cy="1664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55" name="직사각형 54"/>
          <p:cNvSpPr/>
          <p:nvPr/>
        </p:nvSpPr>
        <p:spPr>
          <a:xfrm>
            <a:off x="0" y="5412164"/>
            <a:ext cx="306686" cy="1664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2885297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270400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디바이스 연동하기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PWM-04-06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40221"/>
              </p:ext>
            </p:extLst>
          </p:nvPr>
        </p:nvGraphicFramePr>
        <p:xfrm>
          <a:off x="9136380" y="451435"/>
          <a:ext cx="3055620" cy="506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디바이스 연동하기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메인 화면</a:t>
                      </a:r>
                      <a:r>
                        <a:rPr lang="en-US" altLang="ko-KR" sz="700" dirty="0"/>
                        <a:t>(PWM-04-01)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안드로이드일</a:t>
                      </a:r>
                      <a:r>
                        <a:rPr lang="ko-KR" altLang="en-US" sz="700" dirty="0"/>
                        <a:t> 경우</a:t>
                      </a:r>
                      <a:endParaRPr lang="en-US" altLang="ko-KR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삼성 헬스와 </a:t>
                      </a:r>
                      <a:r>
                        <a:rPr lang="ko-KR" altLang="en-US" sz="700" baseline="0" dirty="0" err="1"/>
                        <a:t>구글</a:t>
                      </a:r>
                      <a:r>
                        <a:rPr lang="ko-KR" altLang="en-US" sz="700" baseline="0" dirty="0"/>
                        <a:t> 피트니스만 노출</a:t>
                      </a:r>
                      <a:endParaRPr lang="en-US" altLang="ko-KR" sz="7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2) IOS</a:t>
                      </a:r>
                      <a:r>
                        <a:rPr lang="ko-KR" altLang="en-US" sz="700" baseline="0" dirty="0"/>
                        <a:t>일 경우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애플 건강만 노출</a:t>
                      </a:r>
                      <a:endParaRPr lang="en-US" altLang="ko-KR" sz="7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3) </a:t>
                      </a:r>
                      <a:r>
                        <a:rPr lang="ko-KR" altLang="en-US" sz="700" baseline="0" dirty="0"/>
                        <a:t>연결하기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en-US" altLang="ko-KR" sz="700" baseline="0" dirty="0"/>
                        <a:t>2</a:t>
                      </a:r>
                      <a:r>
                        <a:rPr lang="ko-KR" altLang="en-US" sz="700" baseline="0" dirty="0"/>
                        <a:t>번 </a:t>
                      </a:r>
                      <a:r>
                        <a:rPr lang="ko-KR" altLang="en-US" sz="700" baseline="0" dirty="0" err="1"/>
                        <a:t>모달</a:t>
                      </a:r>
                      <a:endParaRPr lang="en-US" altLang="ko-KR" sz="7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* </a:t>
                      </a:r>
                      <a:r>
                        <a:rPr lang="ko-KR" altLang="en-US" sz="700" baseline="0" dirty="0"/>
                        <a:t>삼성헬스를 예로 들음</a:t>
                      </a:r>
                      <a:r>
                        <a:rPr lang="en-US" altLang="ko-KR" sz="700" baseline="0" dirty="0"/>
                        <a:t>. </a:t>
                      </a:r>
                      <a:r>
                        <a:rPr lang="ko-KR" altLang="en-US" sz="700" baseline="0" dirty="0" err="1"/>
                        <a:t>구글</a:t>
                      </a:r>
                      <a:r>
                        <a:rPr lang="ko-KR" altLang="en-US" sz="700" baseline="0" dirty="0"/>
                        <a:t> 피트니스와 애플 건강은 해당 연동 정책 참고</a:t>
                      </a:r>
                      <a:r>
                        <a:rPr lang="en-US" altLang="ko-KR" sz="700" baseline="0" dirty="0"/>
                        <a:t>.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/>
                        <a:t>취소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700" baseline="0" dirty="0"/>
                        <a:t>1</a:t>
                      </a:r>
                      <a:r>
                        <a:rPr lang="ko-KR" altLang="en-US" sz="700" baseline="0" dirty="0" err="1"/>
                        <a:t>번화면으로</a:t>
                      </a:r>
                      <a:r>
                        <a:rPr lang="ko-KR" altLang="en-US" sz="700" baseline="0" dirty="0"/>
                        <a:t> 이동</a:t>
                      </a:r>
                      <a:endParaRPr lang="en-US" altLang="ko-KR" sz="7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2) </a:t>
                      </a:r>
                      <a:r>
                        <a:rPr lang="ko-KR" altLang="en-US" sz="700" baseline="0" dirty="0"/>
                        <a:t>완료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창이 닫히고</a:t>
                      </a:r>
                      <a:r>
                        <a:rPr lang="en-US" altLang="ko-KR" sz="700" baseline="0" dirty="0"/>
                        <a:t>, 1</a:t>
                      </a:r>
                      <a:r>
                        <a:rPr lang="ko-KR" altLang="en-US" sz="700" baseline="0" dirty="0"/>
                        <a:t>번 페이지의 </a:t>
                      </a:r>
                      <a:r>
                        <a:rPr lang="en-US" altLang="ko-KR" sz="700" baseline="0" dirty="0"/>
                        <a:t>‘</a:t>
                      </a:r>
                      <a:r>
                        <a:rPr lang="ko-KR" altLang="en-US" sz="700" baseline="0" dirty="0"/>
                        <a:t>연결하기</a:t>
                      </a:r>
                      <a:r>
                        <a:rPr lang="en-US" altLang="ko-KR" sz="700" baseline="0" dirty="0"/>
                        <a:t>’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en-US" altLang="ko-KR" sz="700" baseline="0" dirty="0"/>
                        <a:t>-&gt; ‘</a:t>
                      </a:r>
                      <a:r>
                        <a:rPr lang="ko-KR" altLang="en-US" sz="700" baseline="0" dirty="0"/>
                        <a:t>연결 완료</a:t>
                      </a:r>
                      <a:r>
                        <a:rPr lang="en-US" altLang="ko-KR" sz="700" baseline="0" dirty="0"/>
                        <a:t>’</a:t>
                      </a:r>
                      <a:r>
                        <a:rPr lang="ko-KR" altLang="en-US" sz="700" baseline="0" dirty="0"/>
                        <a:t>로 명 변경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디바이스 연동하기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6231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420341" y="1773704"/>
            <a:ext cx="2138274" cy="43609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4449" y="1877886"/>
            <a:ext cx="980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삼성 헬스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802009" y="1882993"/>
            <a:ext cx="654608" cy="2057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연결하기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30763" y="1826776"/>
            <a:ext cx="317664" cy="3176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10493" y="1868838"/>
            <a:ext cx="558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삼성헬스</a:t>
            </a:r>
            <a:br>
              <a:rPr lang="en-US" altLang="ko-KR" sz="500" dirty="0"/>
            </a:br>
            <a:r>
              <a:rPr lang="en-US" altLang="ko-KR" sz="500" dirty="0"/>
              <a:t>icon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2760636" y="1254881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2760079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디바이스 연동하기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774785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771720" y="1773704"/>
            <a:ext cx="2138274" cy="43609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235828" y="1877886"/>
            <a:ext cx="980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삼성 헬스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4153388" y="1882993"/>
            <a:ext cx="654608" cy="20574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연결하기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882142" y="1826776"/>
            <a:ext cx="317664" cy="3176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761872" y="1868838"/>
            <a:ext cx="558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삼성헬스</a:t>
            </a:r>
            <a:br>
              <a:rPr lang="en-US" altLang="ko-KR" sz="500" dirty="0"/>
            </a:br>
            <a:r>
              <a:rPr lang="en-US" altLang="ko-KR" sz="500" dirty="0"/>
              <a:t>icon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767341" y="1263108"/>
            <a:ext cx="2299432" cy="5043688"/>
          </a:xfrm>
          <a:prstGeom prst="rect">
            <a:avLst/>
          </a:prstGeom>
          <a:solidFill>
            <a:schemeClr val="accent4">
              <a:alpha val="57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29075" y="1310693"/>
            <a:ext cx="2198763" cy="4937707"/>
          </a:xfrm>
          <a:prstGeom prst="roundRect">
            <a:avLst>
              <a:gd name="adj" fmla="val 54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2881083" y="1362271"/>
            <a:ext cx="6317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삼성 헬스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4153389" y="1672394"/>
            <a:ext cx="317664" cy="3176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4033119" y="1714456"/>
            <a:ext cx="558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삼성헬스</a:t>
            </a:r>
            <a:br>
              <a:rPr lang="en-US" altLang="ko-KR" sz="500" dirty="0"/>
            </a:br>
            <a:r>
              <a:rPr lang="en-US" altLang="ko-KR" sz="500" dirty="0"/>
              <a:t>icon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3376219" y="1672394"/>
            <a:ext cx="317664" cy="3176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3255949" y="1714456"/>
            <a:ext cx="558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/>
              <a:t>퓨어윗미</a:t>
            </a:r>
            <a:br>
              <a:rPr lang="en-US" altLang="ko-KR" sz="500" dirty="0"/>
            </a:br>
            <a:r>
              <a:rPr lang="en-US" altLang="ko-KR" sz="500" dirty="0"/>
              <a:t>icon</a:t>
            </a:r>
          </a:p>
        </p:txBody>
      </p:sp>
      <p:sp>
        <p:nvSpPr>
          <p:cNvPr id="8" name="아래로 구부러진 화살표 7"/>
          <p:cNvSpPr/>
          <p:nvPr/>
        </p:nvSpPr>
        <p:spPr>
          <a:xfrm rot="10800000">
            <a:off x="3801336" y="1826930"/>
            <a:ext cx="238567" cy="749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아래로 구부러진 화살표 97"/>
          <p:cNvSpPr/>
          <p:nvPr/>
        </p:nvSpPr>
        <p:spPr>
          <a:xfrm>
            <a:off x="3801337" y="1714456"/>
            <a:ext cx="238567" cy="749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29074" y="2072503"/>
            <a:ext cx="219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/>
              <a:t>앱에서</a:t>
            </a:r>
            <a:r>
              <a:rPr lang="ko-KR" altLang="en-US" sz="600" dirty="0"/>
              <a:t> 삼성 헬스 데이터를 읽고 쓸 수 있도록 허용합니다</a:t>
            </a:r>
            <a:r>
              <a:rPr lang="en-US" altLang="ko-KR" sz="600" dirty="0"/>
              <a:t>. </a:t>
            </a:r>
            <a:r>
              <a:rPr lang="ko-KR" altLang="en-US" sz="600" dirty="0"/>
              <a:t>삼성에서는 타사가 제공하는 서비스에 대해 책임지지 않습니다</a:t>
            </a:r>
            <a:r>
              <a:rPr lang="en-US" altLang="ko-KR" sz="600" dirty="0"/>
              <a:t>.</a:t>
            </a:r>
            <a:endParaRPr lang="ko-KR" altLang="en-US" sz="600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20341" y="2320319"/>
            <a:ext cx="2138274" cy="43609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84449" y="2424501"/>
            <a:ext cx="980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/>
              <a:t>구글</a:t>
            </a:r>
            <a:r>
              <a:rPr lang="ko-KR" altLang="en-US" sz="800" b="1" dirty="0"/>
              <a:t> 피트니스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802009" y="2429608"/>
            <a:ext cx="654608" cy="2057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연결하기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30763" y="2373391"/>
            <a:ext cx="317664" cy="3176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410493" y="2415453"/>
            <a:ext cx="5582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/>
              <a:t>구글피트니스</a:t>
            </a:r>
            <a:br>
              <a:rPr lang="en-US" altLang="ko-KR" sz="500" dirty="0"/>
            </a:br>
            <a:r>
              <a:rPr lang="en-US" altLang="ko-KR" sz="500" dirty="0"/>
              <a:t>icon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81083" y="2545080"/>
            <a:ext cx="2026487" cy="21133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2987380" y="2559566"/>
            <a:ext cx="6317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모든 권한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13" y="2489420"/>
            <a:ext cx="368178" cy="314594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2829074" y="2880268"/>
            <a:ext cx="21918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chemeClr val="accent3"/>
                </a:solidFill>
              </a:rPr>
              <a:t>쓰기 권한</a:t>
            </a:r>
            <a:endParaRPr lang="ko-KR" altLang="en-US" sz="600" dirty="0">
              <a:solidFill>
                <a:schemeClr val="accent3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29074" y="3084529"/>
            <a:ext cx="219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타사 서비스에서 아래의 데이터를 삼성 헬스에 보관할 수 있습니다</a:t>
            </a:r>
            <a:r>
              <a:rPr lang="en-US" altLang="ko-KR" sz="600" dirty="0"/>
              <a:t>. </a:t>
            </a:r>
            <a:r>
              <a:rPr lang="ko-KR" altLang="en-US" sz="600" dirty="0"/>
              <a:t>보관된 데이터는 삼성 헬스를 사용하는 동안 사용됩니다</a:t>
            </a:r>
            <a:r>
              <a:rPr lang="en-US" altLang="ko-KR" sz="600" dirty="0"/>
              <a:t>.</a:t>
            </a:r>
            <a:endParaRPr lang="ko-KR" altLang="en-US" sz="6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851934" y="3535605"/>
            <a:ext cx="21918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혈당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851934" y="3791079"/>
            <a:ext cx="21918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혈압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13" y="3464952"/>
            <a:ext cx="368178" cy="314594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13" y="3731130"/>
            <a:ext cx="368178" cy="31459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2829074" y="4067741"/>
            <a:ext cx="21918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accent3"/>
                </a:solidFill>
              </a:rPr>
              <a:t>읽기 권한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829074" y="4282022"/>
            <a:ext cx="219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타사 서비스에서 아래의 삼성헬스 데이터에 접근할 수 있습니다</a:t>
            </a:r>
            <a:r>
              <a:rPr lang="en-US" altLang="ko-KR" sz="600" dirty="0"/>
              <a:t>. </a:t>
            </a:r>
            <a:r>
              <a:rPr lang="ko-KR" altLang="en-US" sz="600" dirty="0"/>
              <a:t>서비스를 이용하는 동안 해당 데이터가 타사 서비스에 보관 및 사용됩니다</a:t>
            </a:r>
            <a:r>
              <a:rPr lang="en-US" altLang="ko-KR" sz="600" dirty="0"/>
              <a:t>.</a:t>
            </a:r>
            <a:endParaRPr lang="ko-KR" altLang="en-US" sz="6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851934" y="4698939"/>
            <a:ext cx="219189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걸음 수 기록</a:t>
            </a:r>
            <a:endParaRPr lang="en-US" altLang="ko-KR" sz="600" dirty="0"/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ko-KR" altLang="en-US" sz="600" dirty="0"/>
              <a:t>수면</a:t>
            </a:r>
            <a:endParaRPr lang="en-US" altLang="ko-KR" sz="600" dirty="0"/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ko-KR" altLang="en-US" sz="600" dirty="0" err="1"/>
              <a:t>체성분</a:t>
            </a:r>
            <a:endParaRPr lang="en-US" altLang="ko-KR" sz="600" dirty="0"/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ko-KR" altLang="en-US" sz="600" dirty="0"/>
              <a:t>스트레스</a:t>
            </a:r>
            <a:endParaRPr lang="en-US" altLang="ko-KR" sz="600" dirty="0"/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ko-KR" altLang="en-US" sz="600" dirty="0" err="1"/>
              <a:t>심박수</a:t>
            </a:r>
            <a:endParaRPr lang="en-US" altLang="ko-KR" sz="600" dirty="0"/>
          </a:p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ko-KR" altLang="en-US" sz="600" dirty="0"/>
              <a:t>혈중 산소포화도</a:t>
            </a:r>
            <a:endParaRPr lang="en-US" altLang="ko-KR" sz="600" dirty="0"/>
          </a:p>
          <a:p>
            <a:endParaRPr lang="en-US" altLang="ko-KR" sz="600" dirty="0"/>
          </a:p>
          <a:p>
            <a:endParaRPr lang="en-US" altLang="ko-KR" sz="600" dirty="0"/>
          </a:p>
          <a:p>
            <a:endParaRPr lang="ko-KR" altLang="en-US" sz="600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13" y="4599877"/>
            <a:ext cx="368178" cy="314594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13" y="4878966"/>
            <a:ext cx="368178" cy="31459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13" y="5158055"/>
            <a:ext cx="368178" cy="31459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13" y="5437144"/>
            <a:ext cx="368178" cy="31459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13" y="5716233"/>
            <a:ext cx="368178" cy="314594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13" y="5995322"/>
            <a:ext cx="368178" cy="3145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67341" y="5992028"/>
            <a:ext cx="2309895" cy="314768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3252511" y="6043954"/>
            <a:ext cx="980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취소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189614" y="6043954"/>
            <a:ext cx="980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완료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420341" y="2860596"/>
            <a:ext cx="2138274" cy="436095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84449" y="2964778"/>
            <a:ext cx="980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애플 건강</a:t>
            </a: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802009" y="2969885"/>
            <a:ext cx="654608" cy="2057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연결하기</a:t>
            </a: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530763" y="2913668"/>
            <a:ext cx="317664" cy="3176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/>
          <p:cNvSpPr txBox="1"/>
          <p:nvPr/>
        </p:nvSpPr>
        <p:spPr>
          <a:xfrm>
            <a:off x="410493" y="2955730"/>
            <a:ext cx="558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애플 건강</a:t>
            </a:r>
            <a:br>
              <a:rPr lang="en-US" altLang="ko-KR" sz="500" dirty="0"/>
            </a:br>
            <a:r>
              <a:rPr lang="en-US" altLang="ko-KR" sz="500" dirty="0"/>
              <a:t>icon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2765095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07" name="직사각형 106"/>
          <p:cNvSpPr/>
          <p:nvPr/>
        </p:nvSpPr>
        <p:spPr>
          <a:xfrm>
            <a:off x="2462856" y="598561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032713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양쪽 모서리가 둥근 사각형 66"/>
          <p:cNvSpPr/>
          <p:nvPr/>
        </p:nvSpPr>
        <p:spPr>
          <a:xfrm>
            <a:off x="3113491" y="3327625"/>
            <a:ext cx="2068826" cy="1533641"/>
          </a:xfrm>
          <a:prstGeom prst="round2SameRect">
            <a:avLst>
              <a:gd name="adj1" fmla="val 7876"/>
              <a:gd name="adj2" fmla="val 0"/>
            </a:avLst>
          </a:prstGeom>
          <a:solidFill>
            <a:schemeClr val="bg1"/>
          </a:solidFill>
          <a:ln w="31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113491" y="3922499"/>
            <a:ext cx="2068825" cy="184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620422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내 건강검진 데이터 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PWM-04-07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066658"/>
              </p:ext>
            </p:extLst>
          </p:nvPr>
        </p:nvGraphicFramePr>
        <p:xfrm>
          <a:off x="9136380" y="451435"/>
          <a:ext cx="3055620" cy="4957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디바이스 연동하기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메인 화면</a:t>
                      </a:r>
                      <a:r>
                        <a:rPr lang="en-US" altLang="ko-KR" sz="700" dirty="0"/>
                        <a:t>(PWM-04-01)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안드로이드일</a:t>
                      </a:r>
                      <a:r>
                        <a:rPr lang="ko-KR" altLang="en-US" sz="700" dirty="0"/>
                        <a:t> 경우</a:t>
                      </a:r>
                      <a:endParaRPr lang="en-US" altLang="ko-KR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삼성 헬스와 </a:t>
                      </a:r>
                      <a:r>
                        <a:rPr lang="ko-KR" altLang="en-US" sz="700" baseline="0" dirty="0" err="1"/>
                        <a:t>구글</a:t>
                      </a:r>
                      <a:r>
                        <a:rPr lang="ko-KR" altLang="en-US" sz="700" baseline="0" dirty="0"/>
                        <a:t> 피트니스만 노출</a:t>
                      </a:r>
                      <a:endParaRPr lang="en-US" altLang="ko-KR" sz="7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2) IOS</a:t>
                      </a:r>
                      <a:r>
                        <a:rPr lang="ko-KR" altLang="en-US" sz="700" baseline="0" dirty="0"/>
                        <a:t>일 경우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애플 건강만 노출</a:t>
                      </a:r>
                      <a:endParaRPr lang="en-US" altLang="ko-KR" sz="7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3) </a:t>
                      </a:r>
                      <a:r>
                        <a:rPr lang="ko-KR" altLang="en-US" sz="700" baseline="0" dirty="0"/>
                        <a:t>연결하기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 err="1"/>
                        <a:t>클릭시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en-US" altLang="ko-KR" sz="700" baseline="0" dirty="0"/>
                        <a:t>2</a:t>
                      </a:r>
                      <a:r>
                        <a:rPr lang="ko-KR" altLang="en-US" sz="700" baseline="0" dirty="0"/>
                        <a:t>번 </a:t>
                      </a:r>
                      <a:r>
                        <a:rPr lang="ko-KR" altLang="en-US" sz="700" baseline="0" dirty="0" err="1"/>
                        <a:t>모달</a:t>
                      </a:r>
                      <a:endParaRPr lang="en-US" altLang="ko-KR" sz="7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* </a:t>
                      </a:r>
                      <a:r>
                        <a:rPr lang="ko-KR" altLang="en-US" sz="700" baseline="0" dirty="0"/>
                        <a:t>삼성헬스를 예로 들음</a:t>
                      </a:r>
                      <a:r>
                        <a:rPr lang="en-US" altLang="ko-KR" sz="700" baseline="0" dirty="0"/>
                        <a:t>. </a:t>
                      </a:r>
                      <a:r>
                        <a:rPr lang="ko-KR" altLang="en-US" sz="700" baseline="0" dirty="0" err="1"/>
                        <a:t>구글</a:t>
                      </a:r>
                      <a:r>
                        <a:rPr lang="ko-KR" altLang="en-US" sz="700" baseline="0" dirty="0"/>
                        <a:t> 피트니스와 애플 건강은 해당 연동 정책 참고</a:t>
                      </a:r>
                      <a:r>
                        <a:rPr lang="en-US" altLang="ko-KR" sz="700" baseline="0" dirty="0"/>
                        <a:t>.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baseline="0" dirty="0"/>
                        <a:t>취소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700" baseline="0" dirty="0"/>
                        <a:t>1</a:t>
                      </a:r>
                      <a:r>
                        <a:rPr lang="ko-KR" altLang="en-US" sz="700" baseline="0" dirty="0" err="1"/>
                        <a:t>번화면으로</a:t>
                      </a:r>
                      <a:r>
                        <a:rPr lang="ko-KR" altLang="en-US" sz="700" baseline="0" dirty="0"/>
                        <a:t> 이동</a:t>
                      </a:r>
                      <a:endParaRPr lang="en-US" altLang="ko-KR" sz="7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2) </a:t>
                      </a:r>
                      <a:r>
                        <a:rPr lang="ko-KR" altLang="en-US" sz="700" baseline="0" dirty="0"/>
                        <a:t>완료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700" baseline="0" dirty="0"/>
                        <a:t>1</a:t>
                      </a:r>
                      <a:r>
                        <a:rPr lang="ko-KR" altLang="en-US" sz="700" baseline="0" dirty="0"/>
                        <a:t>번 페이지의 </a:t>
                      </a:r>
                      <a:r>
                        <a:rPr lang="en-US" altLang="ko-KR" sz="700" baseline="0" dirty="0"/>
                        <a:t>‘</a:t>
                      </a:r>
                      <a:r>
                        <a:rPr lang="ko-KR" altLang="en-US" sz="700" baseline="0" dirty="0"/>
                        <a:t>연결하기</a:t>
                      </a:r>
                      <a:r>
                        <a:rPr lang="en-US" altLang="ko-KR" sz="700" baseline="0" dirty="0"/>
                        <a:t>’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en-US" altLang="ko-KR" sz="700" baseline="0" dirty="0"/>
                        <a:t>-&gt; ‘</a:t>
                      </a:r>
                      <a:r>
                        <a:rPr lang="ko-KR" altLang="en-US" sz="700" baseline="0" dirty="0"/>
                        <a:t>연결 완료</a:t>
                      </a:r>
                      <a:r>
                        <a:rPr lang="en-US" altLang="ko-KR" sz="700" baseline="0" dirty="0"/>
                        <a:t>’</a:t>
                      </a:r>
                      <a:r>
                        <a:rPr lang="ko-KR" altLang="en-US" sz="700" baseline="0" dirty="0"/>
                        <a:t>로 명 변경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내 건강검진 데이터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6231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405232" y="1607577"/>
            <a:ext cx="1149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홍길동님의</a:t>
            </a:r>
            <a:endParaRPr lang="en-US" altLang="ko-KR" sz="800" b="1" dirty="0"/>
          </a:p>
          <a:p>
            <a:r>
              <a:rPr lang="en-US" altLang="ko-KR" sz="800" b="1" dirty="0"/>
              <a:t>2023</a:t>
            </a:r>
            <a:r>
              <a:rPr lang="ko-KR" altLang="en-US" sz="800" b="1" dirty="0"/>
              <a:t>년 </a:t>
            </a:r>
            <a:r>
              <a:rPr lang="en-US" altLang="ko-KR" sz="800" b="1" dirty="0"/>
              <a:t>11</a:t>
            </a:r>
            <a:r>
              <a:rPr lang="ko-KR" altLang="en-US" sz="800" b="1" dirty="0"/>
              <a:t>월 </a:t>
            </a:r>
            <a:r>
              <a:rPr lang="en-US" altLang="ko-KR" sz="800" b="1" dirty="0"/>
              <a:t>14</a:t>
            </a:r>
            <a:r>
              <a:rPr lang="ko-KR" altLang="en-US" sz="800" b="1" dirty="0"/>
              <a:t>일</a:t>
            </a:r>
            <a:endParaRPr lang="en-US" altLang="ko-KR" sz="800" b="1" dirty="0"/>
          </a:p>
          <a:p>
            <a:r>
              <a:rPr lang="ko-KR" altLang="en-US" sz="800" b="1" dirty="0"/>
              <a:t>건강 검진결과입니다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1315733" y="1723078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3485235" y="3428673"/>
            <a:ext cx="1555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건강 </a:t>
            </a:r>
            <a:r>
              <a:rPr lang="ko-KR" altLang="en-US" sz="700" dirty="0" err="1"/>
              <a:t>검진일을</a:t>
            </a:r>
            <a:r>
              <a:rPr lang="ko-KR" altLang="en-US" sz="700" dirty="0"/>
              <a:t> 선택해주세요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692928" y="3913003"/>
            <a:ext cx="11202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2023</a:t>
            </a:r>
            <a:r>
              <a:rPr lang="ko-KR" altLang="en-US" sz="700" dirty="0"/>
              <a:t>년 </a:t>
            </a:r>
            <a:r>
              <a:rPr lang="en-US" altLang="ko-KR" sz="700" dirty="0"/>
              <a:t>11</a:t>
            </a:r>
            <a:r>
              <a:rPr lang="ko-KR" altLang="en-US" sz="700" dirty="0"/>
              <a:t>월 </a:t>
            </a:r>
            <a:r>
              <a:rPr lang="en-US" altLang="ko-KR" sz="700" dirty="0"/>
              <a:t>14</a:t>
            </a:r>
            <a:r>
              <a:rPr lang="ko-KR" altLang="en-US" sz="700" dirty="0"/>
              <a:t>일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114263" y="3075239"/>
            <a:ext cx="1286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&gt; </a:t>
            </a:r>
            <a:r>
              <a:rPr lang="ko-KR" altLang="en-US" sz="700" dirty="0" err="1"/>
              <a:t>모달</a:t>
            </a:r>
            <a:r>
              <a:rPr lang="ko-KR" altLang="en-US" sz="700" dirty="0"/>
              <a:t> </a:t>
            </a:r>
            <a:r>
              <a:rPr lang="en-US" altLang="ko-KR" sz="700" dirty="0"/>
              <a:t>#4</a:t>
            </a:r>
          </a:p>
        </p:txBody>
      </p:sp>
      <p:sp>
        <p:nvSpPr>
          <p:cNvPr id="116" name="모서리가 둥근 직사각형 131"/>
          <p:cNvSpPr/>
          <p:nvPr/>
        </p:nvSpPr>
        <p:spPr>
          <a:xfrm>
            <a:off x="4290504" y="4475502"/>
            <a:ext cx="775545" cy="25834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선택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692928" y="3701074"/>
            <a:ext cx="11202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2022</a:t>
            </a:r>
            <a:r>
              <a:rPr lang="ko-KR" altLang="en-US" sz="700" dirty="0"/>
              <a:t>년 </a:t>
            </a:r>
            <a:r>
              <a:rPr lang="en-US" altLang="ko-KR" sz="700" dirty="0"/>
              <a:t>12</a:t>
            </a:r>
            <a:r>
              <a:rPr lang="ko-KR" altLang="en-US" sz="700" dirty="0"/>
              <a:t>월 </a:t>
            </a:r>
            <a:r>
              <a:rPr lang="en-US" altLang="ko-KR" sz="700" dirty="0"/>
              <a:t>15</a:t>
            </a:r>
            <a:r>
              <a:rPr lang="ko-KR" altLang="en-US" sz="700" dirty="0"/>
              <a:t>일</a:t>
            </a:r>
          </a:p>
        </p:txBody>
      </p:sp>
      <p:sp>
        <p:nvSpPr>
          <p:cNvPr id="123" name="모서리가 둥근 직사각형 131"/>
          <p:cNvSpPr/>
          <p:nvPr/>
        </p:nvSpPr>
        <p:spPr>
          <a:xfrm>
            <a:off x="3283042" y="4475502"/>
            <a:ext cx="775545" cy="258344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취소</a:t>
            </a: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385781" y="2124409"/>
            <a:ext cx="2202583" cy="950830"/>
          </a:xfrm>
          <a:prstGeom prst="roundRect">
            <a:avLst>
              <a:gd name="adj" fmla="val 5364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059705" y="2231102"/>
            <a:ext cx="1075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/>
              <a:t>병이 의심돼요</a:t>
            </a:r>
            <a:endParaRPr lang="ko-KR" altLang="en-US" sz="8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441925" y="2486049"/>
            <a:ext cx="217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몇몇 수치가 질환이 의심되는 수준으로 보여요</a:t>
            </a:r>
            <a:r>
              <a:rPr lang="en-US" altLang="ko-KR" sz="700" dirty="0"/>
              <a:t>.</a:t>
            </a:r>
          </a:p>
          <a:p>
            <a:r>
              <a:rPr lang="ko-KR" altLang="en-US" sz="700" dirty="0"/>
              <a:t>추적검사나 전문의료기관을 통해 정확하게 진단을 </a:t>
            </a:r>
            <a:r>
              <a:rPr lang="ko-KR" altLang="en-US" sz="700" dirty="0" err="1"/>
              <a:t>받으셔야해요</a:t>
            </a:r>
            <a:r>
              <a:rPr lang="en-US" altLang="ko-KR" sz="700" dirty="0"/>
              <a:t>. </a:t>
            </a:r>
            <a:r>
              <a:rPr lang="ko-KR" altLang="en-US" sz="700" dirty="0"/>
              <a:t>진단에 따른 치료와 건강 관리가 필요해요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385781" y="3181932"/>
            <a:ext cx="2202583" cy="810308"/>
          </a:xfrm>
          <a:prstGeom prst="roundRect">
            <a:avLst>
              <a:gd name="adj" fmla="val 5364"/>
            </a:avLst>
          </a:prstGeom>
          <a:solidFill>
            <a:srgbClr val="DED1E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899817" y="3251149"/>
            <a:ext cx="1309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문제가 있을 수 있어요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62840" y="3436879"/>
            <a:ext cx="2177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/>
              <a:t>간 기능</a:t>
            </a:r>
            <a:endParaRPr lang="ko-KR" altLang="en-US" sz="7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0675" y="3615942"/>
            <a:ext cx="1864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AST </a:t>
            </a:r>
            <a:r>
              <a:rPr lang="ko-KR" altLang="en-US" sz="800" b="1" dirty="0"/>
              <a:t>정상</a:t>
            </a:r>
            <a:endParaRPr lang="en-US" altLang="ko-KR" sz="800" b="1" dirty="0"/>
          </a:p>
          <a:p>
            <a:r>
              <a:rPr lang="en-US" altLang="ko-KR" sz="800" b="1" dirty="0"/>
              <a:t>ALT</a:t>
            </a:r>
            <a:r>
              <a:rPr lang="ko-KR" altLang="en-US" sz="800" b="1" dirty="0"/>
              <a:t>가 정상보다 </a:t>
            </a:r>
            <a:r>
              <a:rPr lang="en-US" altLang="ko-KR" sz="800" b="1" dirty="0"/>
              <a:t>15.0 </a:t>
            </a:r>
            <a:r>
              <a:rPr lang="ko-KR" altLang="en-US" sz="800" b="1" dirty="0"/>
              <a:t>높아요</a:t>
            </a: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385781" y="4098933"/>
            <a:ext cx="2202583" cy="762333"/>
          </a:xfrm>
          <a:prstGeom prst="roundRect">
            <a:avLst>
              <a:gd name="adj" fmla="val 5364"/>
            </a:avLst>
          </a:prstGeom>
          <a:solidFill>
            <a:srgbClr val="FFCC66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014394" y="4144109"/>
            <a:ext cx="1309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관리가 필요해요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55751" y="4375474"/>
            <a:ext cx="2177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체지방</a:t>
            </a:r>
            <a:r>
              <a:rPr lang="en-US" altLang="ko-KR" sz="700" dirty="0"/>
              <a:t>/</a:t>
            </a:r>
            <a:r>
              <a:rPr lang="ko-KR" altLang="en-US" sz="700" dirty="0"/>
              <a:t>허리둘레</a:t>
            </a:r>
            <a:r>
              <a:rPr lang="en-US" altLang="ko-KR" sz="700" dirty="0"/>
              <a:t>/</a:t>
            </a:r>
            <a:r>
              <a:rPr lang="ko-KR" altLang="en-US" sz="700" dirty="0"/>
              <a:t>몸무게</a:t>
            </a:r>
            <a:r>
              <a:rPr lang="en-US" altLang="ko-KR" sz="700" dirty="0"/>
              <a:t>/</a:t>
            </a:r>
            <a:r>
              <a:rPr lang="ko-KR" altLang="en-US" sz="700" dirty="0"/>
              <a:t>키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69787" y="4577890"/>
            <a:ext cx="1864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비만 </a:t>
            </a:r>
            <a:r>
              <a:rPr lang="en-US" altLang="ko-KR" sz="800" b="1" dirty="0"/>
              <a:t>1</a:t>
            </a:r>
            <a:r>
              <a:rPr lang="ko-KR" altLang="en-US" sz="800" b="1" dirty="0"/>
              <a:t>단계와 복부비만에 해당해요</a:t>
            </a: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385781" y="4950050"/>
            <a:ext cx="2202583" cy="762333"/>
          </a:xfrm>
          <a:prstGeom prst="roundRect">
            <a:avLst>
              <a:gd name="adj" fmla="val 5364"/>
            </a:avLst>
          </a:prstGeom>
          <a:solidFill>
            <a:srgbClr val="CCECFF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14394" y="4995226"/>
            <a:ext cx="1309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아주 좋아요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355751" y="5226591"/>
            <a:ext cx="2177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흉부 방사선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69787" y="5429007"/>
            <a:ext cx="1864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촬영 결과가 정상이에요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87CC391F-EAD6-F0DB-B987-1C56817A3DFE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0CB968-0E88-4D29-E208-FF1246D0A05B}"/>
              </a:ext>
            </a:extLst>
          </p:cNvPr>
          <p:cNvSpPr/>
          <p:nvPr/>
        </p:nvSpPr>
        <p:spPr>
          <a:xfrm>
            <a:off x="-817418" y="2433012"/>
            <a:ext cx="13092545" cy="1716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폐기</a:t>
            </a:r>
          </a:p>
        </p:txBody>
      </p:sp>
    </p:spTree>
    <p:extLst>
      <p:ext uri="{BB962C8B-B14F-4D97-AF65-F5344CB8AC3E}">
        <p14:creationId xmlns:p14="http://schemas.microsoft.com/office/powerpoint/2010/main" val="636056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396252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약관 안내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07"/>
              </p:ext>
            </p:extLst>
          </p:nvPr>
        </p:nvGraphicFramePr>
        <p:xfrm>
          <a:off x="9136380" y="451435"/>
          <a:ext cx="3055620" cy="397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700" baseline="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/>
                        </a:rPr>
                        <a:t>약관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/>
                        </a:rPr>
                        <a:t> 내용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hlinkClick r:id="rId3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/>
                        </a:rPr>
                        <a:t>https://www.notion.so/repurehealthcare/e3ea35cc0ed34e96bb168073d141b78b?pvs=4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520440" y="2925709"/>
            <a:ext cx="2575560" cy="7391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약관 안내 내용 참고</a:t>
            </a:r>
          </a:p>
        </p:txBody>
      </p:sp>
    </p:spTree>
    <p:extLst>
      <p:ext uri="{BB962C8B-B14F-4D97-AF65-F5344CB8AC3E}">
        <p14:creationId xmlns:p14="http://schemas.microsoft.com/office/powerpoint/2010/main" val="4169556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76854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알림 설정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11777"/>
              </p:ext>
            </p:extLst>
          </p:nvPr>
        </p:nvGraphicFramePr>
        <p:xfrm>
          <a:off x="9136380" y="451435"/>
          <a:ext cx="3055620" cy="40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aseline="0" dirty="0" err="1"/>
                        <a:t>마이페이지</a:t>
                      </a:r>
                      <a:r>
                        <a:rPr lang="ko-KR" altLang="en-US" sz="700" baseline="0" dirty="0"/>
                        <a:t> 알림 설정 화면</a:t>
                      </a:r>
                      <a:endParaRPr lang="en-US" altLang="ko-KR" sz="700" baseline="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 </a:t>
                      </a:r>
                      <a:r>
                        <a:rPr lang="ko-KR" altLang="en-US" sz="700" dirty="0"/>
                        <a:t>클릭 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메인 화면</a:t>
                      </a:r>
                      <a:r>
                        <a:rPr lang="en-US" altLang="ko-KR" sz="700" dirty="0"/>
                        <a:t>(PWM-04-01)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건기식</a:t>
                      </a:r>
                      <a:r>
                        <a:rPr lang="ko-KR" altLang="en-US" sz="700" dirty="0"/>
                        <a:t> 섭취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식단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혈당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수면 알림 설정 </a:t>
                      </a:r>
                      <a:r>
                        <a:rPr lang="ko-KR" altLang="en-US" sz="700" dirty="0" err="1"/>
                        <a:t>토글</a:t>
                      </a:r>
                      <a:r>
                        <a:rPr lang="ko-KR" altLang="en-US" sz="700" dirty="0"/>
                        <a:t>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알림 설정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-7309" y="16231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394036" y="1749945"/>
            <a:ext cx="18373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건기식</a:t>
            </a:r>
            <a:r>
              <a:rPr lang="ko-KR" altLang="en-US" sz="700" dirty="0"/>
              <a:t> 섭취 알림 설정</a:t>
            </a:r>
            <a:endParaRPr lang="en-US" altLang="ko-KR" sz="700" dirty="0"/>
          </a:p>
          <a:p>
            <a:endParaRPr lang="en-US" altLang="ko-KR" sz="700" dirty="0"/>
          </a:p>
          <a:p>
            <a:endParaRPr lang="en-US" altLang="ko-KR" sz="700" dirty="0"/>
          </a:p>
          <a:p>
            <a:r>
              <a:rPr lang="ko-KR" altLang="en-US" sz="700" dirty="0"/>
              <a:t>식단 알림 설정</a:t>
            </a:r>
            <a:endParaRPr lang="en-US" altLang="ko-KR" sz="700" dirty="0"/>
          </a:p>
          <a:p>
            <a:endParaRPr lang="en-US" altLang="ko-KR" sz="700" dirty="0"/>
          </a:p>
          <a:p>
            <a:endParaRPr lang="en-US" altLang="ko-KR" sz="700" dirty="0"/>
          </a:p>
          <a:p>
            <a:r>
              <a:rPr lang="ko-KR" altLang="en-US" sz="700" dirty="0"/>
              <a:t>혈당 알림 설정</a:t>
            </a:r>
            <a:endParaRPr lang="en-US" altLang="ko-KR" sz="700" dirty="0"/>
          </a:p>
          <a:p>
            <a:endParaRPr lang="en-US" altLang="ko-KR" sz="700" dirty="0"/>
          </a:p>
          <a:p>
            <a:endParaRPr lang="en-US" altLang="ko-KR" sz="700" dirty="0"/>
          </a:p>
          <a:p>
            <a:r>
              <a:rPr lang="ko-KR" altLang="en-US" sz="700" dirty="0"/>
              <a:t>수면 알림 설정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82" y="1698417"/>
            <a:ext cx="318848" cy="27244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82" y="2002302"/>
            <a:ext cx="318848" cy="272444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82" y="2330111"/>
            <a:ext cx="318848" cy="272444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82" y="2667365"/>
            <a:ext cx="318848" cy="272444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 flipH="1">
            <a:off x="425050" y="1998111"/>
            <a:ext cx="2101250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425050" y="2304631"/>
            <a:ext cx="2101250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25050" y="2640969"/>
            <a:ext cx="2101250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008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572399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baseline="0" dirty="0"/>
                        <a:t>비밀번호 변경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PWM-04-11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97347"/>
              </p:ext>
            </p:extLst>
          </p:nvPr>
        </p:nvGraphicFramePr>
        <p:xfrm>
          <a:off x="9136380" y="451435"/>
          <a:ext cx="3055620" cy="511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비밀번호 변경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 err="1"/>
                        <a:t>뒤로가기</a:t>
                      </a:r>
                      <a:endParaRPr lang="en-US" altLang="ko-KR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-</a:t>
                      </a:r>
                      <a:r>
                        <a:rPr lang="ko-KR" altLang="en-US" sz="700" dirty="0"/>
                        <a:t>클릭</a:t>
                      </a:r>
                      <a:r>
                        <a:rPr lang="ko-KR" altLang="en-US" sz="700" baseline="0" dirty="0"/>
                        <a:t> 시</a:t>
                      </a:r>
                      <a:r>
                        <a:rPr lang="en-US" altLang="ko-KR" sz="700" baseline="0" dirty="0"/>
                        <a:t>,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en-US" altLang="ko-KR" sz="700" dirty="0"/>
                        <a:t>_</a:t>
                      </a:r>
                      <a:r>
                        <a:rPr lang="ko-KR" altLang="en-US" sz="700" dirty="0"/>
                        <a:t>메인 화면</a:t>
                      </a:r>
                      <a:r>
                        <a:rPr lang="en-US" altLang="ko-KR" sz="700" dirty="0"/>
                        <a:t>(PWM-04-01)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기존 비밀번호 입력 필드</a:t>
                      </a:r>
                      <a:endParaRPr lang="en-US" altLang="ko-KR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dirty="0"/>
                        <a:t>미 입력 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안내 문구 노출</a:t>
                      </a:r>
                      <a:endParaRPr lang="en-US" altLang="ko-KR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dirty="0"/>
                        <a:t>텍스트 입력 후 자동 </a:t>
                      </a:r>
                      <a:r>
                        <a:rPr lang="en-US" altLang="ko-KR" sz="700" dirty="0"/>
                        <a:t>***</a:t>
                      </a:r>
                      <a:r>
                        <a:rPr lang="ko-KR" altLang="en-US" sz="700" dirty="0"/>
                        <a:t>변환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비밀번호 입력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확인 필드</a:t>
                      </a:r>
                      <a:endParaRPr lang="en-US" altLang="ko-KR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비밀번호 정책 위배 시 </a:t>
                      </a:r>
                      <a:r>
                        <a:rPr lang="en-US" altLang="ko-KR" sz="700" baseline="0" dirty="0"/>
                        <a:t>: </a:t>
                      </a:r>
                      <a:r>
                        <a:rPr lang="ko-KR" altLang="en-US" sz="700" baseline="0" dirty="0"/>
                        <a:t>입력 필드 라인 색상 변경 </a:t>
                      </a:r>
                      <a:r>
                        <a:rPr lang="en-US" altLang="ko-KR" sz="700" baseline="0" dirty="0"/>
                        <a:t>&amp; </a:t>
                      </a:r>
                      <a:r>
                        <a:rPr lang="ko-KR" altLang="en-US" sz="700" baseline="0" dirty="0"/>
                        <a:t>입력필드 옆에 텍스트로 </a:t>
                      </a:r>
                      <a:r>
                        <a:rPr lang="en-US" altLang="ko-KR" sz="700" baseline="0" dirty="0"/>
                        <a:t>“</a:t>
                      </a:r>
                      <a:r>
                        <a:rPr lang="ko-KR" altLang="en-US" sz="700" baseline="0" dirty="0"/>
                        <a:t>사용불가</a:t>
                      </a:r>
                      <a:r>
                        <a:rPr lang="en-US" altLang="ko-KR" sz="700" baseline="0" dirty="0"/>
                        <a:t>”</a:t>
                      </a:r>
                      <a:r>
                        <a:rPr lang="ko-KR" altLang="en-US" sz="700" baseline="0" dirty="0"/>
                        <a:t>표시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비밀번호 정책 </a:t>
                      </a:r>
                      <a:r>
                        <a:rPr lang="ko-KR" altLang="en-US" sz="700" baseline="0" dirty="0" err="1"/>
                        <a:t>부합시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en-US" altLang="ko-KR" sz="700" baseline="0" dirty="0"/>
                        <a:t>: </a:t>
                      </a:r>
                      <a:r>
                        <a:rPr lang="ko-KR" altLang="en-US" sz="700" baseline="0" dirty="0"/>
                        <a:t>입력 필드 라인 색상 변경 없음</a:t>
                      </a:r>
                      <a:r>
                        <a:rPr lang="en-US" altLang="ko-KR" sz="700" baseline="0" dirty="0"/>
                        <a:t> &amp; </a:t>
                      </a:r>
                      <a:r>
                        <a:rPr lang="ko-KR" altLang="en-US" sz="700" baseline="0" dirty="0"/>
                        <a:t>입력 필드 옆에 텍스트로 </a:t>
                      </a:r>
                      <a:r>
                        <a:rPr lang="en-US" altLang="ko-KR" sz="700" baseline="0" dirty="0"/>
                        <a:t>“</a:t>
                      </a:r>
                      <a:r>
                        <a:rPr lang="ko-KR" altLang="en-US" sz="700" baseline="0" dirty="0"/>
                        <a:t>사용가능</a:t>
                      </a:r>
                      <a:r>
                        <a:rPr lang="en-US" altLang="ko-KR" sz="700" baseline="0" dirty="0"/>
                        <a:t>” </a:t>
                      </a:r>
                      <a:r>
                        <a:rPr lang="ko-KR" altLang="en-US" sz="700" baseline="0" dirty="0"/>
                        <a:t>표시</a:t>
                      </a:r>
                      <a:endParaRPr lang="en-US" altLang="ko-KR" sz="7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aseline="0" dirty="0"/>
                        <a:t>2) </a:t>
                      </a:r>
                      <a:r>
                        <a:rPr lang="ko-KR" altLang="en-US" sz="700" baseline="0" dirty="0"/>
                        <a:t>비밀번호 정책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영문</a:t>
                      </a:r>
                      <a:r>
                        <a:rPr lang="en-US" altLang="ko-KR" sz="700" baseline="0" dirty="0"/>
                        <a:t>/</a:t>
                      </a:r>
                      <a:r>
                        <a:rPr lang="ko-KR" altLang="en-US" sz="700" baseline="0" dirty="0"/>
                        <a:t>숫자</a:t>
                      </a:r>
                      <a:r>
                        <a:rPr lang="en-US" altLang="ko-KR" sz="700" baseline="0" dirty="0"/>
                        <a:t>/</a:t>
                      </a:r>
                      <a:r>
                        <a:rPr lang="ko-KR" altLang="en-US" sz="700" baseline="0" dirty="0"/>
                        <a:t>특수문자 조합가능</a:t>
                      </a:r>
                      <a:endParaRPr lang="en-US" altLang="ko-KR" sz="700" baseline="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baseline="0" dirty="0"/>
                        <a:t>최소</a:t>
                      </a:r>
                      <a:r>
                        <a:rPr lang="en-US" altLang="ko-KR" sz="700" baseline="0" dirty="0"/>
                        <a:t>8</a:t>
                      </a:r>
                      <a:r>
                        <a:rPr lang="ko-KR" altLang="en-US" sz="700" baseline="0" dirty="0"/>
                        <a:t>자 이상</a:t>
                      </a:r>
                      <a:r>
                        <a:rPr lang="en-US" altLang="ko-KR" sz="700" baseline="0" dirty="0"/>
                        <a:t>~20</a:t>
                      </a:r>
                      <a:r>
                        <a:rPr lang="ko-KR" altLang="en-US" sz="700" baseline="0" dirty="0"/>
                        <a:t>자 이하</a:t>
                      </a:r>
                      <a:endParaRPr lang="en-US" altLang="ko-KR" sz="700" baseline="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비밀번호 변경 정상 처리 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메인화면</a:t>
                      </a:r>
                      <a:r>
                        <a:rPr lang="en-US" altLang="ko-KR" sz="700" dirty="0"/>
                        <a:t>(PWM-04-01)</a:t>
                      </a:r>
                      <a:r>
                        <a:rPr lang="ko-KR" altLang="en-US" sz="700" dirty="0"/>
                        <a:t>으로 이동</a:t>
                      </a:r>
                      <a:endParaRPr lang="en-US" altLang="ko-KR" sz="700" dirty="0"/>
                    </a:p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기존 비밀번호가 일치하지 않을 때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경고문구</a:t>
                      </a:r>
                      <a:r>
                        <a:rPr lang="en-US" altLang="ko-KR" sz="700" dirty="0"/>
                        <a:t>1 </a:t>
                      </a:r>
                      <a:r>
                        <a:rPr lang="ko-KR" altLang="en-US" sz="700" dirty="0"/>
                        <a:t>노출</a:t>
                      </a:r>
                      <a:endParaRPr lang="en-US" altLang="ko-KR" sz="700" dirty="0"/>
                    </a:p>
                    <a:p>
                      <a:pPr marL="228600" indent="-228600">
                        <a:buAutoNum type="arabicParenR"/>
                      </a:pPr>
                      <a:r>
                        <a:rPr lang="ko-KR" altLang="en-US" sz="700" dirty="0"/>
                        <a:t>동일한 비밀번호로 입력하지 않았을 때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경고문구 </a:t>
                      </a:r>
                      <a:r>
                        <a:rPr lang="en-US" altLang="ko-KR" sz="700" dirty="0"/>
                        <a:t>2 </a:t>
                      </a:r>
                      <a:r>
                        <a:rPr lang="ko-KR" altLang="en-US" sz="700" dirty="0"/>
                        <a:t>노출</a:t>
                      </a:r>
                      <a:endParaRPr lang="en-US" altLang="ko-KR" sz="700" dirty="0"/>
                    </a:p>
                    <a:p>
                      <a:pPr marL="228600" indent="-228600">
                        <a:buAutoNum type="arabicParenR"/>
                      </a:pP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33057" y="1254881"/>
            <a:ext cx="2316600" cy="50583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32500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비밀번호 변경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335207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2" name="직사각형 181"/>
          <p:cNvSpPr/>
          <p:nvPr/>
        </p:nvSpPr>
        <p:spPr>
          <a:xfrm>
            <a:off x="-7308" y="1334192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83" name="직사각형 182"/>
          <p:cNvSpPr/>
          <p:nvPr/>
        </p:nvSpPr>
        <p:spPr>
          <a:xfrm>
            <a:off x="0" y="1623130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47206" y="1288676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422045" y="1573649"/>
            <a:ext cx="2227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본인 확인을 위해 한번 더 입력해주세요</a:t>
            </a:r>
            <a:r>
              <a:rPr lang="en-US" altLang="ko-KR" sz="800" b="1" dirty="0"/>
              <a:t>.</a:t>
            </a:r>
            <a:endParaRPr lang="ko-KR" altLang="en-US" sz="800" dirty="0">
              <a:solidFill>
                <a:schemeClr val="accent3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7925" y="1895094"/>
            <a:ext cx="1990475" cy="281602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현재 비밀번호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14425" y="2351231"/>
            <a:ext cx="2227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새로 사용하실 비밀번호를 입력해주세요</a:t>
            </a:r>
            <a:endParaRPr lang="ko-KR" altLang="en-US" sz="800" dirty="0">
              <a:solidFill>
                <a:schemeClr val="accent3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47925" y="2644452"/>
            <a:ext cx="1990475" cy="281602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자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~20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자 이내 영문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숫자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특수문자 조합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47925" y="3014344"/>
            <a:ext cx="1990475" cy="281602"/>
          </a:xfrm>
          <a:prstGeom prst="roundRect">
            <a:avLst>
              <a:gd name="adj" fmla="val 10367"/>
            </a:avLst>
          </a:prstGeom>
          <a:solidFill>
            <a:schemeClr val="accent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비밀번호 확인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47925" y="4790694"/>
            <a:ext cx="1990475" cy="281602"/>
          </a:xfrm>
          <a:prstGeom prst="roundRect">
            <a:avLst>
              <a:gd name="adj" fmla="val 10367"/>
            </a:avLst>
          </a:prstGeom>
          <a:solidFill>
            <a:schemeClr val="accent3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변경하기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36971" y="3320249"/>
            <a:ext cx="12436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rgbClr val="FF0000"/>
                </a:solidFill>
              </a:rPr>
              <a:t>기존 비밀번호가 일치하지 않습니다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1135" y="3500010"/>
            <a:ext cx="173366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rgbClr val="FF0000"/>
                </a:solidFill>
              </a:rPr>
              <a:t>동일한 비밀번호로 변경 할 수 없습니다</a:t>
            </a:r>
            <a:r>
              <a:rPr lang="en-US" altLang="ko-KR" sz="500" dirty="0">
                <a:solidFill>
                  <a:srgbClr val="FF0000"/>
                </a:solidFill>
              </a:rPr>
              <a:t>.</a:t>
            </a:r>
            <a:endParaRPr lang="ko-KR" altLang="en-US" sz="5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-147450" y="3330733"/>
            <a:ext cx="9632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경고문구</a:t>
            </a:r>
            <a:r>
              <a:rPr lang="en-US" altLang="ko-KR" sz="500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-147450" y="3492937"/>
            <a:ext cx="9632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경고문구</a:t>
            </a:r>
            <a:r>
              <a:rPr lang="en-US" altLang="ko-KR" sz="500" dirty="0"/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55248" y="2641635"/>
            <a:ext cx="1243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rgbClr val="0070C0"/>
                </a:solidFill>
              </a:rPr>
              <a:t>사용가능</a:t>
            </a:r>
            <a:endParaRPr lang="en-US" altLang="ko-KR" sz="500" dirty="0">
              <a:solidFill>
                <a:srgbClr val="0070C0"/>
              </a:solidFill>
            </a:endParaRPr>
          </a:p>
          <a:p>
            <a:pPr algn="ctr"/>
            <a:r>
              <a:rPr lang="ko-KR" altLang="en-US" sz="500" dirty="0">
                <a:solidFill>
                  <a:srgbClr val="FF0000"/>
                </a:solidFill>
              </a:rPr>
              <a:t>사용불가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55248" y="3028647"/>
            <a:ext cx="1243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rgbClr val="0070C0"/>
                </a:solidFill>
              </a:rPr>
              <a:t>일치</a:t>
            </a:r>
            <a:endParaRPr lang="en-US" altLang="ko-KR" sz="500" dirty="0">
              <a:solidFill>
                <a:srgbClr val="0070C0"/>
              </a:solidFill>
            </a:endParaRPr>
          </a:p>
          <a:p>
            <a:pPr algn="ctr"/>
            <a:r>
              <a:rPr lang="ko-KR" altLang="en-US" sz="500" dirty="0">
                <a:solidFill>
                  <a:srgbClr val="FF0000"/>
                </a:solidFill>
              </a:rPr>
              <a:t>불일치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0" y="4780921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F06D14CE-285B-7894-78D1-5B5973710D97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8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775981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2023-04-09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마이페이지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PWM-04-12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074241"/>
              </p:ext>
            </p:extLst>
          </p:nvPr>
        </p:nvGraphicFramePr>
        <p:xfrm>
          <a:off x="9136380" y="451435"/>
          <a:ext cx="3055620" cy="492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84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9153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50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로그아웃 화면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마이페이지에서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로그아웃 클릭 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오버레이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적용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클릭 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화면 유지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2)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클릭 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700" dirty="0"/>
                        <a:t>PWM-01-07)</a:t>
                      </a:r>
                      <a:r>
                        <a:rPr lang="ko-KR" altLang="en-US" sz="700" dirty="0"/>
                        <a:t>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1136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0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163" name="직사각형 162"/>
          <p:cNvSpPr/>
          <p:nvPr/>
        </p:nvSpPr>
        <p:spPr>
          <a:xfrm>
            <a:off x="340840" y="1254881"/>
            <a:ext cx="2316600" cy="505191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직사각형 163"/>
          <p:cNvSpPr/>
          <p:nvPr/>
        </p:nvSpPr>
        <p:spPr>
          <a:xfrm>
            <a:off x="340283" y="1256584"/>
            <a:ext cx="2317158" cy="24649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ysClr val="windowText" lastClr="000000"/>
                </a:solidFill>
              </a:rPr>
              <a:t>마이페이지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342990" y="1108510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86" name="직사각형 185"/>
          <p:cNvSpPr/>
          <p:nvPr/>
        </p:nvSpPr>
        <p:spPr>
          <a:xfrm>
            <a:off x="0" y="3251064"/>
            <a:ext cx="350225" cy="1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150" name="TextBox 149"/>
          <p:cNvSpPr txBox="1"/>
          <p:nvPr/>
        </p:nvSpPr>
        <p:spPr>
          <a:xfrm>
            <a:off x="516668" y="1852565"/>
            <a:ext cx="14797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개인정보처리방침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 err="1"/>
              <a:t>민감정보</a:t>
            </a:r>
            <a:r>
              <a:rPr lang="ko-KR" altLang="en-US" sz="600" dirty="0"/>
              <a:t> 처리에 대한 동의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위치정보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개인정보 수집 및 이용 동의</a:t>
            </a:r>
            <a:endParaRPr lang="en-US" altLang="ko-KR" sz="600" dirty="0"/>
          </a:p>
        </p:txBody>
      </p:sp>
      <p:sp>
        <p:nvSpPr>
          <p:cNvPr id="165" name="TextBox 164"/>
          <p:cNvSpPr txBox="1"/>
          <p:nvPr/>
        </p:nvSpPr>
        <p:spPr>
          <a:xfrm>
            <a:off x="411055" y="1622062"/>
            <a:ext cx="11813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약관 안내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11055" y="3041358"/>
            <a:ext cx="11813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내 계정 관리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16668" y="3286537"/>
            <a:ext cx="14797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/>
              <a:t>푸시</a:t>
            </a:r>
            <a:r>
              <a:rPr lang="ko-KR" altLang="en-US" sz="600" dirty="0"/>
              <a:t> 알림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목표 설정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로그아웃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회원탈퇴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</p:txBody>
      </p:sp>
      <p:cxnSp>
        <p:nvCxnSpPr>
          <p:cNvPr id="177" name="직선 연결선 176"/>
          <p:cNvCxnSpPr/>
          <p:nvPr/>
        </p:nvCxnSpPr>
        <p:spPr>
          <a:xfrm>
            <a:off x="449155" y="2093808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449155" y="2385958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449155" y="2647207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449155" y="3520851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449155" y="3825651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449155" y="4084731"/>
            <a:ext cx="20514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340283" y="2977625"/>
            <a:ext cx="23171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350388" y="1263108"/>
            <a:ext cx="2299432" cy="5043688"/>
          </a:xfrm>
          <a:prstGeom prst="rect">
            <a:avLst/>
          </a:prstGeom>
          <a:solidFill>
            <a:schemeClr val="accent4">
              <a:alpha val="57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608759" y="3204551"/>
            <a:ext cx="1780204" cy="798194"/>
          </a:xfrm>
          <a:prstGeom prst="roundRect">
            <a:avLst>
              <a:gd name="adj" fmla="val 14126"/>
            </a:avLst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47297" y="3358775"/>
            <a:ext cx="12468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로그아웃 하시겠습니까</a:t>
            </a:r>
            <a:r>
              <a:rPr lang="en-US" altLang="ko-KR" sz="700" dirty="0"/>
              <a:t>?</a:t>
            </a:r>
            <a:endParaRPr lang="ko-KR" altLang="en-US" sz="700" dirty="0">
              <a:solidFill>
                <a:schemeClr val="accent3"/>
              </a:solidFill>
            </a:endParaRPr>
          </a:p>
        </p:txBody>
      </p:sp>
      <p:sp>
        <p:nvSpPr>
          <p:cNvPr id="49" name="모서리가 둥근 직사각형 131"/>
          <p:cNvSpPr/>
          <p:nvPr/>
        </p:nvSpPr>
        <p:spPr>
          <a:xfrm>
            <a:off x="1728282" y="3680710"/>
            <a:ext cx="513047" cy="190598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확인</a:t>
            </a:r>
          </a:p>
        </p:txBody>
      </p:sp>
      <p:sp>
        <p:nvSpPr>
          <p:cNvPr id="50" name="모서리가 둥근 직사각형 131"/>
          <p:cNvSpPr/>
          <p:nvPr/>
        </p:nvSpPr>
        <p:spPr>
          <a:xfrm>
            <a:off x="788467" y="3680710"/>
            <a:ext cx="513047" cy="190598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849877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66260" y="2766219"/>
            <a:ext cx="345948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90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69730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Web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2023-03-29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이메일로</a:t>
                      </a:r>
                      <a:r>
                        <a:rPr lang="ko-KR" altLang="en-US" sz="800" dirty="0"/>
                        <a:t> 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PWM-01-04-01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2024-04-04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/>
        </p:nvGraphicFramePr>
        <p:xfrm>
          <a:off x="9152546" y="451435"/>
          <a:ext cx="3039454" cy="9398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158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7729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이메일로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회원가입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약관동의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(PWM-01-04)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입력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필드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정책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위배시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필드 라인 색상 변경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필드 위에 텍스트로 조합에 위배된 내용 안내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정책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부합시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입력필드라인 색상변경 없음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입력필드 옆에 텍스트로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사용가능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＂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정책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부합시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 활성화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입력 화면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화면으로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입력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필드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정책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위배시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필드 라인 색상 변경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입력필드 위에 텍스트로 조합에 위배된 내용 안내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정책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부합시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입력필드라인 색상변경 없음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입력필드 옆에 텍스트로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사용가능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＂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정책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숫자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특수문자 조합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최소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 이상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~20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 이하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정책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부합시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 활성화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성명 입력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- 2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성명 입력 필드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 4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휴대폰 본인인증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- 3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49968" y="1306723"/>
            <a:ext cx="1935877" cy="426351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6856" y="1313014"/>
            <a:ext cx="1938989" cy="28711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회원가입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6856" y="1363833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331399" y="2512880"/>
            <a:ext cx="8304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아이디</a:t>
            </a:r>
            <a:r>
              <a:rPr lang="en-US" altLang="ko-KR" sz="800" dirty="0"/>
              <a:t>(</a:t>
            </a:r>
            <a:r>
              <a:rPr lang="ko-KR" altLang="en-US" sz="800" dirty="0" err="1"/>
              <a:t>이메일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6230" y="2728324"/>
            <a:ext cx="1762621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이메일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주소를 입력해주세요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19760" y="1160292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40" name="TextBox 39"/>
          <p:cNvSpPr txBox="1"/>
          <p:nvPr/>
        </p:nvSpPr>
        <p:spPr>
          <a:xfrm>
            <a:off x="388135" y="3086075"/>
            <a:ext cx="1739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*</a:t>
            </a:r>
            <a:r>
              <a:rPr lang="ko-KR" altLang="en-US" sz="600" dirty="0"/>
              <a:t>아이디 인증 관련</a:t>
            </a:r>
            <a:endParaRPr lang="en-US" altLang="ko-KR" sz="600" dirty="0"/>
          </a:p>
          <a:p>
            <a:r>
              <a:rPr lang="ko-KR" altLang="en-US" sz="600" dirty="0"/>
              <a:t>실제 사용하는 </a:t>
            </a:r>
            <a:r>
              <a:rPr lang="ko-KR" altLang="en-US" sz="600" dirty="0" err="1"/>
              <a:t>이메일을</a:t>
            </a:r>
            <a:r>
              <a:rPr lang="ko-KR" altLang="en-US" sz="600" dirty="0"/>
              <a:t> 입력해 주세요</a:t>
            </a:r>
            <a:r>
              <a:rPr lang="en-US" altLang="ko-KR" sz="600" dirty="0"/>
              <a:t>. </a:t>
            </a:r>
            <a:r>
              <a:rPr lang="ko-KR" altLang="en-US" sz="600" dirty="0"/>
              <a:t>입력된 </a:t>
            </a:r>
            <a:r>
              <a:rPr lang="ko-KR" altLang="en-US" sz="600" dirty="0" err="1"/>
              <a:t>이메일은</a:t>
            </a:r>
            <a:r>
              <a:rPr lang="ko-KR" altLang="en-US" sz="600" dirty="0"/>
              <a:t> 아이디로 사용되며</a:t>
            </a:r>
            <a:r>
              <a:rPr lang="en-US" altLang="ko-KR" sz="600" dirty="0"/>
              <a:t>, </a:t>
            </a:r>
            <a:r>
              <a:rPr lang="ko-KR" altLang="en-US" sz="600" dirty="0">
                <a:solidFill>
                  <a:srgbClr val="FF0000"/>
                </a:solidFill>
              </a:rPr>
              <a:t>입력하신 </a:t>
            </a:r>
            <a:r>
              <a:rPr lang="ko-KR" altLang="en-US" sz="600" dirty="0" err="1">
                <a:solidFill>
                  <a:srgbClr val="FF0000"/>
                </a:solidFill>
              </a:rPr>
              <a:t>이메일</a:t>
            </a:r>
            <a:r>
              <a:rPr lang="ko-KR" altLang="en-US" sz="600" dirty="0">
                <a:solidFill>
                  <a:srgbClr val="FF0000"/>
                </a:solidFill>
              </a:rPr>
              <a:t> 주소로 비밀번호 찾기 시</a:t>
            </a:r>
            <a:r>
              <a:rPr lang="en-US" altLang="ko-KR" sz="600" dirty="0">
                <a:solidFill>
                  <a:srgbClr val="FF0000"/>
                </a:solidFill>
              </a:rPr>
              <a:t>, </a:t>
            </a:r>
            <a:r>
              <a:rPr lang="ko-KR" altLang="en-US" sz="600" dirty="0">
                <a:solidFill>
                  <a:srgbClr val="FF0000"/>
                </a:solidFill>
              </a:rPr>
              <a:t>임시비밀번호가 발송됩니다</a:t>
            </a:r>
            <a:r>
              <a:rPr lang="en-US" altLang="ko-KR" sz="600" dirty="0">
                <a:solidFill>
                  <a:srgbClr val="FF0000"/>
                </a:solidFill>
              </a:rPr>
              <a:t>..</a:t>
            </a:r>
          </a:p>
          <a:p>
            <a:r>
              <a:rPr lang="ko-KR" altLang="en-US" sz="600" dirty="0"/>
              <a:t>메일이 수신되지 않을 경우</a:t>
            </a:r>
            <a:r>
              <a:rPr lang="en-US" altLang="ko-KR" sz="600" dirty="0"/>
              <a:t>, </a:t>
            </a:r>
            <a:r>
              <a:rPr lang="ko-KR" altLang="en-US" sz="600" dirty="0" err="1"/>
              <a:t>스팸메일함을</a:t>
            </a:r>
            <a:r>
              <a:rPr lang="ko-KR" altLang="en-US" sz="600" dirty="0"/>
              <a:t> 확인해주세요</a:t>
            </a:r>
            <a:r>
              <a:rPr lang="en-US" altLang="ko-KR" sz="600" dirty="0"/>
              <a:t>.</a:t>
            </a:r>
            <a:endParaRPr lang="ko-KR" altLang="en-US" sz="600" dirty="0"/>
          </a:p>
        </p:txBody>
      </p:sp>
      <p:sp>
        <p:nvSpPr>
          <p:cNvPr id="41" name="직사각형 40"/>
          <p:cNvSpPr/>
          <p:nvPr/>
        </p:nvSpPr>
        <p:spPr>
          <a:xfrm>
            <a:off x="7060" y="1426293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1-1</a:t>
            </a:r>
            <a:endParaRPr lang="ko-KR" altLang="en-US" sz="600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583965" y="4626860"/>
            <a:ext cx="1376032" cy="239796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674784" y="1306723"/>
            <a:ext cx="1935877" cy="426351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6" name="직사각형 75"/>
          <p:cNvSpPr/>
          <p:nvPr/>
        </p:nvSpPr>
        <p:spPr>
          <a:xfrm>
            <a:off x="2671672" y="1313014"/>
            <a:ext cx="1938989" cy="28711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회원가입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671672" y="1363833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86" name="직사각형 85"/>
          <p:cNvSpPr/>
          <p:nvPr/>
        </p:nvSpPr>
        <p:spPr>
          <a:xfrm>
            <a:off x="2644576" y="1160292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88" name="직사각형 87"/>
          <p:cNvSpPr/>
          <p:nvPr/>
        </p:nvSpPr>
        <p:spPr>
          <a:xfrm>
            <a:off x="2331876" y="1426293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2-1</a:t>
            </a:r>
            <a:endParaRPr lang="ko-KR" altLang="en-US" sz="600" dirty="0"/>
          </a:p>
        </p:txBody>
      </p:sp>
      <p:sp>
        <p:nvSpPr>
          <p:cNvPr id="89" name="직사각형 88"/>
          <p:cNvSpPr/>
          <p:nvPr/>
        </p:nvSpPr>
        <p:spPr>
          <a:xfrm>
            <a:off x="2326574" y="2298724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2-2</a:t>
            </a:r>
            <a:endParaRPr lang="ko-KR" altLang="en-US" sz="6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933373" y="4619902"/>
            <a:ext cx="1376032" cy="239796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667957" y="2264689"/>
            <a:ext cx="6178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비밀번호</a:t>
            </a:r>
            <a:endParaRPr lang="ko-KR" altLang="en-US" sz="800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2741305" y="2480133"/>
            <a:ext cx="1831326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영문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숫자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특수문자 조합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8-20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자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67957" y="2863805"/>
            <a:ext cx="889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비밀번호 확인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741304" y="3079249"/>
            <a:ext cx="1831327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영문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숫자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특수문자 조합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8-20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자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218" y="2527512"/>
            <a:ext cx="369717" cy="174395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458" y="3129443"/>
            <a:ext cx="369717" cy="174395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3169595" y="2272643"/>
            <a:ext cx="1574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숫자와 특수문자를 조합해주세요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362009" y="2893689"/>
            <a:ext cx="12624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비밀번호가 일치하지 않습니다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120816" y="2713888"/>
            <a:ext cx="5741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00B050"/>
                </a:solidFill>
              </a:rPr>
              <a:t>사용가능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183977" y="3328980"/>
            <a:ext cx="484846" cy="19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00B050"/>
                </a:solidFill>
              </a:rPr>
              <a:t>일치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979796" y="1306723"/>
            <a:ext cx="1935877" cy="426351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3" name="직사각형 102"/>
          <p:cNvSpPr/>
          <p:nvPr/>
        </p:nvSpPr>
        <p:spPr>
          <a:xfrm>
            <a:off x="4976684" y="1313014"/>
            <a:ext cx="1938989" cy="28711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회원가입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76684" y="1363833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05" name="직사각형 104"/>
          <p:cNvSpPr/>
          <p:nvPr/>
        </p:nvSpPr>
        <p:spPr>
          <a:xfrm>
            <a:off x="4949588" y="1160292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06" name="직사각형 105"/>
          <p:cNvSpPr/>
          <p:nvPr/>
        </p:nvSpPr>
        <p:spPr>
          <a:xfrm>
            <a:off x="4636888" y="1426293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3-1</a:t>
            </a:r>
            <a:endParaRPr lang="ko-KR" altLang="en-US" sz="600" dirty="0"/>
          </a:p>
        </p:txBody>
      </p:sp>
      <p:sp>
        <p:nvSpPr>
          <p:cNvPr id="107" name="직사각형 106"/>
          <p:cNvSpPr/>
          <p:nvPr/>
        </p:nvSpPr>
        <p:spPr>
          <a:xfrm>
            <a:off x="4639550" y="2488610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3-2</a:t>
            </a:r>
            <a:endParaRPr lang="ko-KR" altLang="en-US" sz="6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5278727" y="4626860"/>
            <a:ext cx="1376032" cy="239796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5054564" y="2428732"/>
            <a:ext cx="1751834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예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홍길동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031058" y="2206741"/>
            <a:ext cx="445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성명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7175940" y="1306723"/>
            <a:ext cx="1935877" cy="426351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7" name="직사각형 126"/>
          <p:cNvSpPr/>
          <p:nvPr/>
        </p:nvSpPr>
        <p:spPr>
          <a:xfrm>
            <a:off x="7172828" y="1313014"/>
            <a:ext cx="1938989" cy="28711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회원가입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172828" y="1363833"/>
            <a:ext cx="212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</a:t>
            </a:r>
            <a:endParaRPr lang="ko-KR" altLang="en-US" sz="800" dirty="0"/>
          </a:p>
        </p:txBody>
      </p:sp>
      <p:sp>
        <p:nvSpPr>
          <p:cNvPr id="129" name="직사각형 128"/>
          <p:cNvSpPr/>
          <p:nvPr/>
        </p:nvSpPr>
        <p:spPr>
          <a:xfrm>
            <a:off x="7145732" y="1160292"/>
            <a:ext cx="173678" cy="1545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7462332" y="4613613"/>
            <a:ext cx="1376032" cy="239796"/>
          </a:xfrm>
          <a:prstGeom prst="round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7219914" y="2402856"/>
            <a:ext cx="1873654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없이 휴대폰 번호를 입력해주세요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145732" y="2189729"/>
            <a:ext cx="99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휴대폰 번호 입력</a:t>
            </a: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8583645" y="2405431"/>
            <a:ext cx="509922" cy="275692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인증번호 요청</a:t>
            </a: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7219914" y="2733126"/>
            <a:ext cx="1683954" cy="275693"/>
          </a:xfrm>
          <a:prstGeom prst="roundRect">
            <a:avLst>
              <a:gd name="adj" fmla="val 10367"/>
            </a:avLst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인증번호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자리 입력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8098793" y="2760770"/>
            <a:ext cx="5272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3:00</a:t>
            </a:r>
            <a:endParaRPr lang="ko-KR" altLang="en-US" sz="8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398621" y="3042445"/>
            <a:ext cx="8028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u="sng" dirty="0">
                <a:solidFill>
                  <a:schemeClr val="bg1">
                    <a:lumMod val="65000"/>
                  </a:schemeClr>
                </a:solidFill>
              </a:rPr>
              <a:t>인증번호 </a:t>
            </a:r>
            <a:r>
              <a:rPr lang="ko-KR" altLang="en-US" sz="600" u="sng" dirty="0" err="1">
                <a:solidFill>
                  <a:schemeClr val="bg1">
                    <a:lumMod val="65000"/>
                  </a:schemeClr>
                </a:solidFill>
              </a:rPr>
              <a:t>재요청</a:t>
            </a:r>
            <a:endParaRPr lang="ko-KR" altLang="en-US" sz="600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8591600" y="2735700"/>
            <a:ext cx="494012" cy="270638"/>
          </a:xfrm>
          <a:prstGeom prst="roundRect">
            <a:avLst>
              <a:gd name="adj" fmla="val 10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18223" y="2349067"/>
            <a:ext cx="12089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이미 사용중인 아이디 입니다</a:t>
            </a:r>
            <a:r>
              <a:rPr lang="en-US" altLang="ko-KR" sz="600" dirty="0">
                <a:solidFill>
                  <a:srgbClr val="FF0000"/>
                </a:solidFill>
              </a:rPr>
              <a:t>.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029485" y="2519999"/>
            <a:ext cx="13713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FF0000"/>
                </a:solidFill>
              </a:rPr>
              <a:t>이메일</a:t>
            </a:r>
            <a:r>
              <a:rPr lang="ko-KR" altLang="en-US" sz="600" dirty="0">
                <a:solidFill>
                  <a:srgbClr val="FF0000"/>
                </a:solidFill>
              </a:rPr>
              <a:t> 형식이 </a:t>
            </a:r>
            <a:r>
              <a:rPr lang="ko-KR" altLang="en-US" sz="600" dirty="0" err="1">
                <a:solidFill>
                  <a:srgbClr val="FF0000"/>
                </a:solidFill>
              </a:rPr>
              <a:t>옳바르지</a:t>
            </a:r>
            <a:r>
              <a:rPr lang="ko-KR" altLang="en-US" sz="600" dirty="0">
                <a:solidFill>
                  <a:srgbClr val="FF0000"/>
                </a:solidFill>
              </a:rPr>
              <a:t> 않습니다</a:t>
            </a:r>
            <a:r>
              <a:rPr lang="en-US" altLang="ko-KR" sz="600" dirty="0">
                <a:solidFill>
                  <a:srgbClr val="FF0000"/>
                </a:solidFill>
              </a:rPr>
              <a:t>.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061891" y="2206943"/>
            <a:ext cx="1574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인증번호가 맞지 않습니다</a:t>
            </a:r>
            <a:r>
              <a:rPr lang="en-US" altLang="ko-KR" sz="600" dirty="0">
                <a:solidFill>
                  <a:srgbClr val="FF0000"/>
                </a:solidFill>
              </a:rPr>
              <a:t>.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29226" y="2612332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1-2</a:t>
            </a:r>
            <a:endParaRPr lang="ko-KR" altLang="en-US" sz="600" dirty="0"/>
          </a:p>
        </p:txBody>
      </p:sp>
      <p:sp>
        <p:nvSpPr>
          <p:cNvPr id="147" name="AutoShape 61"/>
          <p:cNvSpPr>
            <a:spLocks noChangeArrowheads="1"/>
          </p:cNvSpPr>
          <p:nvPr/>
        </p:nvSpPr>
        <p:spPr bwMode="auto">
          <a:xfrm>
            <a:off x="705383" y="1878706"/>
            <a:ext cx="1195721" cy="4881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17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AutoShape 62"/>
          <p:cNvSpPr>
            <a:spLocks noChangeArrowheads="1"/>
          </p:cNvSpPr>
          <p:nvPr/>
        </p:nvSpPr>
        <p:spPr bwMode="auto">
          <a:xfrm>
            <a:off x="705382" y="1878706"/>
            <a:ext cx="342367" cy="48813"/>
          </a:xfrm>
          <a:prstGeom prst="roundRect">
            <a:avLst>
              <a:gd name="adj" fmla="val 50000"/>
            </a:avLst>
          </a:prstGeom>
          <a:solidFill>
            <a:srgbClr val="CC0000"/>
          </a:solidFill>
          <a:ln w="317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37607" y="1973682"/>
            <a:ext cx="844009" cy="2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Step 1/4</a:t>
            </a:r>
            <a:endParaRPr lang="ko-KR" altLang="en-US" sz="800" dirty="0"/>
          </a:p>
        </p:txBody>
      </p:sp>
      <p:sp>
        <p:nvSpPr>
          <p:cNvPr id="150" name="AutoShape 61"/>
          <p:cNvSpPr>
            <a:spLocks noChangeArrowheads="1"/>
          </p:cNvSpPr>
          <p:nvPr/>
        </p:nvSpPr>
        <p:spPr bwMode="auto">
          <a:xfrm>
            <a:off x="3010295" y="1878706"/>
            <a:ext cx="1195721" cy="4881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17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AutoShape 62"/>
          <p:cNvSpPr>
            <a:spLocks noChangeArrowheads="1"/>
          </p:cNvSpPr>
          <p:nvPr/>
        </p:nvSpPr>
        <p:spPr bwMode="auto">
          <a:xfrm>
            <a:off x="3010294" y="1878707"/>
            <a:ext cx="598917" cy="57832"/>
          </a:xfrm>
          <a:prstGeom prst="roundRect">
            <a:avLst>
              <a:gd name="adj" fmla="val 50000"/>
            </a:avLst>
          </a:prstGeom>
          <a:solidFill>
            <a:srgbClr val="CC0000"/>
          </a:solidFill>
          <a:ln w="317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142519" y="1973682"/>
            <a:ext cx="844009" cy="2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Step 2/4</a:t>
            </a:r>
            <a:endParaRPr lang="ko-KR" altLang="en-US" sz="800" dirty="0"/>
          </a:p>
        </p:txBody>
      </p:sp>
      <p:sp>
        <p:nvSpPr>
          <p:cNvPr id="153" name="AutoShape 61"/>
          <p:cNvSpPr>
            <a:spLocks noChangeArrowheads="1"/>
          </p:cNvSpPr>
          <p:nvPr/>
        </p:nvSpPr>
        <p:spPr bwMode="auto">
          <a:xfrm>
            <a:off x="5368883" y="1878706"/>
            <a:ext cx="1195721" cy="4881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17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AutoShape 62"/>
          <p:cNvSpPr>
            <a:spLocks noChangeArrowheads="1"/>
          </p:cNvSpPr>
          <p:nvPr/>
        </p:nvSpPr>
        <p:spPr bwMode="auto">
          <a:xfrm>
            <a:off x="5368882" y="1878707"/>
            <a:ext cx="835068" cy="48812"/>
          </a:xfrm>
          <a:prstGeom prst="roundRect">
            <a:avLst>
              <a:gd name="adj" fmla="val 50000"/>
            </a:avLst>
          </a:prstGeom>
          <a:solidFill>
            <a:srgbClr val="CC0000"/>
          </a:solidFill>
          <a:ln w="317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501107" y="1973682"/>
            <a:ext cx="844009" cy="2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Step 3/4</a:t>
            </a:r>
            <a:endParaRPr lang="ko-KR" altLang="en-US" sz="800" dirty="0"/>
          </a:p>
        </p:txBody>
      </p:sp>
      <p:sp>
        <p:nvSpPr>
          <p:cNvPr id="156" name="AutoShape 61"/>
          <p:cNvSpPr>
            <a:spLocks noChangeArrowheads="1"/>
          </p:cNvSpPr>
          <p:nvPr/>
        </p:nvSpPr>
        <p:spPr bwMode="auto">
          <a:xfrm>
            <a:off x="7596120" y="1878706"/>
            <a:ext cx="1195721" cy="4881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17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" name="AutoShape 62"/>
          <p:cNvSpPr>
            <a:spLocks noChangeArrowheads="1"/>
          </p:cNvSpPr>
          <p:nvPr/>
        </p:nvSpPr>
        <p:spPr bwMode="auto">
          <a:xfrm>
            <a:off x="7596119" y="1878707"/>
            <a:ext cx="1195722" cy="48812"/>
          </a:xfrm>
          <a:prstGeom prst="roundRect">
            <a:avLst>
              <a:gd name="adj" fmla="val 50000"/>
            </a:avLst>
          </a:prstGeom>
          <a:solidFill>
            <a:srgbClr val="CC0000"/>
          </a:solidFill>
          <a:ln w="317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728344" y="1973682"/>
            <a:ext cx="844009" cy="2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Step 4/4</a:t>
            </a:r>
            <a:endParaRPr lang="ko-KR" altLang="en-US" sz="800" dirty="0"/>
          </a:p>
        </p:txBody>
      </p:sp>
      <p:sp>
        <p:nvSpPr>
          <p:cNvPr id="160" name="직사각형 159"/>
          <p:cNvSpPr/>
          <p:nvPr/>
        </p:nvSpPr>
        <p:spPr>
          <a:xfrm>
            <a:off x="12975" y="4626860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1-3</a:t>
            </a:r>
            <a:endParaRPr lang="ko-KR" altLang="en-US" sz="6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702324" y="3003106"/>
            <a:ext cx="5741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00B050"/>
                </a:solidFill>
              </a:rPr>
              <a:t>사용가능</a:t>
            </a:r>
          </a:p>
        </p:txBody>
      </p:sp>
      <p:sp>
        <p:nvSpPr>
          <p:cNvPr id="162" name="직사각형 161"/>
          <p:cNvSpPr/>
          <p:nvPr/>
        </p:nvSpPr>
        <p:spPr>
          <a:xfrm>
            <a:off x="2329779" y="4626860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2-3</a:t>
            </a:r>
            <a:endParaRPr lang="ko-KR" altLang="en-US" sz="600" dirty="0"/>
          </a:p>
        </p:txBody>
      </p:sp>
      <p:sp>
        <p:nvSpPr>
          <p:cNvPr id="163" name="직사각형 162"/>
          <p:cNvSpPr/>
          <p:nvPr/>
        </p:nvSpPr>
        <p:spPr>
          <a:xfrm>
            <a:off x="4645798" y="4626860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3-3</a:t>
            </a:r>
            <a:endParaRPr lang="ko-KR" altLang="en-US" sz="600" dirty="0"/>
          </a:p>
        </p:txBody>
      </p:sp>
      <p:sp>
        <p:nvSpPr>
          <p:cNvPr id="164" name="직사각형 163"/>
          <p:cNvSpPr/>
          <p:nvPr/>
        </p:nvSpPr>
        <p:spPr>
          <a:xfrm>
            <a:off x="6934632" y="4626860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4-3</a:t>
            </a:r>
            <a:endParaRPr lang="ko-KR" altLang="en-US" sz="600" dirty="0"/>
          </a:p>
        </p:txBody>
      </p:sp>
      <p:sp>
        <p:nvSpPr>
          <p:cNvPr id="165" name="직사각형 164"/>
          <p:cNvSpPr/>
          <p:nvPr/>
        </p:nvSpPr>
        <p:spPr>
          <a:xfrm>
            <a:off x="6888930" y="1426293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4-1</a:t>
            </a:r>
            <a:endParaRPr lang="ko-KR" altLang="en-US" sz="600" dirty="0"/>
          </a:p>
        </p:txBody>
      </p:sp>
      <p:sp>
        <p:nvSpPr>
          <p:cNvPr id="166" name="직사각형 165"/>
          <p:cNvSpPr/>
          <p:nvPr/>
        </p:nvSpPr>
        <p:spPr>
          <a:xfrm>
            <a:off x="6878321" y="2252138"/>
            <a:ext cx="326489" cy="159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4-2</a:t>
            </a:r>
            <a:endParaRPr lang="ko-KR" altLang="en-US" sz="600" dirty="0"/>
          </a:p>
        </p:txBody>
      </p:sp>
      <p:graphicFrame>
        <p:nvGraphicFramePr>
          <p:cNvPr id="167" name="표 16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531736"/>
              </p:ext>
            </p:extLst>
          </p:nvPr>
        </p:nvGraphicFramePr>
        <p:xfrm>
          <a:off x="6033398" y="5632644"/>
          <a:ext cx="3039454" cy="2279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158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77296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443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휴대폰 번호입력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없이 휴대폰 번호 입력한 후 인증번호 요청 버튼 활성화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인증번호 요청 버튼을 누르면 인증번호 입력 필드 노출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인증번호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위배시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휴대폰 번호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입력창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오른쪽 상단에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인증번호가 맞지 않습니다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휴대폰 인증 완료 후 버튼 활성화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건강검진 가져오기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(PWM-01-05)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FontTx/>
                        <a:buAutoNum type="arabicParenR"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9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1BAA788D-6C32-58A5-DD43-C1C6C7FF2B1B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88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117"/>
          <p:cNvSpPr txBox="1"/>
          <p:nvPr/>
        </p:nvSpPr>
        <p:spPr>
          <a:xfrm>
            <a:off x="3768283" y="1455325"/>
            <a:ext cx="1665429" cy="37110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33059" tIns="33059" rIns="33059" bIns="33059" rtlCol="0" anchor="t">
            <a:noAutofit/>
          </a:bodyPr>
          <a:lstStyle/>
          <a:p>
            <a:pPr>
              <a:spcAft>
                <a:spcPts val="367"/>
              </a:spcAft>
            </a:pPr>
            <a:endParaRPr lang="ko-KR" altLang="en-US" sz="7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915093" y="1455325"/>
            <a:ext cx="1665429" cy="37110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33059" tIns="33059" rIns="33059" bIns="33059" rtlCol="0" anchor="t">
            <a:noAutofit/>
          </a:bodyPr>
          <a:lstStyle/>
          <a:p>
            <a:pPr>
              <a:spcAft>
                <a:spcPts val="367"/>
              </a:spcAft>
            </a:pPr>
            <a:endParaRPr lang="ko-KR" altLang="en-US" sz="7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339148"/>
              </p:ext>
            </p:extLst>
          </p:nvPr>
        </p:nvGraphicFramePr>
        <p:xfrm>
          <a:off x="0" y="0"/>
          <a:ext cx="12192000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</a:t>
                      </a:r>
                      <a:r>
                        <a:rPr lang="ko-KR" altLang="en-US" sz="800" dirty="0"/>
                        <a:t>년 제주과제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차 만성질환 관리 </a:t>
                      </a:r>
                      <a:r>
                        <a:rPr lang="en-US" altLang="ko-KR" sz="800" dirty="0"/>
                        <a:t>app </a:t>
                      </a:r>
                      <a:r>
                        <a:rPr lang="ko-KR" altLang="en-US" sz="800" baseline="0" dirty="0"/>
                        <a:t>화면기획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2023-03-29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작성자명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김성영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화면명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건강검진 가져오기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Screen ID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PWM-01-05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마지막 수정일자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2024-04-08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Page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873512"/>
              </p:ext>
            </p:extLst>
          </p:nvPr>
        </p:nvGraphicFramePr>
        <p:xfrm>
          <a:off x="9140092" y="451435"/>
          <a:ext cx="3051907" cy="753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4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688265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14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1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sym typeface="맑은 고딕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회원가입 완료 화면</a:t>
                      </a: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시작하기</a:t>
                      </a: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버튼 </a:t>
                      </a:r>
                      <a:r>
                        <a:rPr lang="ko-KR" altLang="en-US" sz="700" b="0" dirty="0" err="1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 err="1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번화면으로</a:t>
                      </a:r>
                      <a:r>
                        <a:rPr lang="ko-KR" altLang="en-US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건너뛰기</a:t>
                      </a: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건강설문 페이지</a:t>
                      </a: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(PWM-01-06)</a:t>
                      </a:r>
                      <a:r>
                        <a:rPr lang="ko-KR" altLang="en-US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2)</a:t>
                      </a:r>
                      <a:r>
                        <a:rPr lang="en-US" altLang="ko-KR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가져오기</a:t>
                      </a:r>
                      <a:endParaRPr lang="en-US" altLang="ko-KR" sz="700" b="0" baseline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- 3</a:t>
                      </a:r>
                      <a:r>
                        <a:rPr lang="ko-KR" altLang="en-US" sz="700" b="0" baseline="0" dirty="0" err="1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번페이지로</a:t>
                      </a:r>
                      <a:r>
                        <a:rPr lang="ko-KR" altLang="en-US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건강 검진 인증 수단 화면</a:t>
                      </a: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3-1</a:t>
                      </a: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 err="1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뒤로가기</a:t>
                      </a: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- 2</a:t>
                      </a:r>
                      <a:r>
                        <a:rPr lang="ko-KR" altLang="en-US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번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1)     </a:t>
                      </a:r>
                      <a:r>
                        <a:rPr lang="ko-KR" altLang="en-US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로딩 화면</a:t>
                      </a: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700" b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검진결과</a:t>
                      </a: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최근 </a:t>
                      </a:r>
                      <a:r>
                        <a:rPr lang="en-US" altLang="ko-KR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년간의 데이터만 가지고 오는 방식으로 구현</a:t>
                      </a:r>
                      <a:endParaRPr lang="en-US" altLang="ko-KR" sz="700" b="0" baseline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다음</a:t>
                      </a:r>
                      <a:endParaRPr lang="en-US" altLang="ko-KR" sz="700" b="0" baseline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버튼 </a:t>
                      </a:r>
                      <a:r>
                        <a:rPr lang="ko-KR" altLang="en-US" sz="700" b="0" baseline="0" dirty="0" err="1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 기초정보입력</a:t>
                      </a:r>
                      <a:r>
                        <a:rPr lang="en-US" altLang="ko-KR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(PWM-01-06)</a:t>
                      </a:r>
                      <a:r>
                        <a:rPr lang="ko-KR" altLang="en-US" sz="700" b="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페이지로 이동</a:t>
                      </a:r>
                      <a:endParaRPr lang="en-US" altLang="ko-KR" sz="700" b="0" baseline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buNone/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9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20000"/>
                        </a:lnSpc>
                        <a:buAutoNum type="arabicParenR"/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53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건강 검진 인증 수단 논의</a:t>
                      </a:r>
                      <a:endParaRPr lang="en-US" altLang="ko-KR" sz="700" b="0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700" b="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61903" y="1455325"/>
            <a:ext cx="1665429" cy="37110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33059" tIns="33059" rIns="33059" bIns="33059" rtlCol="0" anchor="t">
            <a:noAutofit/>
          </a:bodyPr>
          <a:lstStyle/>
          <a:p>
            <a:pPr>
              <a:spcAft>
                <a:spcPts val="367"/>
              </a:spcAft>
            </a:pPr>
            <a:endParaRPr lang="ko-KR" altLang="en-US" sz="7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12544" y="3518894"/>
            <a:ext cx="930095" cy="735028"/>
            <a:chOff x="1460025" y="685800"/>
            <a:chExt cx="5483700" cy="2800350"/>
          </a:xfrm>
        </p:grpSpPr>
        <p:sp>
          <p:nvSpPr>
            <p:cNvPr id="67" name="직사각형 66"/>
            <p:cNvSpPr/>
            <p:nvPr/>
          </p:nvSpPr>
          <p:spPr>
            <a:xfrm>
              <a:off x="1460025" y="685800"/>
              <a:ext cx="5483700" cy="280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1460025" y="685800"/>
              <a:ext cx="5483700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 flipH="1">
              <a:off x="1496367" y="685800"/>
              <a:ext cx="5447358" cy="2800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700555" y="3751998"/>
            <a:ext cx="4614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img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1997975" y="2843188"/>
            <a:ext cx="1450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홍길동</a:t>
            </a:r>
            <a:r>
              <a:rPr lang="ko-KR" altLang="en-US" sz="700" dirty="0"/>
              <a:t>님의 건강 검진을</a:t>
            </a:r>
            <a:br>
              <a:rPr lang="en-US" altLang="ko-KR" sz="700" dirty="0"/>
            </a:br>
            <a:r>
              <a:rPr lang="ko-KR" altLang="en-US" sz="700" dirty="0"/>
              <a:t>가져와 볼게요</a:t>
            </a:r>
            <a:endParaRPr lang="ko-KR" altLang="en-US" sz="900" b="1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439122" y="4620043"/>
            <a:ext cx="813435" cy="21310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6458" y="2423168"/>
            <a:ext cx="150539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간단하게 회원님의 건강정보를 알려주세요</a:t>
            </a:r>
            <a:r>
              <a:rPr lang="en-US" altLang="ko-KR" sz="900" b="1" dirty="0"/>
              <a:t>!</a:t>
            </a:r>
          </a:p>
          <a:p>
            <a:r>
              <a:rPr lang="ko-KR" altLang="en-US" sz="700" dirty="0"/>
              <a:t>회원님의 정보는 회원님의 건강상태 개선을 위해 활용되오니 되도록 정확하게 기입해주세요</a:t>
            </a:r>
            <a:endParaRPr lang="en-US" altLang="ko-KR" sz="700" dirty="0"/>
          </a:p>
          <a:p>
            <a:pPr algn="ctr"/>
            <a:endParaRPr lang="en-US" altLang="ko-KR" sz="700" dirty="0"/>
          </a:p>
          <a:p>
            <a:r>
              <a:rPr lang="en-US" altLang="ko-KR" sz="700" dirty="0"/>
              <a:t>30</a:t>
            </a:r>
            <a:r>
              <a:rPr lang="ko-KR" altLang="en-US" sz="700" dirty="0"/>
              <a:t>초면 충분해요 </a:t>
            </a:r>
            <a:endParaRPr lang="ko-KR" altLang="en-US" sz="900" dirty="0"/>
          </a:p>
        </p:txBody>
      </p:sp>
      <p:sp>
        <p:nvSpPr>
          <p:cNvPr id="101" name="직사각형 100"/>
          <p:cNvSpPr/>
          <p:nvPr/>
        </p:nvSpPr>
        <p:spPr>
          <a:xfrm>
            <a:off x="1905948" y="1316714"/>
            <a:ext cx="209090" cy="1415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13" name="직사각형 112"/>
          <p:cNvSpPr/>
          <p:nvPr/>
        </p:nvSpPr>
        <p:spPr>
          <a:xfrm>
            <a:off x="3768283" y="1313801"/>
            <a:ext cx="209090" cy="1415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70" name="TextBox 69"/>
          <p:cNvSpPr txBox="1"/>
          <p:nvPr/>
        </p:nvSpPr>
        <p:spPr>
          <a:xfrm>
            <a:off x="1727332" y="4334757"/>
            <a:ext cx="21257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본인인증으로 </a:t>
            </a:r>
            <a:r>
              <a:rPr lang="en-US" altLang="ko-KR" sz="600" dirty="0"/>
              <a:t>10</a:t>
            </a:r>
            <a:r>
              <a:rPr lang="ko-KR" altLang="en-US" sz="600" dirty="0"/>
              <a:t>년치 결과를 가져올 수 있어요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940360" y="4627475"/>
            <a:ext cx="801446" cy="2056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건너뛰기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770792" y="4627475"/>
            <a:ext cx="788951" cy="20567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가져오기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-87763" y="2029025"/>
            <a:ext cx="1764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홍길동</a:t>
            </a:r>
            <a:r>
              <a:rPr lang="ko-KR" altLang="en-US" sz="700" dirty="0"/>
              <a:t>님의 반갑습니다</a:t>
            </a:r>
            <a:r>
              <a:rPr lang="en-US" altLang="ko-KR" sz="700" dirty="0"/>
              <a:t>.</a:t>
            </a:r>
            <a:endParaRPr lang="ko-KR" altLang="en-US" sz="9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-118274" y="1783830"/>
            <a:ext cx="1764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회원가입 완료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11182" y="1621299"/>
            <a:ext cx="1530287" cy="3419620"/>
            <a:chOff x="3778038" y="1704299"/>
            <a:chExt cx="1530287" cy="3419620"/>
          </a:xfrm>
        </p:grpSpPr>
        <p:grpSp>
          <p:nvGrpSpPr>
            <p:cNvPr id="7" name="그룹 6"/>
            <p:cNvGrpSpPr/>
            <p:nvPr/>
          </p:nvGrpSpPr>
          <p:grpSpPr>
            <a:xfrm>
              <a:off x="3778038" y="1704299"/>
              <a:ext cx="1530287" cy="3419620"/>
              <a:chOff x="8238251" y="1900431"/>
              <a:chExt cx="1792300" cy="364710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/>
              <a:srcRect t="3372" b="5060"/>
              <a:stretch/>
            </p:blipFill>
            <p:spPr>
              <a:xfrm>
                <a:off x="8238251" y="1900431"/>
                <a:ext cx="1792300" cy="3647103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9840867" y="1953361"/>
                <a:ext cx="166824" cy="151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3880153" y="1704299"/>
              <a:ext cx="2138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&lt;</a:t>
              </a:r>
              <a:endParaRPr lang="ko-KR" altLang="en-US" sz="1050" dirty="0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5621473" y="1455325"/>
            <a:ext cx="1665429" cy="37110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33059" tIns="33059" rIns="33059" bIns="33059" rtlCol="0" anchor="t">
            <a:noAutofit/>
          </a:bodyPr>
          <a:lstStyle/>
          <a:p>
            <a:pPr>
              <a:spcAft>
                <a:spcPts val="367"/>
              </a:spcAft>
            </a:pPr>
            <a:endParaRPr lang="ko-KR" altLang="en-US" sz="7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474664" y="1455325"/>
            <a:ext cx="1665429" cy="37110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33059" tIns="33059" rIns="33059" bIns="33059" rtlCol="0" anchor="t">
            <a:noAutofit/>
          </a:bodyPr>
          <a:lstStyle/>
          <a:p>
            <a:pPr>
              <a:spcAft>
                <a:spcPts val="367"/>
              </a:spcAft>
            </a:pPr>
            <a:endParaRPr lang="ko-KR" altLang="en-US" sz="7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752883" y="2534988"/>
            <a:ext cx="14503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건강 검진 결과 찾는 중</a:t>
            </a:r>
            <a:endParaRPr lang="ko-KR" altLang="en-US" sz="9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5652653" y="2927596"/>
            <a:ext cx="1650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최대 </a:t>
            </a:r>
            <a:r>
              <a:rPr lang="en-US" altLang="ko-KR" sz="600" dirty="0"/>
              <a:t>3</a:t>
            </a:r>
            <a:r>
              <a:rPr lang="ko-KR" altLang="en-US" sz="600" dirty="0"/>
              <a:t>분 정도 걸려요</a:t>
            </a:r>
            <a:r>
              <a:rPr lang="en-US" altLang="ko-KR" sz="600" dirty="0"/>
              <a:t>.</a:t>
            </a:r>
          </a:p>
          <a:p>
            <a:pPr algn="ctr"/>
            <a:r>
              <a:rPr lang="ko-KR" altLang="en-US" sz="600" dirty="0"/>
              <a:t>금방 </a:t>
            </a:r>
            <a:r>
              <a:rPr lang="ko-KR" altLang="en-US" sz="600" dirty="0" err="1"/>
              <a:t>찾아드릴테니</a:t>
            </a:r>
            <a:r>
              <a:rPr lang="ko-KR" altLang="en-US" sz="600" dirty="0"/>
              <a:t> 조금만 기다려주세요</a:t>
            </a:r>
            <a:r>
              <a:rPr lang="en-US" altLang="ko-KR" sz="600" dirty="0"/>
              <a:t>.</a:t>
            </a:r>
            <a:endParaRPr lang="ko-KR" altLang="en-US" sz="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473630" y="1860670"/>
            <a:ext cx="171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홍길동님의 건강 검진 결과를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건 찾았어요</a:t>
            </a:r>
            <a:r>
              <a:rPr lang="en-US" altLang="ko-KR" sz="900" b="1" dirty="0"/>
              <a:t>.</a:t>
            </a:r>
            <a:endParaRPr lang="ko-KR" altLang="en-US" sz="90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7458135" y="2230002"/>
            <a:ext cx="1650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찾지 못한 결과가 있다면</a:t>
            </a:r>
            <a:endParaRPr lang="en-US" altLang="ko-KR" sz="600" dirty="0"/>
          </a:p>
          <a:p>
            <a:r>
              <a:rPr lang="ko-KR" altLang="en-US" sz="600" dirty="0"/>
              <a:t>국민건강 보험공단에 문의해주세요</a:t>
            </a:r>
            <a:r>
              <a:rPr lang="en-US" altLang="ko-KR" sz="600" dirty="0"/>
              <a:t>.</a:t>
            </a:r>
            <a:r>
              <a:rPr lang="ko-KR" altLang="en-US" sz="600" dirty="0"/>
              <a:t> 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548705" y="2568862"/>
            <a:ext cx="1469638" cy="435818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err="1">
                <a:solidFill>
                  <a:schemeClr val="tx1"/>
                </a:solidFill>
              </a:rPr>
              <a:t>김방수내과의원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</a:rPr>
              <a:t>수검일 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</a:rPr>
              <a:t>2023.11.14</a:t>
            </a:r>
            <a:endParaRPr lang="ko-KR" altLang="en-US" sz="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495077" y="3058631"/>
            <a:ext cx="165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65000"/>
                  </a:schemeClr>
                </a:solidFill>
              </a:rPr>
              <a:t>건강검진결과는 최근 </a:t>
            </a:r>
            <a:r>
              <a:rPr lang="en-US" altLang="ko-KR" sz="5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ko-KR" altLang="en-US" sz="500" dirty="0">
                <a:solidFill>
                  <a:schemeClr val="bg1">
                    <a:lumMod val="65000"/>
                  </a:schemeClr>
                </a:solidFill>
              </a:rPr>
              <a:t>년간 국민건강보험공단에서 실시한 검진정보를 가져왔습니다</a:t>
            </a:r>
            <a:r>
              <a:rPr lang="en-US" altLang="ko-KR" sz="5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9428" y="1313801"/>
            <a:ext cx="209090" cy="1415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28" name="직사각형 127"/>
          <p:cNvSpPr/>
          <p:nvPr/>
        </p:nvSpPr>
        <p:spPr>
          <a:xfrm>
            <a:off x="5612328" y="1313801"/>
            <a:ext cx="209090" cy="1415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129" name="직사각형 128"/>
          <p:cNvSpPr/>
          <p:nvPr/>
        </p:nvSpPr>
        <p:spPr>
          <a:xfrm>
            <a:off x="7468902" y="1313801"/>
            <a:ext cx="209090" cy="1415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130" name="직사각형 129"/>
          <p:cNvSpPr/>
          <p:nvPr/>
        </p:nvSpPr>
        <p:spPr>
          <a:xfrm>
            <a:off x="3623420" y="1682016"/>
            <a:ext cx="353953" cy="1313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3-1</a:t>
            </a:r>
            <a:endParaRPr lang="ko-KR" altLang="en-US" sz="600" dirty="0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860901" y="4620043"/>
            <a:ext cx="813435" cy="21310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37A83E1D-926E-4CBE-B1D9-39DEEE91F5B0}"/>
              </a:ext>
            </a:extLst>
          </p:cNvPr>
          <p:cNvSpPr/>
          <p:nvPr/>
        </p:nvSpPr>
        <p:spPr>
          <a:xfrm>
            <a:off x="2507050" y="963288"/>
            <a:ext cx="4852611" cy="478330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350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98770</TotalTime>
  <Words>16943</Words>
  <Application>Microsoft Office PowerPoint</Application>
  <PresentationFormat>와이드스크린</PresentationFormat>
  <Paragraphs>5803</Paragraphs>
  <Slides>76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3" baseType="lpstr">
      <vt:lpstr>Noto Sans KR</vt:lpstr>
      <vt:lpstr>굴림</vt:lpstr>
      <vt:lpstr>나눔바른고딕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IT01</cp:lastModifiedBy>
  <cp:revision>1123</cp:revision>
  <cp:lastPrinted>2024-06-19T23:34:23Z</cp:lastPrinted>
  <dcterms:created xsi:type="dcterms:W3CDTF">2024-03-28T02:02:11Z</dcterms:created>
  <dcterms:modified xsi:type="dcterms:W3CDTF">2024-12-06T04:41:01Z</dcterms:modified>
</cp:coreProperties>
</file>